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64"/>
  </p:notesMasterIdLst>
  <p:sldIdLst>
    <p:sldId id="302" r:id="rId2"/>
    <p:sldId id="357" r:id="rId3"/>
    <p:sldId id="328" r:id="rId4"/>
    <p:sldId id="257" r:id="rId5"/>
    <p:sldId id="355" r:id="rId6"/>
    <p:sldId id="305" r:id="rId7"/>
    <p:sldId id="306" r:id="rId8"/>
    <p:sldId id="314" r:id="rId9"/>
    <p:sldId id="273" r:id="rId10"/>
    <p:sldId id="292" r:id="rId11"/>
    <p:sldId id="330" r:id="rId12"/>
    <p:sldId id="331" r:id="rId13"/>
    <p:sldId id="332" r:id="rId14"/>
    <p:sldId id="311" r:id="rId15"/>
    <p:sldId id="310" r:id="rId16"/>
    <p:sldId id="322" r:id="rId17"/>
    <p:sldId id="303" r:id="rId18"/>
    <p:sldId id="294" r:id="rId19"/>
    <p:sldId id="293" r:id="rId20"/>
    <p:sldId id="275" r:id="rId21"/>
    <p:sldId id="286" r:id="rId22"/>
    <p:sldId id="315" r:id="rId23"/>
    <p:sldId id="289" r:id="rId24"/>
    <p:sldId id="295" r:id="rId25"/>
    <p:sldId id="290" r:id="rId26"/>
    <p:sldId id="300" r:id="rId27"/>
    <p:sldId id="296" r:id="rId28"/>
    <p:sldId id="297" r:id="rId29"/>
    <p:sldId id="280" r:id="rId30"/>
    <p:sldId id="333" r:id="rId31"/>
    <p:sldId id="312" r:id="rId32"/>
    <p:sldId id="316" r:id="rId33"/>
    <p:sldId id="327" r:id="rId34"/>
    <p:sldId id="317" r:id="rId35"/>
    <p:sldId id="318" r:id="rId36"/>
    <p:sldId id="356" r:id="rId37"/>
    <p:sldId id="334" r:id="rId38"/>
    <p:sldId id="324" r:id="rId39"/>
    <p:sldId id="319" r:id="rId40"/>
    <p:sldId id="338" r:id="rId41"/>
    <p:sldId id="336" r:id="rId42"/>
    <p:sldId id="339" r:id="rId43"/>
    <p:sldId id="340" r:id="rId44"/>
    <p:sldId id="341" r:id="rId45"/>
    <p:sldId id="342" r:id="rId46"/>
    <p:sldId id="343" r:id="rId47"/>
    <p:sldId id="344" r:id="rId48"/>
    <p:sldId id="345" r:id="rId49"/>
    <p:sldId id="346" r:id="rId50"/>
    <p:sldId id="347" r:id="rId51"/>
    <p:sldId id="348" r:id="rId52"/>
    <p:sldId id="349" r:id="rId53"/>
    <p:sldId id="350" r:id="rId54"/>
    <p:sldId id="351" r:id="rId55"/>
    <p:sldId id="352" r:id="rId56"/>
    <p:sldId id="353" r:id="rId57"/>
    <p:sldId id="354" r:id="rId58"/>
    <p:sldId id="301" r:id="rId59"/>
    <p:sldId id="321" r:id="rId60"/>
    <p:sldId id="358" r:id="rId61"/>
    <p:sldId id="359" r:id="rId62"/>
    <p:sldId id="320" r:id="rId6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CCFFCC"/>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333" autoAdjust="0"/>
    <p:restoredTop sz="68478" autoAdjust="0"/>
  </p:normalViewPr>
  <p:slideViewPr>
    <p:cSldViewPr>
      <p:cViewPr varScale="1">
        <p:scale>
          <a:sx n="49" d="100"/>
          <a:sy n="49" d="100"/>
        </p:scale>
        <p:origin x="2280" y="54"/>
      </p:cViewPr>
      <p:guideLst>
        <p:guide orient="horz" pos="2160"/>
        <p:guide pos="2880"/>
      </p:guideLst>
    </p:cSldViewPr>
  </p:slideViewPr>
  <p:notesTextViewPr>
    <p:cViewPr>
      <p:scale>
        <a:sx n="125" d="100"/>
        <a:sy n="125" d="100"/>
      </p:scale>
      <p:origin x="0" y="0"/>
    </p:cViewPr>
  </p:notesTextViewPr>
  <p:sorterViewPr>
    <p:cViewPr>
      <p:scale>
        <a:sx n="100" d="100"/>
        <a:sy n="100" d="100"/>
      </p:scale>
      <p:origin x="0" y="2289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5003351-0DDB-4A34-9116-77D70447C81D}" type="datetimeFigureOut">
              <a:rPr lang="en-US" smtClean="0"/>
              <a:t>11/4/2017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93BBC79-813E-4651-8740-E88EF9C0BB6F}" type="slidenum">
              <a:rPr lang="en-US" smtClean="0"/>
              <a:t>‹#›</a:t>
            </a:fld>
            <a:endParaRPr lang="en-US"/>
          </a:p>
        </p:txBody>
      </p:sp>
    </p:spTree>
    <p:extLst>
      <p:ext uri="{BB962C8B-B14F-4D97-AF65-F5344CB8AC3E}">
        <p14:creationId xmlns:p14="http://schemas.microsoft.com/office/powerpoint/2010/main" val="15404228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3"/>
          <p:cNvSpPr>
            <a:spLocks noGrp="1" noChangeArrowheads="1"/>
          </p:cNvSpPr>
          <p:nvPr>
            <p:ph type="dt" sz="quarter" idx="1"/>
          </p:nvPr>
        </p:nvSpPr>
        <p:spPr bwMode="auto">
          <a:xfrm>
            <a:off x="3976688" y="8972550"/>
            <a:ext cx="1625600" cy="120650"/>
          </a:xfrm>
          <a:noFill/>
          <a:ln>
            <a:miter lim="800000"/>
            <a:headEnd/>
            <a:tailEnd/>
          </a:ln>
        </p:spPr>
        <p:txBody>
          <a:bodyPr wrap="square" numCol="1" anchor="t" anchorCtr="0" compatLnSpc="1">
            <a:prstTxWarp prst="textNoShape">
              <a:avLst/>
            </a:prstTxWarp>
          </a:bodyPr>
          <a:lstStyle/>
          <a:p>
            <a:pPr defTabSz="911225" eaLnBrk="0" hangingPunct="0"/>
            <a:r>
              <a:rPr lang="en-US" sz="800">
                <a:solidFill>
                  <a:srgbClr val="000000"/>
                </a:solidFill>
                <a:latin typeface="Gill Sans MT" pitchFamily="34" charset="0"/>
              </a:rPr>
              <a:t> xxx00.#####.ppt  </a:t>
            </a:r>
            <a:fld id="{9A059694-F989-4D29-9106-E135CD522CC2}" type="datetime9">
              <a:rPr lang="en-US" sz="800" smtClean="0">
                <a:solidFill>
                  <a:srgbClr val="000000"/>
                </a:solidFill>
                <a:latin typeface="Gill Sans MT" pitchFamily="34" charset="0"/>
              </a:rPr>
              <a:pPr defTabSz="911225" eaLnBrk="0" hangingPunct="0"/>
              <a:t>11/4/2017 11:34:39 AM</a:t>
            </a:fld>
            <a:endParaRPr lang="en-US" sz="800">
              <a:solidFill>
                <a:srgbClr val="000000"/>
              </a:solidFill>
              <a:latin typeface="Gill Sans MT" pitchFamily="34" charset="0"/>
            </a:endParaRPr>
          </a:p>
        </p:txBody>
      </p:sp>
      <p:sp>
        <p:nvSpPr>
          <p:cNvPr id="70658" name="Rectangle 7"/>
          <p:cNvSpPr>
            <a:spLocks noGrp="1" noChangeArrowheads="1"/>
          </p:cNvSpPr>
          <p:nvPr>
            <p:ph type="sldNum" sz="quarter" idx="5"/>
          </p:nvPr>
        </p:nvSpPr>
        <p:spPr bwMode="auto">
          <a:xfrm>
            <a:off x="6242050" y="8972550"/>
            <a:ext cx="150813" cy="120650"/>
          </a:xfrm>
          <a:noFill/>
          <a:ln>
            <a:miter lim="800000"/>
            <a:headEnd/>
            <a:tailEnd/>
          </a:ln>
        </p:spPr>
        <p:txBody>
          <a:bodyPr wrap="square" numCol="1" anchorCtr="0" compatLnSpc="1">
            <a:prstTxWarp prst="textNoShape">
              <a:avLst/>
            </a:prstTxWarp>
          </a:bodyPr>
          <a:lstStyle/>
          <a:p>
            <a:pPr defTabSz="911225" eaLnBrk="0" hangingPunct="0"/>
            <a:r>
              <a:rPr lang="en-US" sz="800">
                <a:solidFill>
                  <a:srgbClr val="000000"/>
                </a:solidFill>
                <a:latin typeface="Gill Sans MT" pitchFamily="34" charset="0"/>
              </a:rPr>
              <a:t> P.</a:t>
            </a:r>
            <a:fld id="{4BDC293C-B011-4AC3-B6A7-26C3F51423E4}" type="slidenum">
              <a:rPr lang="en-US" sz="800" smtClean="0">
                <a:solidFill>
                  <a:srgbClr val="000000"/>
                </a:solidFill>
                <a:latin typeface="Gill Sans MT" pitchFamily="34" charset="0"/>
              </a:rPr>
              <a:pPr defTabSz="911225" eaLnBrk="0" hangingPunct="0"/>
              <a:t>1</a:t>
            </a:fld>
            <a:endParaRPr lang="en-US" sz="800">
              <a:solidFill>
                <a:srgbClr val="000000"/>
              </a:solidFill>
              <a:latin typeface="Gill Sans MT" pitchFamily="34" charset="0"/>
            </a:endParaRPr>
          </a:p>
        </p:txBody>
      </p:sp>
      <p:sp>
        <p:nvSpPr>
          <p:cNvPr id="706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0660" name="Rectangle 3"/>
          <p:cNvSpPr>
            <a:spLocks noGrp="1" noChangeArrowheads="1"/>
          </p:cNvSpPr>
          <p:nvPr>
            <p:ph type="body" idx="1"/>
          </p:nvPr>
        </p:nvSpPr>
        <p:spPr bwMode="auto">
          <a:xfrm>
            <a:off x="1185863" y="4295775"/>
            <a:ext cx="4487862" cy="979488"/>
          </a:xfrm>
          <a:noFill/>
        </p:spPr>
        <p:txBody>
          <a:bodyPr wrap="square" numCol="1" anchor="t" anchorCtr="0" compatLnSpc="1">
            <a:prstTxWarp prst="textNoShape">
              <a:avLst/>
            </a:prstTxWarp>
          </a:bodyPr>
          <a:lstStyle/>
          <a:p>
            <a:pPr lvl="1" eaLnBrk="1" hangingPunct="1">
              <a:spcBef>
                <a:spcPct val="0"/>
              </a:spcBef>
            </a:pPr>
            <a:r>
              <a:rPr lang="en-US">
                <a:latin typeface="Gill Sans MT" pitchFamily="34" charset="0"/>
                <a:ea typeface="Geneva"/>
                <a:cs typeface="Geneva"/>
              </a:rPr>
              <a:t>Text</a:t>
            </a:r>
          </a:p>
          <a:p>
            <a:pPr lvl="2" eaLnBrk="1" hangingPunct="1">
              <a:spcBef>
                <a:spcPct val="0"/>
              </a:spcBef>
            </a:pPr>
            <a:r>
              <a:rPr lang="en-US">
                <a:latin typeface="Gill Sans MT" pitchFamily="34" charset="0"/>
                <a:ea typeface="Geneva"/>
                <a:cs typeface="Geneva"/>
              </a:rPr>
              <a:t>Text</a:t>
            </a:r>
          </a:p>
          <a:p>
            <a:pPr lvl="3" eaLnBrk="1" hangingPunct="1">
              <a:spcBef>
                <a:spcPct val="0"/>
              </a:spcBef>
            </a:pPr>
            <a:r>
              <a:rPr lang="en-US">
                <a:latin typeface="Gill Sans MT" pitchFamily="34" charset="0"/>
                <a:ea typeface="Geneva"/>
                <a:cs typeface="Geneva"/>
              </a:rPr>
              <a:t>Text</a:t>
            </a:r>
          </a:p>
          <a:p>
            <a:pPr lvl="4" eaLnBrk="1" hangingPunct="1">
              <a:spcBef>
                <a:spcPct val="0"/>
              </a:spcBef>
            </a:pPr>
            <a:r>
              <a:rPr lang="en-US">
                <a:latin typeface="Gill Sans MT" pitchFamily="34" charset="0"/>
                <a:ea typeface="Geneva"/>
                <a:cs typeface="Geneva"/>
              </a:rPr>
              <a:t>Text</a:t>
            </a:r>
          </a:p>
        </p:txBody>
      </p:sp>
    </p:spTree>
    <p:extLst>
      <p:ext uri="{BB962C8B-B14F-4D97-AF65-F5344CB8AC3E}">
        <p14:creationId xmlns:p14="http://schemas.microsoft.com/office/powerpoint/2010/main" val="20653107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a:p>
            <a:endParaRPr lang="en-US" dirty="0"/>
          </a:p>
          <a:p>
            <a:endParaRPr lang="en-US" dirty="0"/>
          </a:p>
          <a:p>
            <a:r>
              <a:rPr lang="en-US" dirty="0"/>
              <a:t>Launched in 2014</a:t>
            </a:r>
          </a:p>
          <a:p>
            <a:r>
              <a:rPr lang="en-US" dirty="0"/>
              <a:t>Endorsed by American</a:t>
            </a:r>
            <a:r>
              <a:rPr lang="en-US" baseline="0" dirty="0"/>
              <a:t> Academy of Neurology, Child Neurology Society, and the American Academy of Pediatrics</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i="1" dirty="0"/>
              <a:t>to outline the responsibilities, describe the challenges and provide practical mechanisms to support child neurologists in planning and coordinating medical transition of patients.”</a:t>
            </a:r>
          </a:p>
          <a:p>
            <a:endParaRPr lang="en-US" dirty="0"/>
          </a:p>
        </p:txBody>
      </p:sp>
      <p:sp>
        <p:nvSpPr>
          <p:cNvPr id="4" name="Slide Number Placeholder 3"/>
          <p:cNvSpPr>
            <a:spLocks noGrp="1"/>
          </p:cNvSpPr>
          <p:nvPr>
            <p:ph type="sldNum" sz="quarter" idx="10"/>
          </p:nvPr>
        </p:nvSpPr>
        <p:spPr/>
        <p:txBody>
          <a:bodyPr/>
          <a:lstStyle/>
          <a:p>
            <a:fld id="{993BBC79-813E-4651-8740-E88EF9C0BB6F}" type="slidenum">
              <a:rPr lang="en-US" smtClean="0"/>
              <a:t>16</a:t>
            </a:fld>
            <a:endParaRPr lang="en-US"/>
          </a:p>
        </p:txBody>
      </p:sp>
    </p:spTree>
    <p:extLst>
      <p:ext uri="{BB962C8B-B14F-4D97-AF65-F5344CB8AC3E}">
        <p14:creationId xmlns:p14="http://schemas.microsoft.com/office/powerpoint/2010/main" val="41799330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Therefore, 8 common principles for transitioning were developed.</a:t>
            </a:r>
            <a:r>
              <a:rPr lang="en-US" baseline="0" dirty="0"/>
              <a:t>  We hope this is a tool that you can use to set expectations for yourself, your adolescent, and your neurology provider.</a:t>
            </a:r>
            <a:endParaRPr lang="en-US" dirty="0"/>
          </a:p>
        </p:txBody>
      </p:sp>
      <p:sp>
        <p:nvSpPr>
          <p:cNvPr id="4" name="Slide Number Placeholder 3"/>
          <p:cNvSpPr>
            <a:spLocks noGrp="1"/>
          </p:cNvSpPr>
          <p:nvPr>
            <p:ph type="sldNum" sz="quarter" idx="10"/>
          </p:nvPr>
        </p:nvSpPr>
        <p:spPr/>
        <p:txBody>
          <a:bodyPr/>
          <a:lstStyle/>
          <a:p>
            <a:fld id="{993BBC79-813E-4651-8740-E88EF9C0BB6F}" type="slidenum">
              <a:rPr lang="en-US" smtClean="0"/>
              <a:t>17</a:t>
            </a:fld>
            <a:endParaRPr lang="en-US"/>
          </a:p>
        </p:txBody>
      </p:sp>
    </p:spTree>
    <p:extLst>
      <p:ext uri="{BB962C8B-B14F-4D97-AF65-F5344CB8AC3E}">
        <p14:creationId xmlns:p14="http://schemas.microsoft.com/office/powerpoint/2010/main" val="8567088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Transition</a:t>
            </a:r>
            <a:r>
              <a:rPr lang="en-US" baseline="0" dirty="0"/>
              <a:t> can be difficult; can feel like you’re alone, or falling off a cliff with no parachute. With planning and guidance the move from the pediatric to the adult health care system can be less stressful. </a:t>
            </a:r>
            <a:endParaRPr lang="en-US" dirty="0"/>
          </a:p>
        </p:txBody>
      </p:sp>
      <p:sp>
        <p:nvSpPr>
          <p:cNvPr id="4" name="Slide Number Placeholder 3"/>
          <p:cNvSpPr>
            <a:spLocks noGrp="1"/>
          </p:cNvSpPr>
          <p:nvPr>
            <p:ph type="sldNum" sz="quarter" idx="10"/>
          </p:nvPr>
        </p:nvSpPr>
        <p:spPr/>
        <p:txBody>
          <a:bodyPr/>
          <a:lstStyle/>
          <a:p>
            <a:fld id="{993BBC79-813E-4651-8740-E88EF9C0BB6F}" type="slidenum">
              <a:rPr lang="en-US" smtClean="0"/>
              <a:t>18</a:t>
            </a:fld>
            <a:endParaRPr lang="en-US"/>
          </a:p>
        </p:txBody>
      </p:sp>
    </p:spTree>
    <p:extLst>
      <p:ext uri="{BB962C8B-B14F-4D97-AF65-F5344CB8AC3E}">
        <p14:creationId xmlns:p14="http://schemas.microsoft.com/office/powerpoint/2010/main" val="13068721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a:t>
            </a:r>
            <a:r>
              <a:rPr lang="en-US" baseline="0" dirty="0"/>
              <a:t> like in building a bridge; you need many supports and resources to successfully move from pediatric to adult health care system  </a:t>
            </a:r>
            <a:endParaRPr lang="en-US" dirty="0"/>
          </a:p>
        </p:txBody>
      </p:sp>
      <p:sp>
        <p:nvSpPr>
          <p:cNvPr id="4" name="Slide Number Placeholder 3"/>
          <p:cNvSpPr>
            <a:spLocks noGrp="1"/>
          </p:cNvSpPr>
          <p:nvPr>
            <p:ph type="sldNum" sz="quarter" idx="10"/>
          </p:nvPr>
        </p:nvSpPr>
        <p:spPr/>
        <p:txBody>
          <a:bodyPr/>
          <a:lstStyle/>
          <a:p>
            <a:fld id="{993BBC79-813E-4651-8740-E88EF9C0BB6F}" type="slidenum">
              <a:rPr lang="en-US" smtClean="0"/>
              <a:t>19</a:t>
            </a:fld>
            <a:endParaRPr lang="en-US"/>
          </a:p>
        </p:txBody>
      </p:sp>
    </p:spTree>
    <p:extLst>
      <p:ext uri="{BB962C8B-B14F-4D97-AF65-F5344CB8AC3E}">
        <p14:creationId xmlns:p14="http://schemas.microsoft.com/office/powerpoint/2010/main" val="10074675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Begin discussion at 12-13 years of age. This gives</a:t>
            </a:r>
            <a:r>
              <a:rPr lang="en-US" baseline="0" dirty="0"/>
              <a:t> you time to prepare.  </a:t>
            </a:r>
            <a:r>
              <a:rPr lang="en-US" dirty="0"/>
              <a:t>Set expectations. You</a:t>
            </a:r>
            <a:r>
              <a:rPr lang="en-US" baseline="0" dirty="0"/>
              <a:t> know your teen best. Talk to your teen. Encourage him/her to participate and take charge of their health needs. Don’t under-estimate the ability of your adolescent. Adolescents with intellectual disabilities can learn about their health condition or their medications.  If they are not able to engage in this conversation due to their disability, think about where you want them to be in the future.  Set aspirations high, but realistic.  Will they attend college? If not, vocational job?  Sheltered workshop? Home? </a:t>
            </a:r>
          </a:p>
          <a:p>
            <a:endParaRPr lang="en-US" baseline="0" dirty="0"/>
          </a:p>
          <a:p>
            <a:r>
              <a:rPr lang="en-US" baseline="0" dirty="0"/>
              <a:t>Develop a plan to meet these expectations. Who do you need on your team? </a:t>
            </a:r>
            <a:endParaRPr lang="en-US" dirty="0"/>
          </a:p>
        </p:txBody>
      </p:sp>
      <p:sp>
        <p:nvSpPr>
          <p:cNvPr id="4" name="Slide Number Placeholder 3"/>
          <p:cNvSpPr>
            <a:spLocks noGrp="1"/>
          </p:cNvSpPr>
          <p:nvPr>
            <p:ph type="sldNum" sz="quarter" idx="10"/>
          </p:nvPr>
        </p:nvSpPr>
        <p:spPr/>
        <p:txBody>
          <a:bodyPr/>
          <a:lstStyle/>
          <a:p>
            <a:fld id="{993BBC79-813E-4651-8740-E88EF9C0BB6F}" type="slidenum">
              <a:rPr lang="en-US" smtClean="0"/>
              <a:t>20</a:t>
            </a:fld>
            <a:endParaRPr lang="en-US"/>
          </a:p>
        </p:txBody>
      </p:sp>
    </p:spTree>
    <p:extLst>
      <p:ext uri="{BB962C8B-B14F-4D97-AF65-F5344CB8AC3E}">
        <p14:creationId xmlns:p14="http://schemas.microsoft.com/office/powerpoint/2010/main" val="12421287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Teaching self-management skills has been</a:t>
            </a:r>
            <a:r>
              <a:rPr lang="en-US" baseline="0" dirty="0"/>
              <a:t> shown to improve adherence during Health </a:t>
            </a:r>
            <a:r>
              <a:rPr lang="en-US" baseline="0" dirty="0" err="1"/>
              <a:t>CareTransition</a:t>
            </a:r>
            <a:r>
              <a:rPr lang="en-US" baseline="0" dirty="0"/>
              <a:t>. </a:t>
            </a:r>
            <a:endParaRPr lang="en-US" dirty="0"/>
          </a:p>
          <a:p>
            <a:endParaRPr lang="en-US" dirty="0"/>
          </a:p>
          <a:p>
            <a:r>
              <a:rPr lang="en-US" dirty="0"/>
              <a:t>Learning self-management skills is a process; takes time. Again, start early—12-13 years of age</a:t>
            </a:r>
            <a:r>
              <a:rPr lang="en-US" baseline="0" dirty="0"/>
              <a:t> is NOT to early. </a:t>
            </a:r>
            <a:r>
              <a:rPr lang="en-US" dirty="0"/>
              <a:t>Start simple and gradually</a:t>
            </a:r>
            <a:r>
              <a:rPr lang="en-US" baseline="0" dirty="0"/>
              <a:t> increase knowledge and responsibility.  Re-assess annually.</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993BBC79-813E-4651-8740-E88EF9C0BB6F}" type="slidenum">
              <a:rPr lang="en-US" smtClean="0"/>
              <a:t>21</a:t>
            </a:fld>
            <a:endParaRPr lang="en-US"/>
          </a:p>
        </p:txBody>
      </p:sp>
    </p:spTree>
    <p:extLst>
      <p:ext uri="{BB962C8B-B14F-4D97-AF65-F5344CB8AC3E}">
        <p14:creationId xmlns:p14="http://schemas.microsoft.com/office/powerpoint/2010/main" val="11416359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Letting go might look different</a:t>
            </a:r>
            <a:r>
              <a:rPr lang="en-US" baseline="0" dirty="0"/>
              <a:t> depending upon child’s abilities. But, allow your child to perform at the top of his skills. You might be surprised how effective your role modeling has been. They learn advocacy, standing up for themselves, accountability, responsibility. </a:t>
            </a:r>
            <a:endParaRPr lang="en-US" dirty="0"/>
          </a:p>
        </p:txBody>
      </p:sp>
      <p:sp>
        <p:nvSpPr>
          <p:cNvPr id="4" name="Slide Number Placeholder 3"/>
          <p:cNvSpPr>
            <a:spLocks noGrp="1"/>
          </p:cNvSpPr>
          <p:nvPr>
            <p:ph type="sldNum" sz="quarter" idx="10"/>
          </p:nvPr>
        </p:nvSpPr>
        <p:spPr/>
        <p:txBody>
          <a:bodyPr/>
          <a:lstStyle/>
          <a:p>
            <a:fld id="{2D21DED8-BCEB-4689-BCB4-3FE7D3671F35}" type="slidenum">
              <a:rPr lang="en-US" smtClean="0"/>
              <a:t>22</a:t>
            </a:fld>
            <a:endParaRPr lang="en-US"/>
          </a:p>
        </p:txBody>
      </p:sp>
    </p:spTree>
    <p:extLst>
      <p:ext uri="{BB962C8B-B14F-4D97-AF65-F5344CB8AC3E}">
        <p14:creationId xmlns:p14="http://schemas.microsoft.com/office/powerpoint/2010/main" val="22875459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3BBC79-813E-4651-8740-E88EF9C0BB6F}" type="slidenum">
              <a:rPr lang="en-US" smtClean="0"/>
              <a:t>23</a:t>
            </a:fld>
            <a:endParaRPr lang="en-US"/>
          </a:p>
        </p:txBody>
      </p:sp>
    </p:spTree>
    <p:extLst>
      <p:ext uri="{BB962C8B-B14F-4D97-AF65-F5344CB8AC3E}">
        <p14:creationId xmlns:p14="http://schemas.microsoft.com/office/powerpoint/2010/main" val="4119538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does</a:t>
            </a:r>
            <a:r>
              <a:rPr lang="en-US" baseline="0" dirty="0"/>
              <a:t> your emergency plan look like?</a:t>
            </a:r>
          </a:p>
          <a:p>
            <a:r>
              <a:rPr lang="en-US" baseline="0" dirty="0"/>
              <a:t>Medical alert bracelet? </a:t>
            </a:r>
            <a:r>
              <a:rPr lang="en-US" baseline="0" dirty="0" err="1"/>
              <a:t>etc</a:t>
            </a:r>
            <a:endParaRPr lang="en-US" dirty="0"/>
          </a:p>
        </p:txBody>
      </p:sp>
      <p:sp>
        <p:nvSpPr>
          <p:cNvPr id="4" name="Slide Number Placeholder 3"/>
          <p:cNvSpPr>
            <a:spLocks noGrp="1"/>
          </p:cNvSpPr>
          <p:nvPr>
            <p:ph type="sldNum" sz="quarter" idx="10"/>
          </p:nvPr>
        </p:nvSpPr>
        <p:spPr/>
        <p:txBody>
          <a:bodyPr/>
          <a:lstStyle/>
          <a:p>
            <a:fld id="{993BBC79-813E-4651-8740-E88EF9C0BB6F}" type="slidenum">
              <a:rPr lang="en-US" smtClean="0"/>
              <a:t>24</a:t>
            </a:fld>
            <a:endParaRPr lang="en-US"/>
          </a:p>
        </p:txBody>
      </p:sp>
    </p:spTree>
    <p:extLst>
      <p:ext uri="{BB962C8B-B14F-4D97-AF65-F5344CB8AC3E}">
        <p14:creationId xmlns:p14="http://schemas.microsoft.com/office/powerpoint/2010/main" val="32172943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Phone</a:t>
            </a:r>
            <a:r>
              <a:rPr lang="en-US" baseline="0" dirty="0"/>
              <a:t> apps or pill box</a:t>
            </a:r>
            <a:endParaRPr lang="en-US" dirty="0"/>
          </a:p>
        </p:txBody>
      </p:sp>
      <p:sp>
        <p:nvSpPr>
          <p:cNvPr id="4" name="Slide Number Placeholder 3"/>
          <p:cNvSpPr>
            <a:spLocks noGrp="1"/>
          </p:cNvSpPr>
          <p:nvPr>
            <p:ph type="sldNum" sz="quarter" idx="10"/>
          </p:nvPr>
        </p:nvSpPr>
        <p:spPr/>
        <p:txBody>
          <a:bodyPr/>
          <a:lstStyle/>
          <a:p>
            <a:fld id="{2D21DED8-BCEB-4689-BCB4-3FE7D3671F35}" type="slidenum">
              <a:rPr lang="en-US" smtClean="0"/>
              <a:t>25</a:t>
            </a:fld>
            <a:endParaRPr lang="en-US"/>
          </a:p>
        </p:txBody>
      </p:sp>
    </p:spTree>
    <p:extLst>
      <p:ext uri="{BB962C8B-B14F-4D97-AF65-F5344CB8AC3E}">
        <p14:creationId xmlns:p14="http://schemas.microsoft.com/office/powerpoint/2010/main" val="828112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3BBC79-813E-4651-8740-E88EF9C0BB6F}" type="slidenum">
              <a:rPr lang="en-US" smtClean="0"/>
              <a:t>5</a:t>
            </a:fld>
            <a:endParaRPr lang="en-US"/>
          </a:p>
        </p:txBody>
      </p:sp>
    </p:spTree>
    <p:extLst>
      <p:ext uri="{BB962C8B-B14F-4D97-AF65-F5344CB8AC3E}">
        <p14:creationId xmlns:p14="http://schemas.microsoft.com/office/powerpoint/2010/main" val="24433559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21DED8-BCEB-4689-BCB4-3FE7D3671F35}" type="slidenum">
              <a:rPr lang="en-US" smtClean="0"/>
              <a:t>26</a:t>
            </a:fld>
            <a:endParaRPr lang="en-US"/>
          </a:p>
        </p:txBody>
      </p:sp>
    </p:spTree>
    <p:extLst>
      <p:ext uri="{BB962C8B-B14F-4D97-AF65-F5344CB8AC3E}">
        <p14:creationId xmlns:p14="http://schemas.microsoft.com/office/powerpoint/2010/main" val="19170286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21DED8-BCEB-4689-BCB4-3FE7D3671F35}" type="slidenum">
              <a:rPr lang="en-US" smtClean="0"/>
              <a:t>27</a:t>
            </a:fld>
            <a:endParaRPr lang="en-US"/>
          </a:p>
        </p:txBody>
      </p:sp>
    </p:spTree>
    <p:extLst>
      <p:ext uri="{BB962C8B-B14F-4D97-AF65-F5344CB8AC3E}">
        <p14:creationId xmlns:p14="http://schemas.microsoft.com/office/powerpoint/2010/main" val="33255799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several readiness</a:t>
            </a:r>
            <a:r>
              <a:rPr lang="en-US" baseline="0" dirty="0"/>
              <a:t> assessment tools to document acquisition of self-management skills. Able to document when each skills is accomplished. </a:t>
            </a:r>
            <a:endParaRPr lang="en-US" dirty="0"/>
          </a:p>
        </p:txBody>
      </p:sp>
      <p:sp>
        <p:nvSpPr>
          <p:cNvPr id="4" name="Slide Number Placeholder 3"/>
          <p:cNvSpPr>
            <a:spLocks noGrp="1"/>
          </p:cNvSpPr>
          <p:nvPr>
            <p:ph type="sldNum" sz="quarter" idx="10"/>
          </p:nvPr>
        </p:nvSpPr>
        <p:spPr/>
        <p:txBody>
          <a:bodyPr/>
          <a:lstStyle/>
          <a:p>
            <a:fld id="{993BBC79-813E-4651-8740-E88EF9C0BB6F}" type="slidenum">
              <a:rPr lang="en-US" smtClean="0"/>
              <a:t>28</a:t>
            </a:fld>
            <a:endParaRPr lang="en-US"/>
          </a:p>
        </p:txBody>
      </p:sp>
    </p:spTree>
    <p:extLst>
      <p:ext uri="{BB962C8B-B14F-4D97-AF65-F5344CB8AC3E}">
        <p14:creationId xmlns:p14="http://schemas.microsoft.com/office/powerpoint/2010/main" val="15679108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Process</a:t>
            </a:r>
            <a:r>
              <a:rPr lang="en-US" baseline="0" dirty="0"/>
              <a:t> can be time-consuming; 1-2 years. Expensive</a:t>
            </a:r>
            <a:endParaRPr lang="en-US" dirty="0"/>
          </a:p>
        </p:txBody>
      </p:sp>
      <p:sp>
        <p:nvSpPr>
          <p:cNvPr id="4" name="Slide Number Placeholder 3"/>
          <p:cNvSpPr>
            <a:spLocks noGrp="1"/>
          </p:cNvSpPr>
          <p:nvPr>
            <p:ph type="sldNum" sz="quarter" idx="10"/>
          </p:nvPr>
        </p:nvSpPr>
        <p:spPr/>
        <p:txBody>
          <a:bodyPr/>
          <a:lstStyle/>
          <a:p>
            <a:fld id="{993BBC79-813E-4651-8740-E88EF9C0BB6F}" type="slidenum">
              <a:rPr lang="en-US" smtClean="0"/>
              <a:t>29</a:t>
            </a:fld>
            <a:endParaRPr lang="en-US"/>
          </a:p>
        </p:txBody>
      </p:sp>
    </p:spTree>
    <p:extLst>
      <p:ext uri="{BB962C8B-B14F-4D97-AF65-F5344CB8AC3E}">
        <p14:creationId xmlns:p14="http://schemas.microsoft.com/office/powerpoint/2010/main" val="40862252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3BBC79-813E-4651-8740-E88EF9C0BB6F}" type="slidenum">
              <a:rPr lang="en-US" smtClean="0"/>
              <a:t>32</a:t>
            </a:fld>
            <a:endParaRPr lang="en-US"/>
          </a:p>
        </p:txBody>
      </p:sp>
    </p:spTree>
    <p:extLst>
      <p:ext uri="{BB962C8B-B14F-4D97-AF65-F5344CB8AC3E}">
        <p14:creationId xmlns:p14="http://schemas.microsoft.com/office/powerpoint/2010/main" val="12515290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a:t>
            </a:r>
            <a:r>
              <a:rPr lang="en-US" baseline="0" dirty="0"/>
              <a:t> papers will look different. This is like transition. The process is unique and individualized to each person.</a:t>
            </a:r>
            <a:endParaRPr lang="en-US" dirty="0"/>
          </a:p>
        </p:txBody>
      </p:sp>
      <p:sp>
        <p:nvSpPr>
          <p:cNvPr id="4" name="Slide Number Placeholder 3"/>
          <p:cNvSpPr>
            <a:spLocks noGrp="1"/>
          </p:cNvSpPr>
          <p:nvPr>
            <p:ph type="sldNum" sz="quarter" idx="10"/>
          </p:nvPr>
        </p:nvSpPr>
        <p:spPr/>
        <p:txBody>
          <a:bodyPr/>
          <a:lstStyle/>
          <a:p>
            <a:fld id="{993BBC79-813E-4651-8740-E88EF9C0BB6F}" type="slidenum">
              <a:rPr lang="en-US" smtClean="0"/>
              <a:t>40</a:t>
            </a:fld>
            <a:endParaRPr lang="en-US"/>
          </a:p>
        </p:txBody>
      </p:sp>
    </p:spTree>
    <p:extLst>
      <p:ext uri="{BB962C8B-B14F-4D97-AF65-F5344CB8AC3E}">
        <p14:creationId xmlns:p14="http://schemas.microsoft.com/office/powerpoint/2010/main" val="16794009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                                                                                ‘</a:t>
            </a:r>
            <a:r>
              <a:rPr lang="en-US" dirty="0" err="1"/>
              <a:t>l,m</a:t>
            </a:r>
            <a:r>
              <a:rPr lang="en-US" dirty="0"/>
              <a:t>/  </a:t>
            </a:r>
            <a:r>
              <a:rPr lang="en-US" dirty="0" err="1"/>
              <a:t>lnlc,m</a:t>
            </a:r>
            <a:r>
              <a:rPr lang="en-US" dirty="0"/>
              <a:t>. </a:t>
            </a:r>
            <a:r>
              <a:rPr lang="en-US"/>
              <a:t>v                                                                                                                                                                                                                                      </a:t>
            </a:r>
            <a:endParaRPr lang="en-US" dirty="0"/>
          </a:p>
        </p:txBody>
      </p:sp>
      <p:sp>
        <p:nvSpPr>
          <p:cNvPr id="4" name="Slide Number Placeholder 3"/>
          <p:cNvSpPr>
            <a:spLocks noGrp="1"/>
          </p:cNvSpPr>
          <p:nvPr>
            <p:ph type="sldNum" sz="quarter" idx="10"/>
          </p:nvPr>
        </p:nvSpPr>
        <p:spPr/>
        <p:txBody>
          <a:bodyPr/>
          <a:lstStyle/>
          <a:p>
            <a:fld id="{993BBC79-813E-4651-8740-E88EF9C0BB6F}" type="slidenum">
              <a:rPr lang="en-US" smtClean="0"/>
              <a:t>58</a:t>
            </a:fld>
            <a:endParaRPr lang="en-US"/>
          </a:p>
        </p:txBody>
      </p:sp>
    </p:spTree>
    <p:extLst>
      <p:ext uri="{BB962C8B-B14F-4D97-AF65-F5344CB8AC3E}">
        <p14:creationId xmlns:p14="http://schemas.microsoft.com/office/powerpoint/2010/main" val="27368117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A0D45DF8-6C7A-418B-911B-5839517AA32A}" type="slidenum">
              <a:rPr lang="en-US" altLang="en-US" smtClean="0">
                <a:latin typeface="Arial" panose="020B0604020202020204" pitchFamily="34" charset="0"/>
              </a:rPr>
              <a:pPr/>
              <a:t>60</a:t>
            </a:fld>
            <a:endParaRPr lang="en-US" altLang="en-US">
              <a:latin typeface="Arial" panose="020B0604020202020204" pitchFamily="34"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1007540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3CD086A5-1CFF-4B3B-A83B-5635C558361E}" type="slidenum">
              <a:rPr lang="en-US" altLang="en-US" smtClean="0">
                <a:latin typeface="Arial" panose="020B0604020202020204" pitchFamily="34" charset="0"/>
              </a:rPr>
              <a:pPr/>
              <a:t>61</a:t>
            </a:fld>
            <a:endParaRPr lang="en-US" altLang="en-US">
              <a:latin typeface="Arial" panose="020B0604020202020204" pitchFamily="34"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40003407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p:cNvSpPr>
          <p:nvPr>
            <p:ph type="sldImg"/>
          </p:nvPr>
        </p:nvSpPr>
        <p:spPr bwMode="auto">
          <a:noFill/>
          <a:ln>
            <a:solidFill>
              <a:srgbClr val="000000"/>
            </a:solidFill>
            <a:miter lim="800000"/>
            <a:headEnd/>
            <a:tailEnd/>
          </a:ln>
        </p:spPr>
      </p:sp>
      <p:sp>
        <p:nvSpPr>
          <p:cNvPr id="7270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Transitions are a part of normal, healthy development and occur across the life span. Transition in health care is a dynamic process that seeks to meet the individual needs of children as they move from childhood to adulthood. </a:t>
            </a:r>
          </a:p>
        </p:txBody>
      </p:sp>
      <p:sp>
        <p:nvSpPr>
          <p:cNvPr id="727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74ACDBC-B38D-453E-B315-E76BFA3D4524}" type="slidenum">
              <a:rPr lang="en-US">
                <a:solidFill>
                  <a:srgbClr val="000000"/>
                </a:solidFill>
                <a:ea typeface="Osaka"/>
                <a:cs typeface="Osaka"/>
              </a:rPr>
              <a:pPr fontAlgn="base">
                <a:spcBef>
                  <a:spcPct val="0"/>
                </a:spcBef>
                <a:spcAft>
                  <a:spcPct val="0"/>
                </a:spcAft>
                <a:defRPr/>
              </a:pPr>
              <a:t>6</a:t>
            </a:fld>
            <a:endParaRPr lang="en-US">
              <a:solidFill>
                <a:srgbClr val="000000"/>
              </a:solidFill>
              <a:ea typeface="Osaka"/>
              <a:cs typeface="Osaka"/>
            </a:endParaRPr>
          </a:p>
        </p:txBody>
      </p:sp>
    </p:spTree>
    <p:extLst>
      <p:ext uri="{BB962C8B-B14F-4D97-AF65-F5344CB8AC3E}">
        <p14:creationId xmlns:p14="http://schemas.microsoft.com/office/powerpoint/2010/main" val="1528020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Image Placeholder 1"/>
          <p:cNvSpPr>
            <a:spLocks noGrp="1" noRot="1" noChangeAspect="1"/>
          </p:cNvSpPr>
          <p:nvPr>
            <p:ph type="sldImg"/>
          </p:nvPr>
        </p:nvSpPr>
        <p:spPr bwMode="auto">
          <a:noFill/>
          <a:ln>
            <a:solidFill>
              <a:srgbClr val="000000"/>
            </a:solidFill>
            <a:miter lim="800000"/>
            <a:headEnd/>
            <a:tailEnd/>
          </a:ln>
        </p:spPr>
      </p:sp>
      <p:sp>
        <p:nvSpPr>
          <p:cNvPr id="10240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The needs of adolescents with SHCNS are similar to those for other youth. They change as the adolescent matures but these youth desire independence, they need an identity and purpose—job---instill hope for future autonomy. But their needs are often more complex and require individualized planning.  </a:t>
            </a:r>
          </a:p>
        </p:txBody>
      </p:sp>
      <p:sp>
        <p:nvSpPr>
          <p:cNvPr id="102403" name="Date Placeholder 3"/>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a:solidFill>
                  <a:srgbClr val="000000"/>
                </a:solidFill>
                <a:ea typeface="Osaka"/>
                <a:cs typeface="Osaka"/>
              </a:rPr>
              <a:t> xxx00.#####.ppt  </a:t>
            </a:r>
            <a:fld id="{703E6D00-70C4-40BC-AFD9-B8601474F4C2}" type="datetime1">
              <a:rPr lang="en-US">
                <a:solidFill>
                  <a:srgbClr val="000000"/>
                </a:solidFill>
                <a:ea typeface="Osaka"/>
                <a:cs typeface="Osaka"/>
              </a:rPr>
              <a:pPr fontAlgn="base">
                <a:spcBef>
                  <a:spcPct val="0"/>
                </a:spcBef>
                <a:spcAft>
                  <a:spcPct val="0"/>
                </a:spcAft>
                <a:defRPr/>
              </a:pPr>
              <a:t>11/4/2017</a:t>
            </a:fld>
            <a:endParaRPr lang="en-US">
              <a:solidFill>
                <a:srgbClr val="000000"/>
              </a:solidFill>
              <a:ea typeface="Osaka"/>
              <a:cs typeface="Osaka"/>
            </a:endParaRPr>
          </a:p>
        </p:txBody>
      </p:sp>
      <p:sp>
        <p:nvSpPr>
          <p:cNvPr id="102404"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a:solidFill>
                  <a:srgbClr val="000000"/>
                </a:solidFill>
                <a:ea typeface="Osaka"/>
                <a:cs typeface="Osaka"/>
              </a:rPr>
              <a:t> P.</a:t>
            </a:r>
            <a:fld id="{BC1F5995-5E60-4A8B-A8B9-9155DD57147A}" type="slidenum">
              <a:rPr lang="en-US">
                <a:solidFill>
                  <a:srgbClr val="000000"/>
                </a:solidFill>
                <a:ea typeface="Osaka"/>
                <a:cs typeface="Osaka"/>
              </a:rPr>
              <a:pPr fontAlgn="base">
                <a:spcBef>
                  <a:spcPct val="0"/>
                </a:spcBef>
                <a:spcAft>
                  <a:spcPct val="0"/>
                </a:spcAft>
                <a:defRPr/>
              </a:pPr>
              <a:t>9</a:t>
            </a:fld>
            <a:endParaRPr lang="en-US">
              <a:solidFill>
                <a:srgbClr val="000000"/>
              </a:solidFill>
              <a:ea typeface="Osaka"/>
              <a:cs typeface="Osaka"/>
            </a:endParaRPr>
          </a:p>
        </p:txBody>
      </p:sp>
    </p:spTree>
    <p:extLst>
      <p:ext uri="{BB962C8B-B14F-4D97-AF65-F5344CB8AC3E}">
        <p14:creationId xmlns:p14="http://schemas.microsoft.com/office/powerpoint/2010/main" val="4065731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p:cNvSpPr>
            <a:spLocks noGrp="1" noRot="1" noChangeAspect="1"/>
          </p:cNvSpPr>
          <p:nvPr>
            <p:ph type="sldImg"/>
          </p:nvPr>
        </p:nvSpPr>
        <p:spPr bwMode="auto">
          <a:noFill/>
          <a:ln>
            <a:solidFill>
              <a:srgbClr val="000000"/>
            </a:solidFill>
            <a:miter lim="800000"/>
            <a:headEnd/>
            <a:tailEnd/>
          </a:ln>
        </p:spPr>
      </p:sp>
      <p:sp>
        <p:nvSpPr>
          <p:cNvPr id="10445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What makes transitioning so difficult? What factors are involved.</a:t>
            </a:r>
          </a:p>
          <a:p>
            <a:pPr eaLnBrk="1" hangingPunct="1">
              <a:spcBef>
                <a:spcPct val="0"/>
              </a:spcBef>
            </a:pPr>
            <a:endParaRPr lang="en-US" dirty="0"/>
          </a:p>
          <a:p>
            <a:pPr eaLnBrk="1" hangingPunct="1">
              <a:spcBef>
                <a:spcPct val="0"/>
              </a:spcBef>
            </a:pPr>
            <a:r>
              <a:rPr lang="en-US" dirty="0"/>
              <a:t>Stressful time for parents and the adolescent. Remember your adolescence? Or if you are a parent of an adolescent you may identify with some of these feelings. Psychoanalyst Erik Erikson wrote about development through the life span. Adolescence 12-18 years stage of identity vs role confusion. This is a time of experimentation.</a:t>
            </a:r>
          </a:p>
        </p:txBody>
      </p:sp>
      <p:sp>
        <p:nvSpPr>
          <p:cNvPr id="1044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3C715540-7C57-44D0-B403-158DC5B229BA}" type="slidenum">
              <a:rPr lang="en-US">
                <a:solidFill>
                  <a:srgbClr val="000000"/>
                </a:solidFill>
              </a:rPr>
              <a:pPr>
                <a:defRPr/>
              </a:pPr>
              <a:t>10</a:t>
            </a:fld>
            <a:endParaRPr lang="en-US">
              <a:solidFill>
                <a:srgbClr val="000000"/>
              </a:solidFill>
            </a:endParaRPr>
          </a:p>
        </p:txBody>
      </p:sp>
    </p:spTree>
    <p:extLst>
      <p:ext uri="{BB962C8B-B14F-4D97-AF65-F5344CB8AC3E}">
        <p14:creationId xmlns:p14="http://schemas.microsoft.com/office/powerpoint/2010/main" val="4106588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Image Placeholder 1"/>
          <p:cNvSpPr>
            <a:spLocks noGrp="1" noRot="1" noChangeAspect="1"/>
          </p:cNvSpPr>
          <p:nvPr>
            <p:ph type="sldImg"/>
          </p:nvPr>
        </p:nvSpPr>
        <p:spPr bwMode="auto">
          <a:noFill/>
          <a:ln>
            <a:solidFill>
              <a:srgbClr val="000000"/>
            </a:solidFill>
            <a:miter lim="800000"/>
            <a:headEnd/>
            <a:tailEnd/>
          </a:ln>
        </p:spPr>
      </p:sp>
      <p:sp>
        <p:nvSpPr>
          <p:cNvPr id="10649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Examine with a developmental lens.</a:t>
            </a:r>
          </a:p>
          <a:p>
            <a:pPr eaLnBrk="1" hangingPunct="1">
              <a:spcBef>
                <a:spcPct val="0"/>
              </a:spcBef>
            </a:pPr>
            <a:endParaRPr lang="en-US" dirty="0"/>
          </a:p>
          <a:p>
            <a:pPr eaLnBrk="1" hangingPunct="1">
              <a:spcBef>
                <a:spcPct val="0"/>
              </a:spcBef>
            </a:pPr>
            <a:r>
              <a:rPr lang="en-US" dirty="0"/>
              <a:t>The major tasks of adolescence are developing personal and sexual identity. Body image and peers become very important as they strive to validate and confirm ‘who they are’. The need to belong and conform leads to increased vulnerabilities. </a:t>
            </a:r>
          </a:p>
          <a:p>
            <a:pPr eaLnBrk="1" hangingPunct="1">
              <a:spcBef>
                <a:spcPct val="0"/>
              </a:spcBef>
            </a:pPr>
            <a:r>
              <a:rPr lang="en-US" dirty="0"/>
              <a:t>Adolescence is a difficult time in development.  Peers, emotions. . .</a:t>
            </a:r>
          </a:p>
          <a:p>
            <a:pPr eaLnBrk="1" hangingPunct="1">
              <a:spcBef>
                <a:spcPct val="0"/>
              </a:spcBef>
            </a:pPr>
            <a:r>
              <a:rPr lang="en-US" dirty="0"/>
              <a:t> “Fidelity” is the key virtue to develop. In young adulthood there is conflict between intimacy and isolation. “Love” is a key attribute to develop.  </a:t>
            </a:r>
          </a:p>
          <a:p>
            <a:pPr eaLnBrk="1" hangingPunct="1">
              <a:spcBef>
                <a:spcPct val="0"/>
              </a:spcBef>
            </a:pPr>
            <a:endParaRPr lang="en-US" dirty="0"/>
          </a:p>
          <a:p>
            <a:pPr eaLnBrk="1" hangingPunct="1">
              <a:spcBef>
                <a:spcPct val="0"/>
              </a:spcBef>
            </a:pPr>
            <a:r>
              <a:rPr lang="en-US" dirty="0"/>
              <a:t>Now, let’s take a look at what some adolescents are saying about how epilepsy impacts their life and how that interferes with these developmental tasks of adolescence.</a:t>
            </a:r>
          </a:p>
        </p:txBody>
      </p:sp>
      <p:sp>
        <p:nvSpPr>
          <p:cNvPr id="1064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661519C-1229-4B47-BBD4-9C4308E88FC1}" type="slidenum">
              <a:rPr lang="en-US">
                <a:ea typeface="Osaka"/>
                <a:cs typeface="Osaka"/>
              </a:rPr>
              <a:pPr fontAlgn="base">
                <a:spcBef>
                  <a:spcPct val="0"/>
                </a:spcBef>
                <a:spcAft>
                  <a:spcPct val="0"/>
                </a:spcAft>
                <a:defRPr/>
              </a:pPr>
              <a:t>11</a:t>
            </a:fld>
            <a:endParaRPr lang="en-US">
              <a:ea typeface="Osaka"/>
              <a:cs typeface="Osaka"/>
            </a:endParaRPr>
          </a:p>
        </p:txBody>
      </p:sp>
    </p:spTree>
    <p:extLst>
      <p:ext uri="{BB962C8B-B14F-4D97-AF65-F5344CB8AC3E}">
        <p14:creationId xmlns:p14="http://schemas.microsoft.com/office/powerpoint/2010/main" val="14533428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p:cNvSpPr>
          <p:nvPr>
            <p:ph type="sldImg"/>
          </p:nvPr>
        </p:nvSpPr>
        <p:spPr bwMode="auto">
          <a:noFill/>
          <a:ln>
            <a:solidFill>
              <a:srgbClr val="000000"/>
            </a:solidFill>
            <a:miter lim="800000"/>
            <a:headEnd/>
            <a:tailEnd/>
          </a:ln>
        </p:spPr>
      </p:sp>
      <p:sp>
        <p:nvSpPr>
          <p:cNvPr id="10854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Add a chronic health condition onto these normal developmental milestones, an already difficult time in development.  Now lets look at how epilepsy might impact these acquisition of these normal developmental milestones of adolescence.  Why might epilepsy interfere with the normal maturation of adolescence?</a:t>
            </a:r>
          </a:p>
        </p:txBody>
      </p:sp>
      <p:sp>
        <p:nvSpPr>
          <p:cNvPr id="1085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BAF4DDF-F67B-4179-B93A-41EA3E23808C}" type="slidenum">
              <a:rPr lang="en-US">
                <a:ea typeface="Osaka"/>
                <a:cs typeface="Osaka"/>
              </a:rPr>
              <a:pPr fontAlgn="base">
                <a:spcBef>
                  <a:spcPct val="0"/>
                </a:spcBef>
                <a:spcAft>
                  <a:spcPct val="0"/>
                </a:spcAft>
                <a:defRPr/>
              </a:pPr>
              <a:t>12</a:t>
            </a:fld>
            <a:endParaRPr lang="en-US">
              <a:ea typeface="Osaka"/>
              <a:cs typeface="Osaka"/>
            </a:endParaRPr>
          </a:p>
        </p:txBody>
      </p:sp>
    </p:spTree>
    <p:extLst>
      <p:ext uri="{BB962C8B-B14F-4D97-AF65-F5344CB8AC3E}">
        <p14:creationId xmlns:p14="http://schemas.microsoft.com/office/powerpoint/2010/main" val="36035464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Rot="1" noChangeAspect="1" noTextEdit="1"/>
          </p:cNvSpPr>
          <p:nvPr>
            <p:ph type="sldImg"/>
          </p:nvPr>
        </p:nvSpPr>
        <p:spPr bwMode="auto">
          <a:noFill/>
          <a:ln>
            <a:solidFill>
              <a:srgbClr val="000000"/>
            </a:solidFill>
            <a:miter lim="800000"/>
            <a:headEnd/>
            <a:tailEnd/>
          </a:ln>
        </p:spPr>
      </p:sp>
      <p:sp>
        <p:nvSpPr>
          <p:cNvPr id="167939" name="Rectangle 3"/>
          <p:cNvSpPr>
            <a:spLocks noGrp="1"/>
          </p:cNvSpPr>
          <p:nvPr>
            <p:ph type="body" idx="1"/>
          </p:nvPr>
        </p:nvSpPr>
        <p:spPr bwMode="auto">
          <a:noFill/>
        </p:spPr>
        <p:txBody>
          <a:bodyPr wrap="square" numCol="1" anchor="t" anchorCtr="0" compatLnSpc="1">
            <a:prstTxWarp prst="textNoShape">
              <a:avLst/>
            </a:prstTxWarp>
          </a:bodyPr>
          <a:lstStyle/>
          <a:p>
            <a:r>
              <a:rPr lang="en-US"/>
              <a:t>Add comment about study and dating from Shafer and EFA</a:t>
            </a:r>
          </a:p>
        </p:txBody>
      </p:sp>
    </p:spTree>
    <p:extLst>
      <p:ext uri="{BB962C8B-B14F-4D97-AF65-F5344CB8AC3E}">
        <p14:creationId xmlns:p14="http://schemas.microsoft.com/office/powerpoint/2010/main" val="42546383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CAC1CD8-A543-4C64-8DC1-0100AACD5412}" type="slidenum">
              <a:rPr lang="en-US">
                <a:solidFill>
                  <a:srgbClr val="000000"/>
                </a:solidFill>
                <a:ea typeface="Osaka"/>
                <a:cs typeface="Osaka"/>
              </a:rPr>
              <a:pPr fontAlgn="base">
                <a:spcBef>
                  <a:spcPct val="0"/>
                </a:spcBef>
                <a:spcAft>
                  <a:spcPct val="0"/>
                </a:spcAft>
                <a:defRPr/>
              </a:pPr>
              <a:t>14</a:t>
            </a:fld>
            <a:endParaRPr lang="en-US">
              <a:solidFill>
                <a:srgbClr val="000000"/>
              </a:solidFill>
              <a:ea typeface="Osaka"/>
              <a:cs typeface="Osaka"/>
            </a:endParaRPr>
          </a:p>
        </p:txBody>
      </p:sp>
      <p:sp>
        <p:nvSpPr>
          <p:cNvPr id="11161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161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With intellectual disability normal independence is precluded; remains a “child’ Adolescents with cognitive impairments who possessed independent living skills could be successfully transitioned; however, they required additional support to compensate for their cognitive deficits. Moreover, for those families who had severely mentally retarded adolescents, finding an adult provider who would accept them into their practice and work collaboratively with them was markedly difficult. Survey of child neurologists: 35% indicated</a:t>
            </a:r>
            <a:r>
              <a:rPr lang="en-US" baseline="0" dirty="0"/>
              <a:t> that lack of adult neurologist willing to care for adult with epilepsy and intellectual disability.</a:t>
            </a:r>
            <a:endParaRPr lang="en-US" dirty="0"/>
          </a:p>
          <a:p>
            <a:pPr eaLnBrk="1" hangingPunct="1">
              <a:spcBef>
                <a:spcPct val="0"/>
              </a:spcBef>
            </a:pPr>
            <a:endParaRPr lang="en-US" dirty="0"/>
          </a:p>
        </p:txBody>
      </p:sp>
    </p:spTree>
    <p:extLst>
      <p:ext uri="{BB962C8B-B14F-4D97-AF65-F5344CB8AC3E}">
        <p14:creationId xmlns:p14="http://schemas.microsoft.com/office/powerpoint/2010/main" val="17978953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2438" y="1238250"/>
            <a:ext cx="8239125" cy="2583476"/>
          </a:xfrm>
        </p:spPr>
        <p:txBody>
          <a:bodyPr/>
          <a:lstStyle>
            <a:lvl4pPr>
              <a:defRPr>
                <a:latin typeface="Arial"/>
              </a:defRPr>
            </a:lvl4pPr>
            <a:lvl5pPr>
              <a:defRPr>
                <a:latin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97EA4013-9DEA-4609-8CF3-534808BF4E51}" type="datetimeFigureOut">
              <a:rPr lang="en-US" smtClean="0"/>
              <a:t>11/4/2017</a:t>
            </a:fld>
            <a:endParaRPr lang="en-US"/>
          </a:p>
        </p:txBody>
      </p:sp>
      <p:sp>
        <p:nvSpPr>
          <p:cNvPr id="3" name="Footer Placeholder 2"/>
          <p:cNvSpPr>
            <a:spLocks noGrp="1"/>
          </p:cNvSpPr>
          <p:nvPr>
            <p:ph type="ftr" sz="quarter" idx="11"/>
          </p:nvPr>
        </p:nvSpPr>
        <p:spPr>
          <a:xfrm>
            <a:off x="2667000" y="6356350"/>
            <a:ext cx="3352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7924800" y="6356350"/>
            <a:ext cx="762000" cy="365125"/>
          </a:xfrm>
          <a:prstGeom prst="rect">
            <a:avLst/>
          </a:prstGeom>
        </p:spPr>
        <p:txBody>
          <a:bodyPr/>
          <a:lstStyle/>
          <a:p>
            <a:fld id="{3E643706-7C5B-465B-A8B6-0CEE1A500420}" type="slidenum">
              <a:rPr lang="en-US" smtClean="0"/>
              <a:t>‹#›</a:t>
            </a:fld>
            <a:endParaRPr lang="en-US"/>
          </a:p>
        </p:txBody>
      </p:sp>
    </p:spTree>
    <p:extLst>
      <p:ext uri="{BB962C8B-B14F-4D97-AF65-F5344CB8AC3E}">
        <p14:creationId xmlns:p14="http://schemas.microsoft.com/office/powerpoint/2010/main" val="2116959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3308581"/>
            <a:ext cx="7598570"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514349" y="4777381"/>
            <a:ext cx="7598571"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442245" y="5870576"/>
            <a:ext cx="1200150" cy="377825"/>
          </a:xfrm>
          <a:prstGeom prst="rect">
            <a:avLst/>
          </a:prstGeom>
        </p:spPr>
        <p:txBody>
          <a:bodyPr/>
          <a:lstStyle/>
          <a:p>
            <a:fld id="{CEF80096-F19C-4981-8F36-CC40F78E151A}" type="datetimeFigureOut">
              <a:rPr lang="en-US" smtClean="0"/>
              <a:t>11/4/2017</a:t>
            </a:fld>
            <a:endParaRPr lang="en-US"/>
          </a:p>
        </p:txBody>
      </p:sp>
      <p:sp>
        <p:nvSpPr>
          <p:cNvPr id="5" name="Footer Placeholder 4"/>
          <p:cNvSpPr>
            <a:spLocks noGrp="1"/>
          </p:cNvSpPr>
          <p:nvPr>
            <p:ph type="ftr" sz="quarter" idx="11"/>
          </p:nvPr>
        </p:nvSpPr>
        <p:spPr>
          <a:xfrm>
            <a:off x="514351" y="5870576"/>
            <a:ext cx="5870744" cy="377825"/>
          </a:xfrm>
          <a:prstGeom prst="rect">
            <a:avLst/>
          </a:prstGeom>
        </p:spPr>
        <p:txBody>
          <a:bodyPr/>
          <a:lstStyle/>
          <a:p>
            <a:endParaRPr lang="en-US"/>
          </a:p>
        </p:txBody>
      </p:sp>
      <p:sp>
        <p:nvSpPr>
          <p:cNvPr id="6" name="Slide Number Placeholder 5"/>
          <p:cNvSpPr>
            <a:spLocks noGrp="1"/>
          </p:cNvSpPr>
          <p:nvPr>
            <p:ph type="sldNum" sz="quarter" idx="12"/>
          </p:nvPr>
        </p:nvSpPr>
        <p:spPr>
          <a:xfrm>
            <a:off x="7699546" y="5870576"/>
            <a:ext cx="413375" cy="377825"/>
          </a:xfrm>
          <a:prstGeom prst="rect">
            <a:avLst/>
          </a:prstGeom>
        </p:spPr>
        <p:txBody>
          <a:bodyPr/>
          <a:lstStyle/>
          <a:p>
            <a:fld id="{652FEB80-6620-460F-B900-0C0F0C0AADD5}" type="slidenum">
              <a:rPr lang="en-US" smtClean="0"/>
              <a:t>‹#›</a:t>
            </a:fld>
            <a:endParaRPr lang="en-US"/>
          </a:p>
        </p:txBody>
      </p:sp>
    </p:spTree>
    <p:extLst>
      <p:ext uri="{BB962C8B-B14F-4D97-AF65-F5344CB8AC3E}">
        <p14:creationId xmlns:p14="http://schemas.microsoft.com/office/powerpoint/2010/main" val="434406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779886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7"/>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7"/>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xfrm>
            <a:off x="457200" y="6251575"/>
            <a:ext cx="2133600" cy="476250"/>
          </a:xfrm>
          <a:prstGeom prst="rect">
            <a:avLst/>
          </a:prstGeom>
        </p:spPr>
        <p:txBody>
          <a:bodyPr/>
          <a:lstStyle>
            <a:lvl1pPr eaLnBrk="0" hangingPunct="0">
              <a:defRPr sz="2400">
                <a:solidFill>
                  <a:srgbClr val="000000"/>
                </a:solidFill>
                <a:latin typeface="Arial" charset="0"/>
                <a:ea typeface="ＭＳ Ｐゴシック" pitchFamily="34" charset="-128"/>
                <a:cs typeface="+mn-cs"/>
              </a:defRPr>
            </a:lvl1pPr>
          </a:lstStyle>
          <a:p>
            <a:pPr>
              <a:defRPr/>
            </a:pPr>
            <a:endParaRPr lang="en-US"/>
          </a:p>
        </p:txBody>
      </p:sp>
      <p:sp>
        <p:nvSpPr>
          <p:cNvPr id="6" name="Rectangle 3"/>
          <p:cNvSpPr>
            <a:spLocks noGrp="1" noChangeArrowheads="1"/>
          </p:cNvSpPr>
          <p:nvPr>
            <p:ph type="sldNum" sz="quarter" idx="11"/>
          </p:nvPr>
        </p:nvSpPr>
        <p:spPr>
          <a:xfrm>
            <a:off x="6553200" y="6248400"/>
            <a:ext cx="2133600" cy="476250"/>
          </a:xfrm>
          <a:prstGeom prst="rect">
            <a:avLst/>
          </a:prstGeom>
        </p:spPr>
        <p:txBody>
          <a:bodyPr/>
          <a:lstStyle>
            <a:lvl1pPr eaLnBrk="0" hangingPunct="0">
              <a:defRPr sz="2400">
                <a:solidFill>
                  <a:srgbClr val="000000"/>
                </a:solidFill>
                <a:latin typeface="Arial" charset="0"/>
                <a:ea typeface="ＭＳ Ｐゴシック" pitchFamily="34" charset="-128"/>
                <a:cs typeface="+mn-cs"/>
              </a:defRPr>
            </a:lvl1pPr>
          </a:lstStyle>
          <a:p>
            <a:pPr>
              <a:defRPr/>
            </a:pPr>
            <a:fld id="{3D360112-39CF-4ED2-8149-B7659C1B56E1}" type="slidenum">
              <a:rPr lang="en-US"/>
              <a:pPr>
                <a:defRPr/>
              </a:pPr>
              <a:t>‹#›</a:t>
            </a:fld>
            <a:endParaRPr lang="en-US" dirty="0"/>
          </a:p>
        </p:txBody>
      </p:sp>
      <p:sp>
        <p:nvSpPr>
          <p:cNvPr id="7" name="Rectangle 14"/>
          <p:cNvSpPr>
            <a:spLocks noGrp="1" noChangeArrowheads="1"/>
          </p:cNvSpPr>
          <p:nvPr>
            <p:ph type="ftr" sz="quarter" idx="12"/>
          </p:nvPr>
        </p:nvSpPr>
        <p:spPr>
          <a:xfrm>
            <a:off x="3124200" y="6248400"/>
            <a:ext cx="2895600" cy="476250"/>
          </a:xfrm>
          <a:prstGeom prst="rect">
            <a:avLst/>
          </a:prstGeom>
        </p:spPr>
        <p:txBody>
          <a:bodyPr/>
          <a:lstStyle>
            <a:lvl1pPr eaLnBrk="0" hangingPunct="0">
              <a:defRPr sz="2400">
                <a:solidFill>
                  <a:srgbClr val="000000"/>
                </a:solidFill>
                <a:latin typeface="Arial" charset="0"/>
                <a:ea typeface="ＭＳ Ｐゴシック" pitchFamily="34" charset="-128"/>
                <a:cs typeface="+mn-cs"/>
              </a:defRPr>
            </a:lvl1pPr>
          </a:lstStyle>
          <a:p>
            <a:pPr>
              <a:defRPr/>
            </a:pPr>
            <a:endParaRPr lang="en-US"/>
          </a:p>
        </p:txBody>
      </p:sp>
    </p:spTree>
    <p:extLst>
      <p:ext uri="{BB962C8B-B14F-4D97-AF65-F5344CB8AC3E}">
        <p14:creationId xmlns:p14="http://schemas.microsoft.com/office/powerpoint/2010/main" val="3496655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276999"/>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5923F103-BC34-4FE4-A40E-EDDEECFDA5D0}" type="datetimeFigureOut">
              <a:rPr lang="en-US" smtClean="0"/>
              <a:pPr/>
              <a:t>11/4/2017</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r>
              <a:rPr lang="en-US"/>
              <a:t>
              </a:t>
            </a:r>
            <a:endParaRPr lang="en-US" dirty="0"/>
          </a:p>
        </p:txBody>
      </p:sp>
      <p:sp>
        <p:nvSpPr>
          <p:cNvPr id="6" name="Slide Number Placeholder 5"/>
          <p:cNvSpPr>
            <a:spLocks noGrp="1"/>
          </p:cNvSpPr>
          <p:nvPr>
            <p:ph type="sldNum" sz="quarter" idx="12"/>
          </p:nvPr>
        </p:nvSpPr>
        <p:spPr>
          <a:xfrm>
            <a:off x="8799802" y="6498006"/>
            <a:ext cx="278018" cy="187367"/>
          </a:xfrm>
          <a:prstGeom prst="rect">
            <a:avLst/>
          </a:prstGeo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62123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436275" name="Rectangle 6"/>
          <p:cNvSpPr>
            <a:spLocks noChangeArrowheads="1"/>
          </p:cNvSpPr>
          <p:nvPr/>
        </p:nvSpPr>
        <p:spPr bwMode="auto">
          <a:xfrm>
            <a:off x="0" y="0"/>
            <a:ext cx="9144000" cy="6102350"/>
          </a:xfrm>
          <a:prstGeom prst="rect">
            <a:avLst/>
          </a:prstGeom>
          <a:solidFill>
            <a:schemeClr val="accent1"/>
          </a:solidFill>
          <a:ln w="9525">
            <a:noFill/>
            <a:miter lim="800000"/>
            <a:headEnd/>
            <a:tailEnd/>
          </a:ln>
          <a:effectLst>
            <a:outerShdw blurRad="63500" dist="23000" dir="5400000" rotWithShape="0">
              <a:srgbClr val="000000">
                <a:alpha val="34999"/>
              </a:srgbClr>
            </a:outerShdw>
          </a:effectLst>
        </p:spPr>
        <p:txBody>
          <a:bodyPr anchor="ctr"/>
          <a:lstStyle/>
          <a:p>
            <a:pPr algn="ctr" defTabSz="457200">
              <a:defRPr/>
            </a:pPr>
            <a:endParaRPr lang="en-US" dirty="0">
              <a:solidFill>
                <a:srgbClr val="FFFFFF"/>
              </a:solidFill>
              <a:latin typeface="Arial" pitchFamily="-112" charset="0"/>
              <a:ea typeface="ＭＳ Ｐゴシック" pitchFamily="-112" charset="-128"/>
              <a:cs typeface="ＭＳ Ｐゴシック" pitchFamily="-112" charset="-128"/>
            </a:endParaRPr>
          </a:p>
        </p:txBody>
      </p:sp>
      <p:cxnSp>
        <p:nvCxnSpPr>
          <p:cNvPr id="436276" name="Line 52"/>
          <p:cNvCxnSpPr>
            <a:cxnSpLocks noChangeShapeType="1"/>
          </p:cNvCxnSpPr>
          <p:nvPr/>
        </p:nvCxnSpPr>
        <p:spPr bwMode="auto">
          <a:xfrm rot="10800000">
            <a:off x="0" y="6096000"/>
            <a:ext cx="9144000" cy="0"/>
          </a:xfrm>
          <a:prstGeom prst="line">
            <a:avLst/>
          </a:prstGeom>
          <a:noFill/>
          <a:ln w="25400">
            <a:solidFill>
              <a:srgbClr val="C50B24"/>
            </a:solidFill>
            <a:round/>
            <a:headEnd/>
            <a:tailEnd/>
          </a:ln>
          <a:effectLst>
            <a:outerShdw blurRad="63500" dist="20000" dir="5400000" rotWithShape="0">
              <a:srgbClr val="000000">
                <a:alpha val="37999"/>
              </a:srgbClr>
            </a:outerShdw>
          </a:effectLst>
        </p:spPr>
      </p:cxnSp>
      <p:sp>
        <p:nvSpPr>
          <p:cNvPr id="39940" name="Rectangle 2"/>
          <p:cNvSpPr>
            <a:spLocks noGrp="1" noChangeArrowheads="1"/>
          </p:cNvSpPr>
          <p:nvPr>
            <p:ph type="title"/>
          </p:nvPr>
        </p:nvSpPr>
        <p:spPr bwMode="gray">
          <a:xfrm>
            <a:off x="452438" y="120650"/>
            <a:ext cx="8239125" cy="1012825"/>
          </a:xfrm>
          <a:prstGeom prst="rect">
            <a:avLst/>
          </a:prstGeom>
          <a:noFill/>
          <a:ln w="9525">
            <a:noFill/>
            <a:miter lim="800000"/>
            <a:headEnd/>
            <a:tailEnd/>
          </a:ln>
        </p:spPr>
        <p:txBody>
          <a:bodyPr vert="horz" wrap="square" lIns="86493" tIns="86493" rIns="86493" bIns="86493" numCol="1" anchor="ctr" anchorCtr="0" compatLnSpc="1">
            <a:prstTxWarp prst="textNoShape">
              <a:avLst/>
            </a:prstTxWarp>
          </a:bodyPr>
          <a:lstStyle/>
          <a:p>
            <a:pPr lvl="0"/>
            <a:r>
              <a:rPr lang="en-US"/>
              <a:t>Click to edit Master title style</a:t>
            </a:r>
          </a:p>
        </p:txBody>
      </p:sp>
      <p:sp>
        <p:nvSpPr>
          <p:cNvPr id="39941" name="Rectangle 3"/>
          <p:cNvSpPr>
            <a:spLocks noGrp="1" noChangeArrowheads="1"/>
          </p:cNvSpPr>
          <p:nvPr>
            <p:ph type="body" idx="1"/>
          </p:nvPr>
        </p:nvSpPr>
        <p:spPr bwMode="gray">
          <a:xfrm>
            <a:off x="452438" y="1238250"/>
            <a:ext cx="8239125" cy="1416050"/>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a:t>First level</a:t>
            </a:r>
          </a:p>
          <a:p>
            <a:pPr lvl="1"/>
            <a:r>
              <a:rPr lang="en-US"/>
              <a:t>Second level</a:t>
            </a:r>
          </a:p>
          <a:p>
            <a:pPr lvl="2"/>
            <a:r>
              <a:rPr lang="en-US"/>
              <a:t>Third level</a:t>
            </a:r>
          </a:p>
        </p:txBody>
      </p:sp>
      <p:sp>
        <p:nvSpPr>
          <p:cNvPr id="1030" name="Text Box 4"/>
          <p:cNvSpPr txBox="1">
            <a:spLocks noChangeArrowheads="1"/>
          </p:cNvSpPr>
          <p:nvPr/>
        </p:nvSpPr>
        <p:spPr bwMode="invGray">
          <a:xfrm>
            <a:off x="4346575" y="6415088"/>
            <a:ext cx="425450" cy="122237"/>
          </a:xfrm>
          <a:prstGeom prst="rect">
            <a:avLst/>
          </a:prstGeom>
          <a:noFill/>
          <a:ln>
            <a:noFill/>
          </a:ln>
          <a:extLst/>
        </p:spPr>
        <p:txBody>
          <a:bodyPr wrap="none" lIns="0" tIns="0" rIns="0" bIns="0">
            <a:spAutoFit/>
          </a:bodyPr>
          <a:lstStyle>
            <a:lvl1pPr eaLnBrk="0" hangingPunct="0">
              <a:defRPr sz="1600">
                <a:solidFill>
                  <a:schemeClr val="bg1"/>
                </a:solidFill>
                <a:latin typeface="Calibri" pitchFamily="34" charset="0"/>
              </a:defRPr>
            </a:lvl1pPr>
            <a:lvl2pPr marL="742950" indent="-285750" eaLnBrk="0" hangingPunct="0">
              <a:defRPr sz="1600">
                <a:solidFill>
                  <a:schemeClr val="bg1"/>
                </a:solidFill>
                <a:latin typeface="Calibri" pitchFamily="34" charset="0"/>
              </a:defRPr>
            </a:lvl2pPr>
            <a:lvl3pPr marL="1143000" indent="-228600" eaLnBrk="0" hangingPunct="0">
              <a:defRPr sz="1600">
                <a:solidFill>
                  <a:schemeClr val="bg1"/>
                </a:solidFill>
                <a:latin typeface="Calibri" pitchFamily="34" charset="0"/>
              </a:defRPr>
            </a:lvl3pPr>
            <a:lvl4pPr marL="1600200" indent="-228600" eaLnBrk="0" hangingPunct="0">
              <a:defRPr sz="1600">
                <a:solidFill>
                  <a:schemeClr val="bg1"/>
                </a:solidFill>
                <a:latin typeface="Calibri" pitchFamily="34" charset="0"/>
              </a:defRPr>
            </a:lvl4pPr>
            <a:lvl5pPr marL="2057400" indent="-228600" eaLnBrk="0" hangingPunct="0">
              <a:defRPr sz="1600">
                <a:solidFill>
                  <a:schemeClr val="bg1"/>
                </a:solidFill>
                <a:latin typeface="Calibri" pitchFamily="34" charset="0"/>
              </a:defRPr>
            </a:lvl5pPr>
            <a:lvl6pPr marL="2514600" indent="-228600" eaLnBrk="0" fontAlgn="base" hangingPunct="0">
              <a:spcBef>
                <a:spcPct val="0"/>
              </a:spcBef>
              <a:spcAft>
                <a:spcPct val="0"/>
              </a:spcAft>
              <a:defRPr sz="1600">
                <a:solidFill>
                  <a:schemeClr val="bg1"/>
                </a:solidFill>
                <a:latin typeface="Calibri" pitchFamily="34" charset="0"/>
              </a:defRPr>
            </a:lvl6pPr>
            <a:lvl7pPr marL="2971800" indent="-228600" eaLnBrk="0" fontAlgn="base" hangingPunct="0">
              <a:spcBef>
                <a:spcPct val="0"/>
              </a:spcBef>
              <a:spcAft>
                <a:spcPct val="0"/>
              </a:spcAft>
              <a:defRPr sz="1600">
                <a:solidFill>
                  <a:schemeClr val="bg1"/>
                </a:solidFill>
                <a:latin typeface="Calibri" pitchFamily="34" charset="0"/>
              </a:defRPr>
            </a:lvl7pPr>
            <a:lvl8pPr marL="3429000" indent="-228600" eaLnBrk="0" fontAlgn="base" hangingPunct="0">
              <a:spcBef>
                <a:spcPct val="0"/>
              </a:spcBef>
              <a:spcAft>
                <a:spcPct val="0"/>
              </a:spcAft>
              <a:defRPr sz="1600">
                <a:solidFill>
                  <a:schemeClr val="bg1"/>
                </a:solidFill>
                <a:latin typeface="Calibri" pitchFamily="34" charset="0"/>
              </a:defRPr>
            </a:lvl8pPr>
            <a:lvl9pPr marL="3886200" indent="-228600" eaLnBrk="0" fontAlgn="base" hangingPunct="0">
              <a:spcBef>
                <a:spcPct val="0"/>
              </a:spcBef>
              <a:spcAft>
                <a:spcPct val="0"/>
              </a:spcAft>
              <a:defRPr sz="1600">
                <a:solidFill>
                  <a:schemeClr val="bg1"/>
                </a:solidFill>
                <a:latin typeface="Calibri" pitchFamily="34" charset="0"/>
              </a:defRPr>
            </a:lvl9pPr>
          </a:lstStyle>
          <a:p>
            <a:pPr algn="r">
              <a:defRPr/>
            </a:pPr>
            <a:r>
              <a:rPr lang="en-US" sz="800" b="1">
                <a:solidFill>
                  <a:srgbClr val="FFFFFF"/>
                </a:solidFill>
                <a:latin typeface="Arial" pitchFamily="34" charset="0"/>
                <a:ea typeface="+mn-ea"/>
                <a:cs typeface="+mn-cs"/>
              </a:rPr>
              <a:t>Page  </a:t>
            </a:r>
            <a:fld id="{C4A93D2F-87CD-4773-8A2A-3473344F85C8}" type="slidenum">
              <a:rPr lang="en-US" sz="800" b="1" smtClean="0">
                <a:solidFill>
                  <a:srgbClr val="FFFFFF"/>
                </a:solidFill>
                <a:latin typeface="Arial" pitchFamily="34" charset="0"/>
                <a:ea typeface="+mn-ea"/>
                <a:cs typeface="+mn-cs"/>
              </a:rPr>
              <a:pPr algn="r">
                <a:defRPr/>
              </a:pPr>
              <a:t>‹#›</a:t>
            </a:fld>
            <a:endParaRPr lang="en-US" sz="800" b="1">
              <a:solidFill>
                <a:srgbClr val="FFFFFF"/>
              </a:solidFill>
              <a:latin typeface="Arial" pitchFamily="34" charset="0"/>
              <a:ea typeface="+mn-ea"/>
              <a:cs typeface="+mn-cs"/>
            </a:endParaRPr>
          </a:p>
        </p:txBody>
      </p:sp>
      <p:sp>
        <p:nvSpPr>
          <p:cNvPr id="1031" name="Rectangle 7"/>
          <p:cNvSpPr>
            <a:spLocks noChangeArrowheads="1"/>
          </p:cNvSpPr>
          <p:nvPr/>
        </p:nvSpPr>
        <p:spPr bwMode="invGray">
          <a:xfrm>
            <a:off x="3635375" y="6692900"/>
            <a:ext cx="1905000" cy="122238"/>
          </a:xfrm>
          <a:prstGeom prst="rect">
            <a:avLst/>
          </a:prstGeom>
          <a:noFill/>
          <a:ln>
            <a:noFill/>
          </a:ln>
          <a:extLst/>
        </p:spPr>
        <p:txBody>
          <a:bodyPr wrap="none" lIns="86493" tIns="0" rIns="0" bIns="0" anchor="ctr">
            <a:spAutoFit/>
          </a:bodyPr>
          <a:lstStyle/>
          <a:p>
            <a:pPr algn="r" defTabSz="865188" eaLnBrk="0" hangingPunct="0">
              <a:defRPr/>
            </a:pPr>
            <a:r>
              <a:rPr lang="en-US" sz="800">
                <a:solidFill>
                  <a:srgbClr val="FFFFFF"/>
                </a:solidFill>
                <a:latin typeface="Arial" pitchFamily="34" charset="0"/>
                <a:ea typeface="+mn-ea"/>
                <a:cs typeface="Arial" pitchFamily="34" charset="0"/>
              </a:rPr>
              <a:t>xxx00.#####.ppt  </a:t>
            </a:r>
            <a:fld id="{84EF3A70-BF47-43AB-9BED-0D1BB44B3756}" type="datetime9">
              <a:rPr lang="en-US" sz="800">
                <a:solidFill>
                  <a:srgbClr val="FFFFFF"/>
                </a:solidFill>
                <a:latin typeface="Arial" pitchFamily="34" charset="0"/>
                <a:ea typeface="+mn-ea"/>
                <a:cs typeface="Arial" pitchFamily="34" charset="0"/>
              </a:rPr>
              <a:pPr algn="r" defTabSz="865188" eaLnBrk="0" hangingPunct="0">
                <a:defRPr/>
              </a:pPr>
              <a:t>11/4/2017 11:34:39 AM</a:t>
            </a:fld>
            <a:endParaRPr lang="en-US" sz="800">
              <a:solidFill>
                <a:srgbClr val="FFFFFF"/>
              </a:solidFill>
              <a:latin typeface="Arial" pitchFamily="34" charset="0"/>
              <a:ea typeface="+mn-ea"/>
              <a:cs typeface="Arial" pitchFamily="34" charset="0"/>
            </a:endParaRPr>
          </a:p>
        </p:txBody>
      </p:sp>
      <p:pic>
        <p:nvPicPr>
          <p:cNvPr id="39944" name="Content Placeholder 5" descr="TCH_Logo_Small.jpg"/>
          <p:cNvPicPr>
            <a:picLocks noChangeAspect="1"/>
          </p:cNvPicPr>
          <p:nvPr/>
        </p:nvPicPr>
        <p:blipFill>
          <a:blip r:embed="rId8"/>
          <a:srcRect t="-23375" b="-23375"/>
          <a:stretch>
            <a:fillRect/>
          </a:stretch>
        </p:blipFill>
        <p:spPr bwMode="auto">
          <a:xfrm>
            <a:off x="6629400" y="6192838"/>
            <a:ext cx="1371600" cy="622300"/>
          </a:xfrm>
          <a:prstGeom prst="rect">
            <a:avLst/>
          </a:prstGeom>
          <a:noFill/>
          <a:ln w="9525">
            <a:noFill/>
            <a:miter lim="800000"/>
            <a:headEnd/>
            <a:tailEnd/>
          </a:ln>
        </p:spPr>
      </p:pic>
      <p:pic>
        <p:nvPicPr>
          <p:cNvPr id="39945" name="Picture 4" descr="BCM_Logo_Spot.eps"/>
          <p:cNvPicPr>
            <a:picLocks noChangeAspect="1"/>
          </p:cNvPicPr>
          <p:nvPr/>
        </p:nvPicPr>
        <p:blipFill>
          <a:blip r:embed="rId9"/>
          <a:srcRect/>
          <a:stretch>
            <a:fillRect/>
          </a:stretch>
        </p:blipFill>
        <p:spPr bwMode="auto">
          <a:xfrm>
            <a:off x="8153400" y="6300788"/>
            <a:ext cx="838200" cy="395287"/>
          </a:xfrm>
          <a:prstGeom prst="rect">
            <a:avLst/>
          </a:prstGeom>
          <a:noFill/>
          <a:ln w="9525">
            <a:noFill/>
            <a:miter lim="800000"/>
            <a:headEnd/>
            <a:tailEnd/>
          </a:ln>
        </p:spPr>
      </p:pic>
      <p:sp>
        <p:nvSpPr>
          <p:cNvPr id="1034" name="Text Box 48"/>
          <p:cNvSpPr txBox="1">
            <a:spLocks/>
          </p:cNvSpPr>
          <p:nvPr/>
        </p:nvSpPr>
        <p:spPr bwMode="auto">
          <a:xfrm>
            <a:off x="76200" y="6467475"/>
            <a:ext cx="2257425" cy="457200"/>
          </a:xfrm>
          <a:prstGeom prst="rect">
            <a:avLst/>
          </a:prstGeom>
          <a:noFill/>
          <a:ln>
            <a:noFill/>
          </a:ln>
          <a:extLst/>
        </p:spPr>
        <p:txBody>
          <a:bodyPr/>
          <a:lstStyle>
            <a:lvl1pPr defTabSz="457200" eaLnBrk="0" hangingPunct="0">
              <a:defRPr sz="1600">
                <a:solidFill>
                  <a:schemeClr val="bg1"/>
                </a:solidFill>
                <a:latin typeface="Calibri" pitchFamily="34" charset="0"/>
              </a:defRPr>
            </a:lvl1pPr>
            <a:lvl2pPr marL="742950" indent="-285750" defTabSz="457200" eaLnBrk="0" hangingPunct="0">
              <a:defRPr sz="1600">
                <a:solidFill>
                  <a:schemeClr val="bg1"/>
                </a:solidFill>
                <a:latin typeface="Calibri" pitchFamily="34" charset="0"/>
              </a:defRPr>
            </a:lvl2pPr>
            <a:lvl3pPr marL="1143000" indent="-228600" defTabSz="457200" eaLnBrk="0" hangingPunct="0">
              <a:defRPr sz="1600">
                <a:solidFill>
                  <a:schemeClr val="bg1"/>
                </a:solidFill>
                <a:latin typeface="Calibri" pitchFamily="34" charset="0"/>
              </a:defRPr>
            </a:lvl3pPr>
            <a:lvl4pPr marL="1600200" indent="-228600" defTabSz="457200" eaLnBrk="0" hangingPunct="0">
              <a:defRPr sz="1600">
                <a:solidFill>
                  <a:schemeClr val="bg1"/>
                </a:solidFill>
                <a:latin typeface="Calibri" pitchFamily="34" charset="0"/>
              </a:defRPr>
            </a:lvl4pPr>
            <a:lvl5pPr marL="2057400" indent="-228600" defTabSz="457200" eaLnBrk="0" hangingPunct="0">
              <a:defRPr sz="1600">
                <a:solidFill>
                  <a:schemeClr val="bg1"/>
                </a:solidFill>
                <a:latin typeface="Calibri" pitchFamily="34" charset="0"/>
              </a:defRPr>
            </a:lvl5pPr>
            <a:lvl6pPr marL="2514600" indent="-228600" defTabSz="457200" eaLnBrk="0" fontAlgn="base" hangingPunct="0">
              <a:spcBef>
                <a:spcPct val="0"/>
              </a:spcBef>
              <a:spcAft>
                <a:spcPct val="0"/>
              </a:spcAft>
              <a:defRPr sz="1600">
                <a:solidFill>
                  <a:schemeClr val="bg1"/>
                </a:solidFill>
                <a:latin typeface="Calibri" pitchFamily="34" charset="0"/>
              </a:defRPr>
            </a:lvl6pPr>
            <a:lvl7pPr marL="2971800" indent="-228600" defTabSz="457200" eaLnBrk="0" fontAlgn="base" hangingPunct="0">
              <a:spcBef>
                <a:spcPct val="0"/>
              </a:spcBef>
              <a:spcAft>
                <a:spcPct val="0"/>
              </a:spcAft>
              <a:defRPr sz="1600">
                <a:solidFill>
                  <a:schemeClr val="bg1"/>
                </a:solidFill>
                <a:latin typeface="Calibri" pitchFamily="34" charset="0"/>
              </a:defRPr>
            </a:lvl7pPr>
            <a:lvl8pPr marL="3429000" indent="-228600" defTabSz="457200" eaLnBrk="0" fontAlgn="base" hangingPunct="0">
              <a:spcBef>
                <a:spcPct val="0"/>
              </a:spcBef>
              <a:spcAft>
                <a:spcPct val="0"/>
              </a:spcAft>
              <a:defRPr sz="1600">
                <a:solidFill>
                  <a:schemeClr val="bg1"/>
                </a:solidFill>
                <a:latin typeface="Calibri" pitchFamily="34" charset="0"/>
              </a:defRPr>
            </a:lvl8pPr>
            <a:lvl9pPr marL="3886200" indent="-228600" defTabSz="457200" eaLnBrk="0" fontAlgn="base" hangingPunct="0">
              <a:spcBef>
                <a:spcPct val="0"/>
              </a:spcBef>
              <a:spcAft>
                <a:spcPct val="0"/>
              </a:spcAft>
              <a:defRPr sz="1600">
                <a:solidFill>
                  <a:schemeClr val="bg1"/>
                </a:solidFill>
                <a:latin typeface="Calibri" pitchFamily="34" charset="0"/>
              </a:defRPr>
            </a:lvl9pPr>
          </a:lstStyle>
          <a:p>
            <a:pPr eaLnBrk="1" hangingPunct="1">
              <a:spcBef>
                <a:spcPct val="20000"/>
              </a:spcBef>
              <a:defRPr/>
            </a:pPr>
            <a:r>
              <a:rPr lang="en-US" i="1">
                <a:solidFill>
                  <a:srgbClr val="5F5F5F"/>
                </a:solidFill>
                <a:latin typeface="Arial" pitchFamily="34" charset="0"/>
                <a:ea typeface="MS PGothic" pitchFamily="34" charset="-128"/>
                <a:cs typeface="+mn-cs"/>
              </a:rPr>
              <a:t>Pediatrics </a:t>
            </a:r>
          </a:p>
        </p:txBody>
      </p:sp>
    </p:spTree>
    <p:extLst>
      <p:ext uri="{BB962C8B-B14F-4D97-AF65-F5344CB8AC3E}">
        <p14:creationId xmlns:p14="http://schemas.microsoft.com/office/powerpoint/2010/main" val="1642136436"/>
      </p:ext>
    </p:extLst>
  </p:cSld>
  <p:clrMap bg1="lt1" tx1="dk1" bg2="lt2" tx2="dk2" accent1="accent1" accent2="accent2" accent3="accent3" accent4="accent4" accent5="accent5" accent6="accent6" hlink="hlink" folHlink="folHlink"/>
  <p:sldLayoutIdLst>
    <p:sldLayoutId id="2147483685" r:id="rId1"/>
    <p:sldLayoutId id="2147483689" r:id="rId2"/>
    <p:sldLayoutId id="2147483690" r:id="rId3"/>
    <p:sldLayoutId id="2147483691" r:id="rId4"/>
    <p:sldLayoutId id="2147483692" r:id="rId5"/>
    <p:sldLayoutId id="2147483693" r:id="rId6"/>
  </p:sldLayoutIdLst>
  <p:txStyles>
    <p:titleStyle>
      <a:lvl1pPr algn="l" rtl="0" eaLnBrk="1" fontAlgn="base" hangingPunct="1">
        <a:spcBef>
          <a:spcPct val="0"/>
        </a:spcBef>
        <a:spcAft>
          <a:spcPct val="0"/>
        </a:spcAft>
        <a:defRPr sz="3600" b="1">
          <a:solidFill>
            <a:schemeClr val="bg1"/>
          </a:solidFill>
          <a:latin typeface="Arial"/>
          <a:ea typeface="Geneva" charset="0"/>
          <a:cs typeface="Geneva" charset="0"/>
        </a:defRPr>
      </a:lvl1pPr>
      <a:lvl2pPr algn="l" rtl="0" eaLnBrk="1" fontAlgn="base" hangingPunct="1">
        <a:spcBef>
          <a:spcPct val="0"/>
        </a:spcBef>
        <a:spcAft>
          <a:spcPct val="0"/>
        </a:spcAft>
        <a:defRPr sz="3600" b="1">
          <a:solidFill>
            <a:schemeClr val="bg1"/>
          </a:solidFill>
          <a:latin typeface="Arial" charset="0"/>
          <a:ea typeface="Geneva" charset="0"/>
          <a:cs typeface="Geneva" charset="0"/>
        </a:defRPr>
      </a:lvl2pPr>
      <a:lvl3pPr algn="l" rtl="0" eaLnBrk="1" fontAlgn="base" hangingPunct="1">
        <a:spcBef>
          <a:spcPct val="0"/>
        </a:spcBef>
        <a:spcAft>
          <a:spcPct val="0"/>
        </a:spcAft>
        <a:defRPr sz="3600" b="1">
          <a:solidFill>
            <a:schemeClr val="bg1"/>
          </a:solidFill>
          <a:latin typeface="Arial" charset="0"/>
          <a:ea typeface="Geneva" charset="0"/>
          <a:cs typeface="Geneva" charset="0"/>
        </a:defRPr>
      </a:lvl3pPr>
      <a:lvl4pPr algn="l" rtl="0" eaLnBrk="1" fontAlgn="base" hangingPunct="1">
        <a:spcBef>
          <a:spcPct val="0"/>
        </a:spcBef>
        <a:spcAft>
          <a:spcPct val="0"/>
        </a:spcAft>
        <a:defRPr sz="3600" b="1">
          <a:solidFill>
            <a:schemeClr val="bg1"/>
          </a:solidFill>
          <a:latin typeface="Arial" charset="0"/>
          <a:ea typeface="Geneva" charset="0"/>
          <a:cs typeface="Geneva" charset="0"/>
        </a:defRPr>
      </a:lvl4pPr>
      <a:lvl5pPr algn="l" rtl="0" eaLnBrk="1" fontAlgn="base" hangingPunct="1">
        <a:spcBef>
          <a:spcPct val="0"/>
        </a:spcBef>
        <a:spcAft>
          <a:spcPct val="0"/>
        </a:spcAft>
        <a:defRPr sz="3600" b="1">
          <a:solidFill>
            <a:schemeClr val="bg1"/>
          </a:solidFill>
          <a:latin typeface="Arial" charset="0"/>
          <a:ea typeface="Geneva" charset="0"/>
          <a:cs typeface="Geneva" charset="0"/>
        </a:defRPr>
      </a:lvl5pPr>
      <a:lvl6pPr marL="457200" algn="l" rtl="0" eaLnBrk="1" fontAlgn="base" hangingPunct="1">
        <a:spcBef>
          <a:spcPct val="0"/>
        </a:spcBef>
        <a:spcAft>
          <a:spcPct val="0"/>
        </a:spcAft>
        <a:defRPr sz="3600" b="1">
          <a:solidFill>
            <a:schemeClr val="bg1"/>
          </a:solidFill>
          <a:latin typeface="Calibri" pitchFamily="-68" charset="0"/>
        </a:defRPr>
      </a:lvl6pPr>
      <a:lvl7pPr marL="914400" algn="l" rtl="0" eaLnBrk="1" fontAlgn="base" hangingPunct="1">
        <a:spcBef>
          <a:spcPct val="0"/>
        </a:spcBef>
        <a:spcAft>
          <a:spcPct val="0"/>
        </a:spcAft>
        <a:defRPr sz="3600" b="1">
          <a:solidFill>
            <a:schemeClr val="bg1"/>
          </a:solidFill>
          <a:latin typeface="Calibri" pitchFamily="-68" charset="0"/>
        </a:defRPr>
      </a:lvl7pPr>
      <a:lvl8pPr marL="1371600" algn="l" rtl="0" eaLnBrk="1" fontAlgn="base" hangingPunct="1">
        <a:spcBef>
          <a:spcPct val="0"/>
        </a:spcBef>
        <a:spcAft>
          <a:spcPct val="0"/>
        </a:spcAft>
        <a:defRPr sz="3600" b="1">
          <a:solidFill>
            <a:schemeClr val="bg1"/>
          </a:solidFill>
          <a:latin typeface="Calibri" pitchFamily="-68" charset="0"/>
        </a:defRPr>
      </a:lvl8pPr>
      <a:lvl9pPr marL="1828800" algn="l" rtl="0" eaLnBrk="1" fontAlgn="base" hangingPunct="1">
        <a:spcBef>
          <a:spcPct val="0"/>
        </a:spcBef>
        <a:spcAft>
          <a:spcPct val="0"/>
        </a:spcAft>
        <a:defRPr sz="3600" b="1">
          <a:solidFill>
            <a:schemeClr val="bg1"/>
          </a:solidFill>
          <a:latin typeface="Calibri" pitchFamily="-68" charset="0"/>
        </a:defRPr>
      </a:lvl9pPr>
    </p:titleStyle>
    <p:bodyStyle>
      <a:lvl1pPr marL="111125" indent="-111125" algn="l" rtl="0" eaLnBrk="1" fontAlgn="base" hangingPunct="1">
        <a:spcBef>
          <a:spcPct val="100000"/>
        </a:spcBef>
        <a:spcAft>
          <a:spcPct val="36000"/>
        </a:spcAft>
        <a:buClr>
          <a:schemeClr val="bg1"/>
        </a:buClr>
        <a:buChar char="•"/>
        <a:defRPr sz="2800">
          <a:solidFill>
            <a:schemeClr val="bg1"/>
          </a:solidFill>
          <a:latin typeface="Arial"/>
          <a:ea typeface="Geneva" charset="0"/>
          <a:cs typeface="Geneva" charset="0"/>
        </a:defRPr>
      </a:lvl1pPr>
      <a:lvl2pPr marL="573088" indent="-111125" algn="l" rtl="0" eaLnBrk="1" fontAlgn="base" hangingPunct="1">
        <a:spcBef>
          <a:spcPct val="0"/>
        </a:spcBef>
        <a:spcAft>
          <a:spcPct val="45000"/>
        </a:spcAft>
        <a:buClr>
          <a:schemeClr val="bg1"/>
        </a:buClr>
        <a:buFont typeface="Calibri" pitchFamily="34" charset="0"/>
        <a:buChar char="‐"/>
        <a:defRPr sz="2200">
          <a:solidFill>
            <a:schemeClr val="bg1"/>
          </a:solidFill>
          <a:latin typeface="Arial"/>
          <a:ea typeface="Geneva" pitchFamily="-68" charset="-128"/>
          <a:cs typeface="Geneva" charset="0"/>
        </a:defRPr>
      </a:lvl2pPr>
      <a:lvl3pPr marL="1025525" indent="-111125" algn="l" rtl="0" eaLnBrk="1" fontAlgn="base" hangingPunct="1">
        <a:spcBef>
          <a:spcPct val="0"/>
        </a:spcBef>
        <a:spcAft>
          <a:spcPct val="45000"/>
        </a:spcAft>
        <a:buClr>
          <a:schemeClr val="bg1"/>
        </a:buClr>
        <a:buChar char="•"/>
        <a:defRPr sz="2200">
          <a:solidFill>
            <a:schemeClr val="bg1"/>
          </a:solidFill>
          <a:latin typeface="Arial"/>
          <a:ea typeface="Geneva" pitchFamily="-68" charset="-128"/>
          <a:cs typeface="Geneva" charset="0"/>
        </a:defRPr>
      </a:lvl3pPr>
      <a:lvl4pPr marL="1766888" indent="6350" algn="l" rtl="0" eaLnBrk="1" fontAlgn="base" hangingPunct="1">
        <a:spcBef>
          <a:spcPct val="50000"/>
        </a:spcBef>
        <a:spcAft>
          <a:spcPct val="0"/>
        </a:spcAft>
        <a:buClr>
          <a:srgbClr val="808080"/>
        </a:buClr>
        <a:buChar char="•"/>
        <a:defRPr sz="2200">
          <a:solidFill>
            <a:srgbClr val="808080"/>
          </a:solidFill>
          <a:latin typeface="+mn-lt"/>
          <a:ea typeface="Geneva" pitchFamily="-68" charset="-128"/>
          <a:cs typeface="Geneva" charset="0"/>
        </a:defRPr>
      </a:lvl4pPr>
      <a:lvl5pPr marL="2149475" indent="-203200" algn="l" rtl="0" eaLnBrk="1" fontAlgn="base" hangingPunct="1">
        <a:spcBef>
          <a:spcPct val="50000"/>
        </a:spcBef>
        <a:spcAft>
          <a:spcPct val="0"/>
        </a:spcAft>
        <a:buClr>
          <a:schemeClr val="folHlink"/>
        </a:buClr>
        <a:buChar char="•"/>
        <a:defRPr sz="2200">
          <a:solidFill>
            <a:schemeClr val="tx1"/>
          </a:solidFill>
          <a:latin typeface="+mn-lt"/>
          <a:ea typeface="Geneva" pitchFamily="-68" charset="-128"/>
          <a:cs typeface="Geneva" charset="0"/>
        </a:defRPr>
      </a:lvl5pPr>
      <a:lvl6pPr marL="2606675" indent="-203200" algn="l" rtl="0" eaLnBrk="1" fontAlgn="base" hangingPunct="1">
        <a:spcBef>
          <a:spcPct val="50000"/>
        </a:spcBef>
        <a:spcAft>
          <a:spcPct val="0"/>
        </a:spcAft>
        <a:buClr>
          <a:schemeClr val="folHlink"/>
        </a:buClr>
        <a:buChar char="•"/>
        <a:defRPr sz="2200">
          <a:solidFill>
            <a:schemeClr val="tx1"/>
          </a:solidFill>
          <a:latin typeface="+mn-lt"/>
          <a:ea typeface="Geneva" pitchFamily="-68" charset="-128"/>
        </a:defRPr>
      </a:lvl6pPr>
      <a:lvl7pPr marL="3063875" indent="-203200" algn="l" rtl="0" eaLnBrk="1" fontAlgn="base" hangingPunct="1">
        <a:spcBef>
          <a:spcPct val="50000"/>
        </a:spcBef>
        <a:spcAft>
          <a:spcPct val="0"/>
        </a:spcAft>
        <a:buClr>
          <a:schemeClr val="folHlink"/>
        </a:buClr>
        <a:buChar char="•"/>
        <a:defRPr sz="2200">
          <a:solidFill>
            <a:schemeClr val="tx1"/>
          </a:solidFill>
          <a:latin typeface="+mn-lt"/>
          <a:ea typeface="Geneva" pitchFamily="-68" charset="-128"/>
        </a:defRPr>
      </a:lvl7pPr>
      <a:lvl8pPr marL="3521075" indent="-203200" algn="l" rtl="0" eaLnBrk="1" fontAlgn="base" hangingPunct="1">
        <a:spcBef>
          <a:spcPct val="50000"/>
        </a:spcBef>
        <a:spcAft>
          <a:spcPct val="0"/>
        </a:spcAft>
        <a:buClr>
          <a:schemeClr val="folHlink"/>
        </a:buClr>
        <a:buChar char="•"/>
        <a:defRPr sz="2200">
          <a:solidFill>
            <a:schemeClr val="tx1"/>
          </a:solidFill>
          <a:latin typeface="+mn-lt"/>
          <a:ea typeface="Geneva" pitchFamily="-68" charset="-128"/>
        </a:defRPr>
      </a:lvl8pPr>
      <a:lvl9pPr marL="3978275" indent="-203200" algn="l" rtl="0" eaLnBrk="1" fontAlgn="base" hangingPunct="1">
        <a:spcBef>
          <a:spcPct val="50000"/>
        </a:spcBef>
        <a:spcAft>
          <a:spcPct val="0"/>
        </a:spcAft>
        <a:buClr>
          <a:schemeClr val="folHlink"/>
        </a:buClr>
        <a:buChar char="•"/>
        <a:defRPr sz="2200">
          <a:solidFill>
            <a:schemeClr val="tx1"/>
          </a:solidFill>
          <a:latin typeface="+mn-lt"/>
          <a:ea typeface="Geneva" pitchFamily="-6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oleObject" Target="../embeddings/oleObject1.bin"/><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hyperlink" Target="http://www.google.com/imgres?imgurl=http://straighttalkministries.com/wp-content/uploads/2013/04/mother-hugging-her-daughter1.jpg&amp;imgrefurl=http://straighttalkministries.com/your-students-are-interested-in-having-a-relationship-with-you/&amp;docid=6XKhR5GDQ2-b2M&amp;tbnid=ekBL1BY1-5DdMM:&amp;w=250&amp;h=250&amp;ei=Y0cWUv-CEajH2QW83IGoCw&amp;ved=0CAIQxiAwAA&amp;iact=c" TargetMode="External"/><Relationship Id="rId3" Type="http://schemas.openxmlformats.org/officeDocument/2006/relationships/image" Target="../media/image8.png"/><Relationship Id="rId7" Type="http://schemas.openxmlformats.org/officeDocument/2006/relationships/image" Target="../media/image11.jpeg"/><Relationship Id="rId12"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hyperlink" Target="http://www.google.com/url?sa=i&amp;rct=j&amp;q=youth+and+parents+relationship&amp;source=images&amp;cd=&amp;cad=rja&amp;docid=wb1GoA3Z9ER_gM&amp;tbnid=9d0VXO_2C5gF7M:&amp;ved=0CAUQjRw&amp;url=http://uthmag.com/parent-youth-relationship-the-disturbances-resolving/&amp;ei=MEcWUo3BOcfW2QWp24CgBQ&amp;bvm=bv.51156542,d.b2I&amp;psig=AFQjCNGQVJTqAd7SDa7tWxn9hnbzrWY-KA&amp;ust=1377277707962695" TargetMode="External"/><Relationship Id="rId11" Type="http://schemas.openxmlformats.org/officeDocument/2006/relationships/image" Target="../media/image13.jpeg"/><Relationship Id="rId5" Type="http://schemas.openxmlformats.org/officeDocument/2006/relationships/image" Target="../media/image10.jpeg"/><Relationship Id="rId10" Type="http://schemas.openxmlformats.org/officeDocument/2006/relationships/hyperlink" Target="http://www.google.com/url?sa=i&amp;rct=j&amp;q=youth+and+parents+relationship&amp;source=images&amp;cd=&amp;cad=rja&amp;docid=_OXj9e8DTmK_cM&amp;tbnid=WShc6hEI-ibv7M:&amp;ved=0CAUQjRw&amp;url=http://uthmag.com/parent-youth-relationship-the-disturbances-resolving/&amp;ei=H0gWUqW8DOOO2wX-l4AI&amp;bvm=bv.51156542,d.b2I&amp;psig=AFQjCNGQVJTqAd7SDa7tWxn9hnbzrWY-KA&amp;ust=1377277707962695" TargetMode="External"/><Relationship Id="rId4" Type="http://schemas.openxmlformats.org/officeDocument/2006/relationships/image" Target="../media/image9.png"/><Relationship Id="rId9"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hyperlink" Target="http://www.acf.hhs.gov/" TargetMode="Externa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hyperlink" Target="http://www.txp2p.org/" TargetMode="External"/><Relationship Id="rId2" Type="http://schemas.openxmlformats.org/officeDocument/2006/relationships/hyperlink" Target="http://www.gottransition.org/" TargetMode="External"/><Relationship Id="rId1" Type="http://schemas.openxmlformats.org/officeDocument/2006/relationships/slideLayout" Target="../slideLayouts/slideLayout1.xml"/><Relationship Id="rId4" Type="http://schemas.openxmlformats.org/officeDocument/2006/relationships/hyperlink" Target="https://www.sickkids.ca/myhealthpassport/"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hyperlink" Target="http://www.healthcare.gov/" TargetMode="Externa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1.tmp"/><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2.tmp"/><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3.tmp"/><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4.tmp"/><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5.tmp"/><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6.tmp"/><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7.tmp"/><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38.tmp"/><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9.tmp"/><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0.tmp"/><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1.tmp"/><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2.tmp"/><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3.tmp"/><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4.tmp"/><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5.tmp"/><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hyperlink" Target="http://www.gottransitions.org/" TargetMode="External"/><Relationship Id="rId2" Type="http://schemas.openxmlformats.org/officeDocument/2006/relationships/hyperlink" Target="http://www.childneurologyfoundation.org/transitions" TargetMode="External"/><Relationship Id="rId1" Type="http://schemas.openxmlformats.org/officeDocument/2006/relationships/slideLayout" Target="../slideLayouts/slideLayout1.xml"/><Relationship Id="rId4" Type="http://schemas.openxmlformats.org/officeDocument/2006/relationships/hyperlink" Target="http://www.medicalhomeinfo.org/"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69" name="AutoShape 45"/>
          <p:cNvGraphicFramePr>
            <a:graphicFrameLocks/>
          </p:cNvGraphicFramePr>
          <p:nvPr>
            <p:custDataLst>
              <p:tags r:id="rId2"/>
            </p:custDataLst>
          </p:nvPr>
        </p:nvGraphicFramePr>
        <p:xfrm>
          <a:off x="0" y="0"/>
          <a:ext cx="149225" cy="149225"/>
        </p:xfrm>
        <a:graphic>
          <a:graphicData uri="http://schemas.openxmlformats.org/presentationml/2006/ole">
            <mc:AlternateContent xmlns:mc="http://schemas.openxmlformats.org/markup-compatibility/2006">
              <mc:Choice xmlns:v="urn:schemas-microsoft-com:vml" Requires="v">
                <p:oleObj spid="_x0000_s1077" r:id="rId5" imgW="0" imgH="0" progId="">
                  <p:embed/>
                </p:oleObj>
              </mc:Choice>
              <mc:Fallback>
                <p:oleObj r:id="rId5" imgW="0" imgH="0" progId="">
                  <p:embed/>
                  <p:pic>
                    <p:nvPicPr>
                      <p:cNvPr id="0" name=""/>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49225" cy="149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70" name="Rectangle 5"/>
          <p:cNvSpPr>
            <a:spLocks noGrp="1" noChangeArrowheads="1"/>
          </p:cNvSpPr>
          <p:nvPr>
            <p:ph type="title"/>
          </p:nvPr>
        </p:nvSpPr>
        <p:spPr bwMode="ltGray">
          <a:xfrm>
            <a:off x="304800" y="320675"/>
            <a:ext cx="8467725" cy="1508125"/>
          </a:xfrm>
          <a:effectLst>
            <a:glow rad="228600">
              <a:schemeClr val="accent4">
                <a:satMod val="175000"/>
                <a:alpha val="40000"/>
              </a:schemeClr>
            </a:glow>
            <a:outerShdw blurRad="40000" dist="20000" dir="5400000" rotWithShape="0">
              <a:srgbClr val="000000">
                <a:alpha val="38000"/>
              </a:srgbClr>
            </a:outerShdw>
          </a:effectLst>
        </p:spPr>
        <p:style>
          <a:lnRef idx="3">
            <a:schemeClr val="lt1"/>
          </a:lnRef>
          <a:fillRef idx="1">
            <a:schemeClr val="accent1"/>
          </a:fillRef>
          <a:effectRef idx="1">
            <a:schemeClr val="accent1"/>
          </a:effectRef>
          <a:fontRef idx="minor">
            <a:schemeClr val="lt1"/>
          </a:fontRef>
        </p:style>
        <p:txBody>
          <a:bodyPr/>
          <a:lstStyle/>
          <a:p>
            <a:r>
              <a:rPr lang="en-US" sz="3500" b="0" dirty="0">
                <a:solidFill>
                  <a:schemeClr val="bg1"/>
                </a:solidFill>
                <a:latin typeface="Arial" charset="0"/>
                <a:ea typeface="Geneva"/>
                <a:cs typeface="Geneva"/>
              </a:rPr>
              <a:t>Medical Transition Guidelines and Toolkit</a:t>
            </a:r>
          </a:p>
        </p:txBody>
      </p:sp>
      <p:sp>
        <p:nvSpPr>
          <p:cNvPr id="1072" name="Rectangle 17"/>
          <p:cNvSpPr>
            <a:spLocks noChangeArrowheads="1"/>
          </p:cNvSpPr>
          <p:nvPr/>
        </p:nvSpPr>
        <p:spPr bwMode="gray">
          <a:xfrm>
            <a:off x="762000" y="1984416"/>
            <a:ext cx="6477000" cy="3959184"/>
          </a:xfrm>
          <a:prstGeom prst="rect">
            <a:avLst/>
          </a:prstGeom>
          <a:noFill/>
          <a:ln w="9525">
            <a:noFill/>
            <a:miter lim="800000"/>
            <a:headEnd/>
            <a:tailEnd/>
          </a:ln>
        </p:spPr>
        <p:txBody>
          <a:bodyPr lIns="0" tIns="0" rIns="0" bIns="0"/>
          <a:lstStyle/>
          <a:p>
            <a:pPr eaLnBrk="0" fontAlgn="base" hangingPunct="0"/>
            <a:endParaRPr lang="en-US" sz="2400" dirty="0">
              <a:solidFill>
                <a:srgbClr val="93C6FF"/>
              </a:solidFill>
            </a:endParaRPr>
          </a:p>
          <a:p>
            <a:pPr fontAlgn="base">
              <a:spcBef>
                <a:spcPct val="0"/>
              </a:spcBef>
              <a:spcAft>
                <a:spcPts val="600"/>
              </a:spcAft>
            </a:pPr>
            <a:r>
              <a:rPr lang="en-US" sz="2200" dirty="0">
                <a:solidFill>
                  <a:schemeClr val="bg1"/>
                </a:solidFill>
                <a:latin typeface="Arial" panose="020B0604020202020204" pitchFamily="34" charset="0"/>
                <a:cs typeface="Arial" panose="020B0604020202020204" pitchFamily="34" charset="0"/>
              </a:rPr>
              <a:t>Ann Tilton, MD</a:t>
            </a:r>
          </a:p>
          <a:p>
            <a:pPr fontAlgn="base">
              <a:spcBef>
                <a:spcPct val="0"/>
              </a:spcBef>
              <a:spcAft>
                <a:spcPts val="600"/>
              </a:spcAft>
            </a:pPr>
            <a:r>
              <a:rPr lang="en-US" sz="2200" dirty="0">
                <a:solidFill>
                  <a:schemeClr val="bg1"/>
                </a:solidFill>
                <a:latin typeface="Arial" panose="020B0604020202020204" pitchFamily="34" charset="0"/>
                <a:cs typeface="Arial" panose="020B0604020202020204" pitchFamily="34" charset="0"/>
              </a:rPr>
              <a:t>Professor of Neurology and Pediatrics</a:t>
            </a:r>
          </a:p>
          <a:p>
            <a:pPr fontAlgn="base">
              <a:spcBef>
                <a:spcPct val="0"/>
              </a:spcBef>
              <a:spcAft>
                <a:spcPts val="600"/>
              </a:spcAft>
            </a:pPr>
            <a:r>
              <a:rPr lang="en-US" sz="2200" dirty="0">
                <a:solidFill>
                  <a:schemeClr val="bg1"/>
                </a:solidFill>
                <a:latin typeface="Arial" panose="020B0604020202020204" pitchFamily="34" charset="0"/>
                <a:cs typeface="Arial" panose="020B0604020202020204" pitchFamily="34" charset="0"/>
              </a:rPr>
              <a:t>Section Head of Child Neurology</a:t>
            </a:r>
          </a:p>
          <a:p>
            <a:pPr fontAlgn="base">
              <a:spcBef>
                <a:spcPct val="0"/>
              </a:spcBef>
              <a:spcAft>
                <a:spcPts val="600"/>
              </a:spcAft>
            </a:pPr>
            <a:r>
              <a:rPr lang="en-US" sz="2200" dirty="0">
                <a:solidFill>
                  <a:schemeClr val="bg1"/>
                </a:solidFill>
                <a:latin typeface="Arial" panose="020B0604020202020204" pitchFamily="34" charset="0"/>
                <a:cs typeface="Arial" panose="020B0604020202020204" pitchFamily="34" charset="0"/>
              </a:rPr>
              <a:t>LSUHSC New Orleans</a:t>
            </a:r>
          </a:p>
          <a:p>
            <a:pPr fontAlgn="base">
              <a:spcBef>
                <a:spcPct val="0"/>
              </a:spcBef>
              <a:spcAft>
                <a:spcPts val="600"/>
              </a:spcAft>
            </a:pPr>
            <a:r>
              <a:rPr lang="en-US" sz="2200" dirty="0">
                <a:solidFill>
                  <a:schemeClr val="bg1"/>
                </a:solidFill>
                <a:latin typeface="Arial" panose="020B0604020202020204" pitchFamily="34" charset="0"/>
                <a:cs typeface="Arial" panose="020B0604020202020204" pitchFamily="34" charset="0"/>
              </a:rPr>
              <a:t>President of the Child Neurology Foundation</a:t>
            </a:r>
          </a:p>
          <a:p>
            <a:pPr fontAlgn="base">
              <a:spcBef>
                <a:spcPct val="0"/>
              </a:spcBef>
              <a:spcAft>
                <a:spcPts val="600"/>
              </a:spcAft>
            </a:pPr>
            <a:endParaRPr lang="en-US" sz="2200" dirty="0">
              <a:solidFill>
                <a:schemeClr val="bg1"/>
              </a:solidFill>
              <a:latin typeface="Arial" panose="020B0604020202020204" pitchFamily="34" charset="0"/>
              <a:cs typeface="Arial" panose="020B0604020202020204" pitchFamily="34" charset="0"/>
            </a:endParaRPr>
          </a:p>
          <a:p>
            <a:pPr fontAlgn="base">
              <a:spcBef>
                <a:spcPct val="0"/>
              </a:spcBef>
              <a:spcAft>
                <a:spcPts val="600"/>
              </a:spcAft>
            </a:pPr>
            <a:r>
              <a:rPr lang="en-US" sz="1600" dirty="0">
                <a:solidFill>
                  <a:schemeClr val="bg1"/>
                </a:solidFill>
                <a:latin typeface="Arial" panose="020B0604020202020204" pitchFamily="34" charset="0"/>
                <a:cs typeface="Arial" panose="020B0604020202020204" pitchFamily="34" charset="0"/>
              </a:rPr>
              <a:t>TSC Alliance , San Diego , California</a:t>
            </a:r>
          </a:p>
          <a:p>
            <a:pPr fontAlgn="base">
              <a:spcBef>
                <a:spcPct val="0"/>
              </a:spcBef>
              <a:spcAft>
                <a:spcPts val="600"/>
              </a:spcAft>
            </a:pPr>
            <a:r>
              <a:rPr lang="en-US" sz="1600" dirty="0">
                <a:solidFill>
                  <a:schemeClr val="bg1"/>
                </a:solidFill>
                <a:latin typeface="Arial" panose="020B0604020202020204" pitchFamily="34" charset="0"/>
                <a:cs typeface="Arial" panose="020B0604020202020204" pitchFamily="34" charset="0"/>
              </a:rPr>
              <a:t> November 4, 2017</a:t>
            </a:r>
          </a:p>
          <a:p>
            <a:pPr fontAlgn="base">
              <a:spcBef>
                <a:spcPct val="0"/>
              </a:spcBef>
              <a:spcAft>
                <a:spcPct val="0"/>
              </a:spcAft>
            </a:pPr>
            <a:endParaRPr lang="en-US" sz="2400" dirty="0">
              <a:solidFill>
                <a:srgbClr val="93C6FF"/>
              </a:solidFill>
              <a:latin typeface="Arial" charset="0"/>
              <a:ea typeface="Geneva"/>
              <a:cs typeface="Geneva"/>
            </a:endParaRPr>
          </a:p>
          <a:p>
            <a:pPr fontAlgn="base">
              <a:spcBef>
                <a:spcPct val="0"/>
              </a:spcBef>
              <a:spcAft>
                <a:spcPct val="0"/>
              </a:spcAft>
            </a:pPr>
            <a:endParaRPr lang="en-US" sz="2400" dirty="0">
              <a:solidFill>
                <a:srgbClr val="FFFFFF"/>
              </a:solidFill>
              <a:latin typeface="Arial" charset="0"/>
              <a:ea typeface="Geneva"/>
              <a:cs typeface="Geneva"/>
            </a:endParaRPr>
          </a:p>
        </p:txBody>
      </p:sp>
      <p:sp>
        <p:nvSpPr>
          <p:cNvPr id="6" name="TextBox 5"/>
          <p:cNvSpPr txBox="1"/>
          <p:nvPr/>
        </p:nvSpPr>
        <p:spPr>
          <a:xfrm>
            <a:off x="1" y="6115661"/>
            <a:ext cx="9131894" cy="798826"/>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621101389"/>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itle 1"/>
          <p:cNvSpPr>
            <a:spLocks noGrp="1"/>
          </p:cNvSpPr>
          <p:nvPr>
            <p:ph type="title"/>
          </p:nvPr>
        </p:nvSpPr>
        <p:spPr>
          <a:xfrm>
            <a:off x="914400" y="50800"/>
            <a:ext cx="7296150" cy="1016000"/>
          </a:xfrm>
          <a:ln w="28575"/>
          <a:effectLst>
            <a:glow rad="139700">
              <a:schemeClr val="accent4">
                <a:satMod val="175000"/>
                <a:alpha val="40000"/>
              </a:schemeClr>
            </a:glow>
            <a:outerShdw blurRad="40000" dist="20000" dir="5400000" rotWithShape="0">
              <a:srgbClr val="000000">
                <a:alpha val="38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r>
              <a:rPr lang="en-US" dirty="0">
                <a:latin typeface="Arial" panose="020B0604020202020204" pitchFamily="34" charset="0"/>
                <a:ea typeface="Geneva"/>
                <a:cs typeface="Arial" panose="020B0604020202020204" pitchFamily="34" charset="0"/>
              </a:rPr>
              <a:t>Relationships during Transition</a:t>
            </a:r>
          </a:p>
        </p:txBody>
      </p:sp>
      <p:pic>
        <p:nvPicPr>
          <p:cNvPr id="103426" name="Picture 2"/>
          <p:cNvPicPr>
            <a:picLocks noChangeAspect="1" noChangeArrowheads="1"/>
          </p:cNvPicPr>
          <p:nvPr/>
        </p:nvPicPr>
        <p:blipFill>
          <a:blip r:embed="rId3"/>
          <a:srcRect/>
          <a:stretch>
            <a:fillRect/>
          </a:stretch>
        </p:blipFill>
        <p:spPr bwMode="auto">
          <a:xfrm>
            <a:off x="10721975" y="2528888"/>
            <a:ext cx="4786313" cy="1752600"/>
          </a:xfrm>
          <a:prstGeom prst="rect">
            <a:avLst/>
          </a:prstGeom>
          <a:noFill/>
          <a:ln w="9525">
            <a:noFill/>
            <a:miter lim="800000"/>
            <a:headEnd/>
            <a:tailEnd/>
          </a:ln>
        </p:spPr>
      </p:pic>
      <p:pic>
        <p:nvPicPr>
          <p:cNvPr id="103427" name="Picture 3"/>
          <p:cNvPicPr>
            <a:picLocks noChangeAspect="1" noChangeArrowheads="1"/>
          </p:cNvPicPr>
          <p:nvPr/>
        </p:nvPicPr>
        <p:blipFill>
          <a:blip r:embed="rId4"/>
          <a:srcRect/>
          <a:stretch>
            <a:fillRect/>
          </a:stretch>
        </p:blipFill>
        <p:spPr bwMode="auto">
          <a:xfrm>
            <a:off x="10744200" y="1062037"/>
            <a:ext cx="4783138" cy="1309688"/>
          </a:xfrm>
          <a:prstGeom prst="rect">
            <a:avLst/>
          </a:prstGeom>
          <a:noFill/>
          <a:ln w="9525">
            <a:noFill/>
            <a:miter lim="800000"/>
            <a:headEnd/>
            <a:tailEnd/>
          </a:ln>
        </p:spPr>
      </p:pic>
      <p:pic>
        <p:nvPicPr>
          <p:cNvPr id="103428" name="Picture 5" descr="http://t3.gstatic.com/images?q=tbn:ANd9GcSRf07-AjWabC7l5HO9cCMSSqtqyaV76avaevHjgp82g2HbJ_rQ"/>
          <p:cNvPicPr>
            <a:picLocks noChangeAspect="1" noChangeArrowheads="1"/>
          </p:cNvPicPr>
          <p:nvPr/>
        </p:nvPicPr>
        <p:blipFill>
          <a:blip r:embed="rId5"/>
          <a:srcRect/>
          <a:stretch>
            <a:fillRect/>
          </a:stretch>
        </p:blipFill>
        <p:spPr bwMode="auto">
          <a:xfrm>
            <a:off x="312738" y="3667125"/>
            <a:ext cx="1866900" cy="2286000"/>
          </a:xfrm>
          <a:prstGeom prst="rect">
            <a:avLst/>
          </a:prstGeom>
          <a:noFill/>
          <a:ln w="9525">
            <a:noFill/>
            <a:miter lim="800000"/>
            <a:headEnd/>
            <a:tailEnd/>
          </a:ln>
          <a:scene3d>
            <a:camera prst="orthographicFront"/>
            <a:lightRig rig="threePt" dir="t"/>
          </a:scene3d>
          <a:sp3d>
            <a:bevelT w="165100" prst="coolSlant"/>
          </a:sp3d>
        </p:spPr>
      </p:pic>
      <p:pic>
        <p:nvPicPr>
          <p:cNvPr id="103429" name="Picture 7" descr="http://t1.gstatic.com/images?q=tbn:ANd9GcT9jEUuXqla9NOCDIiwfJESUhppoJQFKzmMFXmsInrH47mbz2V6hA">
            <a:hlinkClick r:id="rId6"/>
          </p:cNvPr>
          <p:cNvPicPr>
            <a:picLocks noChangeAspect="1" noChangeArrowheads="1"/>
          </p:cNvPicPr>
          <p:nvPr/>
        </p:nvPicPr>
        <p:blipFill>
          <a:blip r:embed="rId7"/>
          <a:srcRect/>
          <a:stretch>
            <a:fillRect/>
          </a:stretch>
        </p:blipFill>
        <p:spPr bwMode="auto">
          <a:xfrm>
            <a:off x="1020762" y="1257911"/>
            <a:ext cx="3114675" cy="2333625"/>
          </a:xfrm>
          <a:prstGeom prst="rect">
            <a:avLst/>
          </a:prstGeom>
          <a:noFill/>
          <a:ln w="9525">
            <a:noFill/>
            <a:miter lim="800000"/>
            <a:headEnd/>
            <a:tailEnd/>
          </a:ln>
          <a:scene3d>
            <a:camera prst="orthographicFront"/>
            <a:lightRig rig="threePt" dir="t"/>
          </a:scene3d>
          <a:sp3d>
            <a:bevelT w="165100" prst="coolSlant"/>
          </a:sp3d>
        </p:spPr>
      </p:pic>
      <p:pic>
        <p:nvPicPr>
          <p:cNvPr id="103430" name="Picture 9" descr="http://t3.gstatic.com/images?q=tbn:ANd9GcQscL_APyyVYdXpAnAa3Dvq4ZjfDUT0soz0yUf1xdq-hQkgN1acmQ">
            <a:hlinkClick r:id="rId8"/>
          </p:cNvPr>
          <p:cNvPicPr>
            <a:picLocks noChangeAspect="1" noChangeArrowheads="1"/>
          </p:cNvPicPr>
          <p:nvPr/>
        </p:nvPicPr>
        <p:blipFill>
          <a:blip r:embed="rId9"/>
          <a:srcRect/>
          <a:stretch>
            <a:fillRect/>
          </a:stretch>
        </p:blipFill>
        <p:spPr bwMode="auto">
          <a:xfrm>
            <a:off x="3115431" y="3901098"/>
            <a:ext cx="1905000" cy="1905000"/>
          </a:xfrm>
          <a:prstGeom prst="rect">
            <a:avLst/>
          </a:prstGeom>
          <a:noFill/>
          <a:ln w="9525">
            <a:noFill/>
            <a:miter lim="800000"/>
            <a:headEnd/>
            <a:tailEnd/>
          </a:ln>
          <a:scene3d>
            <a:camera prst="orthographicFront"/>
            <a:lightRig rig="threePt" dir="t"/>
          </a:scene3d>
          <a:sp3d>
            <a:bevelT w="165100" prst="coolSlant"/>
          </a:sp3d>
        </p:spPr>
      </p:pic>
      <p:pic>
        <p:nvPicPr>
          <p:cNvPr id="103431" name="Picture 11" descr="http://t3.gstatic.com/images?q=tbn:ANd9GcSrHU0JHXugsDGgEmf3sqEpms9XNe5-C7uh7dIcSIV-v5sv-ptb">
            <a:hlinkClick r:id="rId10"/>
          </p:cNvPr>
          <p:cNvPicPr>
            <a:picLocks noChangeAspect="1" noChangeArrowheads="1"/>
          </p:cNvPicPr>
          <p:nvPr/>
        </p:nvPicPr>
        <p:blipFill>
          <a:blip r:embed="rId11"/>
          <a:srcRect/>
          <a:stretch>
            <a:fillRect/>
          </a:stretch>
        </p:blipFill>
        <p:spPr bwMode="auto">
          <a:xfrm>
            <a:off x="5055035" y="1356796"/>
            <a:ext cx="2693987" cy="1787525"/>
          </a:xfrm>
          <a:prstGeom prst="rect">
            <a:avLst/>
          </a:prstGeom>
          <a:noFill/>
          <a:ln w="9525">
            <a:noFill/>
            <a:miter lim="800000"/>
            <a:headEnd/>
            <a:tailEnd/>
          </a:ln>
          <a:scene3d>
            <a:camera prst="orthographicFront"/>
            <a:lightRig rig="threePt" dir="t"/>
          </a:scene3d>
          <a:sp3d>
            <a:bevelT w="165100" prst="coolSlant"/>
          </a:sp3d>
        </p:spPr>
      </p:pic>
      <p:sp>
        <p:nvSpPr>
          <p:cNvPr id="9" name="TextBox 8"/>
          <p:cNvSpPr txBox="1"/>
          <p:nvPr/>
        </p:nvSpPr>
        <p:spPr>
          <a:xfrm>
            <a:off x="1" y="6115661"/>
            <a:ext cx="9131894" cy="798826"/>
          </a:xfrm>
          <a:prstGeom prst="rect">
            <a:avLst/>
          </a:prstGeom>
          <a:solidFill>
            <a:schemeClr val="bg1"/>
          </a:solidFill>
        </p:spPr>
        <p:txBody>
          <a:bodyPr wrap="square" rtlCol="0">
            <a:spAutoFit/>
          </a:bodyPr>
          <a:lstStyle/>
          <a:p>
            <a:endParaRPr lang="en-US" dirty="0"/>
          </a:p>
        </p:txBody>
      </p:sp>
      <p:pic>
        <p:nvPicPr>
          <p:cNvPr id="10" name="Picture 6" descr="motorcross"/>
          <p:cNvPicPr>
            <a:picLocks noChangeAspect="1" noChangeArrowheads="1"/>
          </p:cNvPicPr>
          <p:nvPr/>
        </p:nvPicPr>
        <p:blipFill>
          <a:blip r:embed="rId12">
            <a:extLst>
              <a:ext uri="{28A0092B-C50C-407E-A947-70E740481C1C}">
                <a14:useLocalDpi xmlns:a14="http://schemas.microsoft.com/office/drawing/2010/main" val="0"/>
              </a:ext>
            </a:extLst>
          </a:blip>
          <a:srcRect l="12872" t="-2931" r="3961" b="13155"/>
          <a:stretch>
            <a:fillRect/>
          </a:stretch>
        </p:blipFill>
        <p:spPr bwMode="auto">
          <a:xfrm>
            <a:off x="5423259" y="3550980"/>
            <a:ext cx="2995254" cy="2138972"/>
          </a:xfrm>
          <a:prstGeom prst="rect">
            <a:avLst/>
          </a:prstGeom>
          <a:noFill/>
          <a:ln w="9525">
            <a:noFill/>
            <a:miter lim="800000"/>
            <a:headEnd/>
            <a:tailEnd/>
          </a:ln>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571178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itle 1"/>
          <p:cNvSpPr>
            <a:spLocks noGrp="1"/>
          </p:cNvSpPr>
          <p:nvPr>
            <p:ph type="title"/>
          </p:nvPr>
        </p:nvSpPr>
        <p:spPr>
          <a:xfrm>
            <a:off x="762000" y="152400"/>
            <a:ext cx="7467600" cy="990600"/>
          </a:xfrm>
        </p:spPr>
        <p:txBody>
          <a:bodyPr/>
          <a:lstStyle/>
          <a:p>
            <a:pPr algn="ctr"/>
            <a:r>
              <a:rPr lang="en-US">
                <a:latin typeface="Arial" charset="0"/>
                <a:ea typeface="Geneva"/>
                <a:cs typeface="Geneva"/>
              </a:rPr>
              <a:t>Tasks of Adolescence</a:t>
            </a:r>
          </a:p>
        </p:txBody>
      </p:sp>
      <p:sp>
        <p:nvSpPr>
          <p:cNvPr id="105474" name="Content Placeholder 2"/>
          <p:cNvSpPr>
            <a:spLocks noGrp="1"/>
          </p:cNvSpPr>
          <p:nvPr>
            <p:ph idx="1"/>
          </p:nvPr>
        </p:nvSpPr>
        <p:spPr>
          <a:xfrm>
            <a:off x="906463" y="1163638"/>
            <a:ext cx="6553200" cy="5756275"/>
          </a:xfrm>
        </p:spPr>
        <p:txBody>
          <a:bodyPr/>
          <a:lstStyle/>
          <a:p>
            <a:r>
              <a:rPr lang="en-US">
                <a:latin typeface="Arial" charset="0"/>
                <a:ea typeface="Geneva"/>
                <a:cs typeface="Geneva"/>
              </a:rPr>
              <a:t> Autonomy</a:t>
            </a:r>
          </a:p>
          <a:p>
            <a:pPr>
              <a:spcBef>
                <a:spcPts val="600"/>
              </a:spcBef>
            </a:pPr>
            <a:r>
              <a:rPr lang="en-US">
                <a:latin typeface="Arial" charset="0"/>
                <a:ea typeface="Geneva"/>
                <a:cs typeface="Geneva"/>
              </a:rPr>
              <a:t> Identity</a:t>
            </a:r>
          </a:p>
          <a:p>
            <a:pPr lvl="1">
              <a:spcAft>
                <a:spcPts val="600"/>
              </a:spcAft>
            </a:pPr>
            <a:r>
              <a:rPr lang="en-US" sz="2600">
                <a:latin typeface="Arial" charset="0"/>
                <a:ea typeface="Geneva"/>
                <a:cs typeface="Geneva"/>
              </a:rPr>
              <a:t> Personal</a:t>
            </a:r>
          </a:p>
          <a:p>
            <a:pPr lvl="1"/>
            <a:r>
              <a:rPr lang="en-US" sz="2600">
                <a:latin typeface="Arial" charset="0"/>
                <a:ea typeface="Geneva"/>
                <a:cs typeface="Geneva"/>
              </a:rPr>
              <a:t> Sexual</a:t>
            </a:r>
          </a:p>
          <a:p>
            <a:pPr>
              <a:spcBef>
                <a:spcPts val="600"/>
              </a:spcBef>
            </a:pPr>
            <a:r>
              <a:rPr lang="en-US">
                <a:latin typeface="Arial" charset="0"/>
                <a:ea typeface="Geneva"/>
                <a:cs typeface="Geneva"/>
              </a:rPr>
              <a:t> Developing goals</a:t>
            </a:r>
          </a:p>
          <a:p>
            <a:pPr lvl="1">
              <a:spcAft>
                <a:spcPts val="600"/>
              </a:spcAft>
            </a:pPr>
            <a:r>
              <a:rPr lang="en-US" sz="2600">
                <a:latin typeface="Arial" charset="0"/>
                <a:ea typeface="Geneva"/>
                <a:cs typeface="Geneva"/>
              </a:rPr>
              <a:t> Educational</a:t>
            </a:r>
          </a:p>
          <a:p>
            <a:pPr lvl="1"/>
            <a:r>
              <a:rPr lang="en-US" sz="2600">
                <a:latin typeface="Arial" charset="0"/>
                <a:ea typeface="Geneva"/>
                <a:cs typeface="Geneva"/>
              </a:rPr>
              <a:t> Vocational</a:t>
            </a:r>
          </a:p>
          <a:p>
            <a:pPr>
              <a:spcBef>
                <a:spcPts val="600"/>
              </a:spcBef>
            </a:pPr>
            <a:r>
              <a:rPr lang="en-US">
                <a:latin typeface="Arial" charset="0"/>
                <a:ea typeface="Geneva"/>
                <a:cs typeface="Geneva"/>
              </a:rPr>
              <a:t>Engaging in intimate relationships</a:t>
            </a:r>
          </a:p>
          <a:p>
            <a:endParaRPr lang="en-US">
              <a:latin typeface="Arial" charset="0"/>
              <a:ea typeface="Geneva"/>
              <a:cs typeface="Geneva"/>
            </a:endParaRPr>
          </a:p>
        </p:txBody>
      </p:sp>
      <p:pic>
        <p:nvPicPr>
          <p:cNvPr id="105475" name="Picture 2"/>
          <p:cNvPicPr>
            <a:picLocks noChangeAspect="1" noChangeArrowheads="1"/>
          </p:cNvPicPr>
          <p:nvPr/>
        </p:nvPicPr>
        <p:blipFill>
          <a:blip r:embed="rId3"/>
          <a:srcRect/>
          <a:stretch>
            <a:fillRect/>
          </a:stretch>
        </p:blipFill>
        <p:spPr bwMode="auto">
          <a:xfrm>
            <a:off x="5314950" y="1243013"/>
            <a:ext cx="2857500" cy="2009775"/>
          </a:xfrm>
          <a:prstGeom prst="rect">
            <a:avLst/>
          </a:prstGeom>
          <a:noFill/>
          <a:ln w="9525">
            <a:noFill/>
            <a:miter lim="800000"/>
            <a:headEnd/>
            <a:tailEnd/>
          </a:ln>
        </p:spPr>
      </p:pic>
      <p:pic>
        <p:nvPicPr>
          <p:cNvPr id="105476" name="Picture 3"/>
          <p:cNvPicPr>
            <a:picLocks noChangeAspect="1" noChangeArrowheads="1"/>
          </p:cNvPicPr>
          <p:nvPr/>
        </p:nvPicPr>
        <p:blipFill>
          <a:blip r:embed="rId4"/>
          <a:srcRect/>
          <a:stretch>
            <a:fillRect/>
          </a:stretch>
        </p:blipFill>
        <p:spPr bwMode="auto">
          <a:xfrm>
            <a:off x="5105400" y="3233738"/>
            <a:ext cx="3260725" cy="1905000"/>
          </a:xfrm>
          <a:prstGeom prst="rect">
            <a:avLst/>
          </a:prstGeom>
          <a:noFill/>
          <a:ln w="9525">
            <a:noFill/>
            <a:miter lim="800000"/>
            <a:headEnd/>
            <a:tailEnd/>
          </a:ln>
        </p:spPr>
      </p:pic>
      <p:sp>
        <p:nvSpPr>
          <p:cNvPr id="105477" name="TextBox 3"/>
          <p:cNvSpPr txBox="1">
            <a:spLocks noChangeArrowheads="1"/>
          </p:cNvSpPr>
          <p:nvPr/>
        </p:nvSpPr>
        <p:spPr bwMode="auto">
          <a:xfrm>
            <a:off x="498475" y="5919788"/>
            <a:ext cx="8389938" cy="369887"/>
          </a:xfrm>
          <a:prstGeom prst="rect">
            <a:avLst/>
          </a:prstGeom>
          <a:noFill/>
          <a:ln w="9525">
            <a:noFill/>
            <a:miter lim="800000"/>
            <a:headEnd/>
            <a:tailEnd/>
          </a:ln>
        </p:spPr>
        <p:txBody>
          <a:bodyPr>
            <a:spAutoFit/>
          </a:bodyPr>
          <a:lstStyle/>
          <a:p>
            <a:r>
              <a:rPr lang="en-US">
                <a:latin typeface="Calibri" pitchFamily="34" charset="0"/>
              </a:rPr>
              <a:t> </a:t>
            </a:r>
          </a:p>
        </p:txBody>
      </p:sp>
      <p:sp>
        <p:nvSpPr>
          <p:cNvPr id="7" name="TextBox 6"/>
          <p:cNvSpPr txBox="1"/>
          <p:nvPr/>
        </p:nvSpPr>
        <p:spPr>
          <a:xfrm>
            <a:off x="1" y="6115661"/>
            <a:ext cx="9131894" cy="798826"/>
          </a:xfrm>
          <a:prstGeom prst="rect">
            <a:avLst/>
          </a:prstGeom>
          <a:solidFill>
            <a:schemeClr val="bg1"/>
          </a:solidFill>
        </p:spPr>
        <p:txBody>
          <a:bodyPr wrap="square" rtlCol="0">
            <a:spAutoFit/>
          </a:bodyPr>
          <a:lstStyle/>
          <a:p>
            <a:endParaRPr lang="en-US" dirty="0"/>
          </a:p>
        </p:txBody>
      </p:sp>
      <p:sp>
        <p:nvSpPr>
          <p:cNvPr id="8" name="TextBox 7"/>
          <p:cNvSpPr txBox="1"/>
          <p:nvPr/>
        </p:nvSpPr>
        <p:spPr>
          <a:xfrm>
            <a:off x="152401" y="6268061"/>
            <a:ext cx="9131894" cy="798826"/>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33920440"/>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itle 1"/>
          <p:cNvSpPr>
            <a:spLocks noGrp="1"/>
          </p:cNvSpPr>
          <p:nvPr>
            <p:ph type="title"/>
          </p:nvPr>
        </p:nvSpPr>
        <p:spPr>
          <a:xfrm>
            <a:off x="914400" y="400050"/>
            <a:ext cx="7391400" cy="1012825"/>
          </a:xfrm>
        </p:spPr>
        <p:txBody>
          <a:bodyPr>
            <a:normAutofit fontScale="90000"/>
          </a:bodyPr>
          <a:lstStyle/>
          <a:p>
            <a:pPr algn="ctr"/>
            <a:r>
              <a:rPr lang="en-US">
                <a:latin typeface="Arial" charset="0"/>
                <a:ea typeface="Geneva"/>
                <a:cs typeface="Geneva"/>
              </a:rPr>
              <a:t>Impact of Epilepsy on Adolescent Maturation</a:t>
            </a:r>
          </a:p>
        </p:txBody>
      </p:sp>
      <p:sp>
        <p:nvSpPr>
          <p:cNvPr id="107522" name="Content Placeholder 2"/>
          <p:cNvSpPr>
            <a:spLocks noGrp="1"/>
          </p:cNvSpPr>
          <p:nvPr>
            <p:ph idx="1"/>
          </p:nvPr>
        </p:nvSpPr>
        <p:spPr>
          <a:xfrm>
            <a:off x="838200" y="1930400"/>
            <a:ext cx="8153400" cy="4503412"/>
          </a:xfrm>
        </p:spPr>
        <p:txBody>
          <a:bodyPr/>
          <a:lstStyle/>
          <a:p>
            <a:r>
              <a:rPr lang="en-US" dirty="0">
                <a:latin typeface="Arial" charset="0"/>
                <a:ea typeface="Geneva"/>
                <a:cs typeface="Geneva"/>
              </a:rPr>
              <a:t> </a:t>
            </a:r>
            <a:r>
              <a:rPr lang="en-US" sz="3200" dirty="0">
                <a:latin typeface="Arial" charset="0"/>
                <a:ea typeface="Geneva"/>
                <a:cs typeface="Geneva"/>
              </a:rPr>
              <a:t>Autonomy</a:t>
            </a:r>
          </a:p>
          <a:p>
            <a:pPr lvl="1"/>
            <a:r>
              <a:rPr lang="en-US" sz="2400" dirty="0">
                <a:latin typeface="Arial" charset="0"/>
                <a:ea typeface="Geneva"/>
                <a:cs typeface="Geneva"/>
              </a:rPr>
              <a:t>“Think of the things that I can no longer do without supervision—take a bath, swim, stay up late, drink beer . . . .”</a:t>
            </a:r>
          </a:p>
          <a:p>
            <a:r>
              <a:rPr lang="en-US" sz="3200" dirty="0">
                <a:latin typeface="Arial" charset="0"/>
                <a:ea typeface="Geneva"/>
                <a:cs typeface="Geneva"/>
              </a:rPr>
              <a:t>Body Image</a:t>
            </a:r>
          </a:p>
          <a:p>
            <a:pPr lvl="1"/>
            <a:r>
              <a:rPr lang="en-US" sz="2400" dirty="0">
                <a:latin typeface="Arial" charset="0"/>
                <a:ea typeface="Geneva"/>
                <a:cs typeface="Geneva"/>
              </a:rPr>
              <a:t>“The pills will make me fat. My hair will fall out.”</a:t>
            </a:r>
          </a:p>
          <a:p>
            <a:endParaRPr lang="en-US" dirty="0">
              <a:latin typeface="Arial" charset="0"/>
              <a:ea typeface="Geneva"/>
              <a:cs typeface="Geneva"/>
            </a:endParaRPr>
          </a:p>
        </p:txBody>
      </p:sp>
      <p:sp>
        <p:nvSpPr>
          <p:cNvPr id="107523" name="TextBox 3"/>
          <p:cNvSpPr txBox="1">
            <a:spLocks noChangeArrowheads="1"/>
          </p:cNvSpPr>
          <p:nvPr/>
        </p:nvSpPr>
        <p:spPr bwMode="auto">
          <a:xfrm>
            <a:off x="914400" y="5715000"/>
            <a:ext cx="7924800" cy="338138"/>
          </a:xfrm>
          <a:prstGeom prst="rect">
            <a:avLst/>
          </a:prstGeom>
          <a:noFill/>
          <a:ln w="9525">
            <a:noFill/>
            <a:miter lim="800000"/>
            <a:headEnd/>
            <a:tailEnd/>
          </a:ln>
        </p:spPr>
        <p:txBody>
          <a:bodyPr>
            <a:spAutoFit/>
          </a:bodyPr>
          <a:lstStyle/>
          <a:p>
            <a:r>
              <a:rPr lang="en-US" sz="1600" dirty="0" err="1">
                <a:solidFill>
                  <a:schemeClr val="bg2"/>
                </a:solidFill>
                <a:latin typeface="Calibri" pitchFamily="34" charset="0"/>
              </a:rPr>
              <a:t>Camfield</a:t>
            </a:r>
            <a:r>
              <a:rPr lang="en-US" sz="1600" dirty="0">
                <a:solidFill>
                  <a:schemeClr val="bg2"/>
                </a:solidFill>
                <a:latin typeface="Calibri" pitchFamily="34" charset="0"/>
              </a:rPr>
              <a:t>, P, </a:t>
            </a:r>
            <a:r>
              <a:rPr lang="en-US" sz="1600" dirty="0" err="1">
                <a:solidFill>
                  <a:schemeClr val="bg2"/>
                </a:solidFill>
                <a:latin typeface="Calibri" pitchFamily="34" charset="0"/>
              </a:rPr>
              <a:t>Camfield</a:t>
            </a:r>
            <a:r>
              <a:rPr lang="en-US" sz="1600" dirty="0">
                <a:solidFill>
                  <a:schemeClr val="bg2"/>
                </a:solidFill>
                <a:latin typeface="Calibri" pitchFamily="34" charset="0"/>
              </a:rPr>
              <a:t>, C., &amp; </a:t>
            </a:r>
            <a:r>
              <a:rPr lang="en-US" sz="1600" dirty="0" err="1">
                <a:solidFill>
                  <a:schemeClr val="bg2"/>
                </a:solidFill>
                <a:latin typeface="Calibri" pitchFamily="34" charset="0"/>
              </a:rPr>
              <a:t>Pohlmann</a:t>
            </a:r>
            <a:r>
              <a:rPr lang="en-US" sz="1600" dirty="0">
                <a:solidFill>
                  <a:schemeClr val="bg2"/>
                </a:solidFill>
                <a:latin typeface="Calibri" pitchFamily="34" charset="0"/>
              </a:rPr>
              <a:t>-Eden, B. (2012).</a:t>
            </a:r>
          </a:p>
        </p:txBody>
      </p:sp>
      <p:sp>
        <p:nvSpPr>
          <p:cNvPr id="6" name="TextBox 5"/>
          <p:cNvSpPr txBox="1"/>
          <p:nvPr/>
        </p:nvSpPr>
        <p:spPr>
          <a:xfrm>
            <a:off x="1" y="6115661"/>
            <a:ext cx="9131894" cy="798826"/>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962968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7522">
                                            <p:txEl>
                                              <p:pRg st="1" end="1"/>
                                            </p:txEl>
                                          </p:spTgt>
                                        </p:tgtEl>
                                        <p:attrNameLst>
                                          <p:attrName>style.visibility</p:attrName>
                                        </p:attrNameLst>
                                      </p:cBhvr>
                                      <p:to>
                                        <p:strVal val="visible"/>
                                      </p:to>
                                    </p:set>
                                    <p:animEffect transition="in" filter="fade">
                                      <p:cBhvr>
                                        <p:cTn id="7" dur="500"/>
                                        <p:tgtEl>
                                          <p:spTgt spid="10752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7522">
                                            <p:txEl>
                                              <p:pRg st="3" end="3"/>
                                            </p:txEl>
                                          </p:spTgt>
                                        </p:tgtEl>
                                        <p:attrNameLst>
                                          <p:attrName>style.visibility</p:attrName>
                                        </p:attrNameLst>
                                      </p:cBhvr>
                                      <p:to>
                                        <p:strVal val="visible"/>
                                      </p:to>
                                    </p:set>
                                    <p:animEffect transition="in" filter="fade">
                                      <p:cBhvr>
                                        <p:cTn id="12" dur="500"/>
                                        <p:tgtEl>
                                          <p:spTgt spid="1075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Title 1"/>
          <p:cNvSpPr>
            <a:spLocks noGrp="1"/>
          </p:cNvSpPr>
          <p:nvPr>
            <p:ph type="title"/>
          </p:nvPr>
        </p:nvSpPr>
        <p:spPr>
          <a:xfrm>
            <a:off x="503238" y="374650"/>
            <a:ext cx="5762625" cy="1012825"/>
          </a:xfrm>
        </p:spPr>
        <p:txBody>
          <a:bodyPr>
            <a:normAutofit fontScale="90000"/>
          </a:bodyPr>
          <a:lstStyle/>
          <a:p>
            <a:r>
              <a:rPr lang="en-US">
                <a:latin typeface="Arial" charset="0"/>
                <a:ea typeface="Geneva"/>
                <a:cs typeface="Geneva"/>
              </a:rPr>
              <a:t>Impact of Epilepsy on Adolescent Maturation</a:t>
            </a:r>
          </a:p>
        </p:txBody>
      </p:sp>
      <p:sp>
        <p:nvSpPr>
          <p:cNvPr id="109570" name="Content Placeholder 2"/>
          <p:cNvSpPr>
            <a:spLocks noGrp="1"/>
          </p:cNvSpPr>
          <p:nvPr>
            <p:ph idx="1"/>
          </p:nvPr>
        </p:nvSpPr>
        <p:spPr>
          <a:xfrm>
            <a:off x="769938" y="1809750"/>
            <a:ext cx="7840662" cy="3600450"/>
          </a:xfrm>
        </p:spPr>
        <p:txBody>
          <a:bodyPr/>
          <a:lstStyle/>
          <a:p>
            <a:r>
              <a:rPr lang="en-US" dirty="0">
                <a:latin typeface="Arial" charset="0"/>
                <a:ea typeface="Geneva"/>
                <a:cs typeface="Geneva"/>
              </a:rPr>
              <a:t> Peer group identity</a:t>
            </a:r>
          </a:p>
          <a:p>
            <a:pPr lvl="1"/>
            <a:r>
              <a:rPr lang="en-US" dirty="0">
                <a:latin typeface="Arial" charset="0"/>
                <a:ea typeface="Geneva"/>
                <a:cs typeface="Geneva"/>
              </a:rPr>
              <a:t>“No one will go on a date with me.” </a:t>
            </a:r>
          </a:p>
          <a:p>
            <a:pPr lvl="1"/>
            <a:r>
              <a:rPr lang="en-US" dirty="0">
                <a:latin typeface="Arial" charset="0"/>
                <a:ea typeface="Geneva"/>
                <a:cs typeface="Geneva"/>
              </a:rPr>
              <a:t>“What happens if I have a seizure at school and wet my pants?”</a:t>
            </a:r>
          </a:p>
          <a:p>
            <a:r>
              <a:rPr lang="en-US" dirty="0">
                <a:latin typeface="Arial" charset="0"/>
                <a:ea typeface="Geneva"/>
                <a:cs typeface="Geneva"/>
              </a:rPr>
              <a:t> Identity</a:t>
            </a:r>
          </a:p>
          <a:p>
            <a:pPr lvl="1"/>
            <a:r>
              <a:rPr lang="en-US" dirty="0">
                <a:latin typeface="Arial" charset="0"/>
                <a:ea typeface="Geneva"/>
                <a:cs typeface="Geneva"/>
              </a:rPr>
              <a:t>“I am not supposed to do most of the things that my friends do—drinking, drugs, sex.”</a:t>
            </a:r>
          </a:p>
        </p:txBody>
      </p:sp>
      <p:sp>
        <p:nvSpPr>
          <p:cNvPr id="109571" name="TextBox 3"/>
          <p:cNvSpPr txBox="1">
            <a:spLocks noChangeArrowheads="1"/>
          </p:cNvSpPr>
          <p:nvPr/>
        </p:nvSpPr>
        <p:spPr bwMode="auto">
          <a:xfrm>
            <a:off x="863600" y="5753100"/>
            <a:ext cx="4788747" cy="338554"/>
          </a:xfrm>
          <a:prstGeom prst="rect">
            <a:avLst/>
          </a:prstGeom>
          <a:noFill/>
          <a:ln w="9525">
            <a:noFill/>
            <a:miter lim="800000"/>
            <a:headEnd/>
            <a:tailEnd/>
          </a:ln>
        </p:spPr>
        <p:txBody>
          <a:bodyPr wrap="none">
            <a:spAutoFit/>
          </a:bodyPr>
          <a:lstStyle/>
          <a:p>
            <a:r>
              <a:rPr lang="en-US" sz="1600" dirty="0" err="1">
                <a:solidFill>
                  <a:schemeClr val="bg2"/>
                </a:solidFill>
                <a:latin typeface="Calibri" pitchFamily="34" charset="0"/>
              </a:rPr>
              <a:t>Camfield</a:t>
            </a:r>
            <a:r>
              <a:rPr lang="en-US" sz="1600" dirty="0">
                <a:solidFill>
                  <a:schemeClr val="bg2"/>
                </a:solidFill>
                <a:latin typeface="Calibri" pitchFamily="34" charset="0"/>
              </a:rPr>
              <a:t>, P, </a:t>
            </a:r>
            <a:r>
              <a:rPr lang="en-US" sz="1600" dirty="0" err="1">
                <a:solidFill>
                  <a:schemeClr val="bg2"/>
                </a:solidFill>
                <a:latin typeface="Calibri" pitchFamily="34" charset="0"/>
              </a:rPr>
              <a:t>Camfield</a:t>
            </a:r>
            <a:r>
              <a:rPr lang="en-US" sz="1600" dirty="0">
                <a:solidFill>
                  <a:schemeClr val="bg2"/>
                </a:solidFill>
                <a:latin typeface="Calibri" pitchFamily="34" charset="0"/>
              </a:rPr>
              <a:t>, C., &amp; </a:t>
            </a:r>
            <a:r>
              <a:rPr lang="en-US" sz="1600" dirty="0" err="1">
                <a:solidFill>
                  <a:schemeClr val="bg2"/>
                </a:solidFill>
                <a:latin typeface="Calibri" pitchFamily="34" charset="0"/>
              </a:rPr>
              <a:t>Pohlmann</a:t>
            </a:r>
            <a:r>
              <a:rPr lang="en-US" sz="1600" dirty="0">
                <a:solidFill>
                  <a:schemeClr val="bg2"/>
                </a:solidFill>
                <a:latin typeface="Calibri" pitchFamily="34" charset="0"/>
              </a:rPr>
              <a:t>-Eden, B. (2012). </a:t>
            </a:r>
          </a:p>
        </p:txBody>
      </p:sp>
      <p:pic>
        <p:nvPicPr>
          <p:cNvPr id="109572" name="Picture 2"/>
          <p:cNvPicPr>
            <a:picLocks noChangeAspect="1" noChangeArrowheads="1"/>
          </p:cNvPicPr>
          <p:nvPr/>
        </p:nvPicPr>
        <p:blipFill>
          <a:blip r:embed="rId3"/>
          <a:srcRect/>
          <a:stretch>
            <a:fillRect/>
          </a:stretch>
        </p:blipFill>
        <p:spPr bwMode="auto">
          <a:xfrm>
            <a:off x="6215063" y="0"/>
            <a:ext cx="2932112" cy="2043113"/>
          </a:xfrm>
          <a:prstGeom prst="rect">
            <a:avLst/>
          </a:prstGeom>
          <a:noFill/>
          <a:ln w="9525">
            <a:noFill/>
            <a:miter lim="800000"/>
            <a:headEnd/>
            <a:tailEnd/>
          </a:ln>
        </p:spPr>
      </p:pic>
      <p:sp>
        <p:nvSpPr>
          <p:cNvPr id="6" name="TextBox 5"/>
          <p:cNvSpPr txBox="1"/>
          <p:nvPr/>
        </p:nvSpPr>
        <p:spPr>
          <a:xfrm>
            <a:off x="1" y="6115661"/>
            <a:ext cx="9131894" cy="798826"/>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488147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9570">
                                            <p:txEl>
                                              <p:pRg st="1" end="1"/>
                                            </p:txEl>
                                          </p:spTgt>
                                        </p:tgtEl>
                                        <p:attrNameLst>
                                          <p:attrName>style.visibility</p:attrName>
                                        </p:attrNameLst>
                                      </p:cBhvr>
                                      <p:to>
                                        <p:strVal val="visible"/>
                                      </p:to>
                                    </p:set>
                                    <p:animEffect transition="in" filter="fade">
                                      <p:cBhvr>
                                        <p:cTn id="7" dur="500"/>
                                        <p:tgtEl>
                                          <p:spTgt spid="109570">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9570">
                                            <p:txEl>
                                              <p:pRg st="2" end="2"/>
                                            </p:txEl>
                                          </p:spTgt>
                                        </p:tgtEl>
                                        <p:attrNameLst>
                                          <p:attrName>style.visibility</p:attrName>
                                        </p:attrNameLst>
                                      </p:cBhvr>
                                      <p:to>
                                        <p:strVal val="visible"/>
                                      </p:to>
                                    </p:set>
                                    <p:animEffect transition="in" filter="fade">
                                      <p:cBhvr>
                                        <p:cTn id="10" dur="500"/>
                                        <p:tgtEl>
                                          <p:spTgt spid="109570">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9570">
                                            <p:txEl>
                                              <p:pRg st="4" end="4"/>
                                            </p:txEl>
                                          </p:spTgt>
                                        </p:tgtEl>
                                        <p:attrNameLst>
                                          <p:attrName>style.visibility</p:attrName>
                                        </p:attrNameLst>
                                      </p:cBhvr>
                                      <p:to>
                                        <p:strVal val="visible"/>
                                      </p:to>
                                    </p:set>
                                    <p:animEffect transition="in" filter="fade">
                                      <p:cBhvr>
                                        <p:cTn id="15" dur="500"/>
                                        <p:tgtEl>
                                          <p:spTgt spid="10957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ChangeArrowheads="1"/>
          </p:cNvSpPr>
          <p:nvPr>
            <p:ph type="title"/>
          </p:nvPr>
        </p:nvSpPr>
        <p:spPr>
          <a:xfrm>
            <a:off x="457200" y="304800"/>
            <a:ext cx="8229600" cy="914400"/>
          </a:xfrm>
          <a:ln w="28575">
            <a:solidFill>
              <a:schemeClr val="bg1"/>
            </a:solidFill>
          </a:ln>
          <a:effectLst>
            <a:glow rad="139700">
              <a:schemeClr val="accent4">
                <a:satMod val="175000"/>
                <a:alpha val="40000"/>
              </a:schemeClr>
            </a:glow>
          </a:effectLst>
        </p:spPr>
        <p:txBody>
          <a:bodyPr>
            <a:normAutofit/>
          </a:bodyPr>
          <a:lstStyle/>
          <a:p>
            <a:r>
              <a:rPr lang="en-US" sz="3200" dirty="0">
                <a:latin typeface="Arial" charset="0"/>
                <a:ea typeface="Geneva"/>
                <a:cs typeface="Geneva"/>
              </a:rPr>
              <a:t>Adolescents with Cognitive Impairments</a:t>
            </a:r>
          </a:p>
        </p:txBody>
      </p:sp>
      <p:sp>
        <p:nvSpPr>
          <p:cNvPr id="110594" name="Rectangle 3"/>
          <p:cNvSpPr>
            <a:spLocks noGrp="1" noChangeArrowheads="1"/>
          </p:cNvSpPr>
          <p:nvPr>
            <p:ph type="body" sz="half" idx="1"/>
          </p:nvPr>
        </p:nvSpPr>
        <p:spPr>
          <a:xfrm>
            <a:off x="457200" y="1663700"/>
            <a:ext cx="4648200" cy="3897313"/>
          </a:xfrm>
        </p:spPr>
        <p:txBody>
          <a:bodyPr/>
          <a:lstStyle/>
          <a:p>
            <a:pPr marL="292100" indent="-292100"/>
            <a:r>
              <a:rPr lang="en-US" dirty="0">
                <a:latin typeface="Arial" charset="0"/>
                <a:ea typeface="Geneva"/>
                <a:cs typeface="Geneva"/>
              </a:rPr>
              <a:t>Cognitive ability impacts the transition process &amp; outcome</a:t>
            </a:r>
          </a:p>
          <a:p>
            <a:pPr lvl="1"/>
            <a:r>
              <a:rPr lang="en-US" sz="2400" dirty="0">
                <a:latin typeface="Arial" charset="0"/>
                <a:ea typeface="Geneva"/>
                <a:cs typeface="Geneva"/>
              </a:rPr>
              <a:t>“Developmentally, she is 7” </a:t>
            </a:r>
          </a:p>
          <a:p>
            <a:pPr lvl="1"/>
            <a:r>
              <a:rPr lang="en-US" sz="2400" dirty="0">
                <a:latin typeface="Arial" charset="0"/>
                <a:ea typeface="Geneva"/>
                <a:cs typeface="Geneva"/>
              </a:rPr>
              <a:t>Independent living skills</a:t>
            </a:r>
          </a:p>
          <a:p>
            <a:pPr lvl="1"/>
            <a:r>
              <a:rPr lang="en-US" sz="2400" dirty="0">
                <a:latin typeface="Arial" charset="0"/>
                <a:ea typeface="Geneva"/>
                <a:cs typeface="Geneva"/>
              </a:rPr>
              <a:t>Additional support</a:t>
            </a:r>
          </a:p>
          <a:p>
            <a:pPr lvl="1"/>
            <a:r>
              <a:rPr lang="en-US" sz="2400" dirty="0">
                <a:latin typeface="Arial" charset="0"/>
                <a:ea typeface="Geneva"/>
                <a:cs typeface="Geneva"/>
              </a:rPr>
              <a:t>Adult provider to accept care</a:t>
            </a:r>
          </a:p>
          <a:p>
            <a:pPr lvl="2"/>
            <a:r>
              <a:rPr lang="en-US" sz="2000" dirty="0">
                <a:latin typeface="Arial" charset="0"/>
                <a:ea typeface="Geneva"/>
                <a:cs typeface="Geneva"/>
              </a:rPr>
              <a:t>35% no adult neurologist</a:t>
            </a:r>
          </a:p>
        </p:txBody>
      </p:sp>
      <p:pic>
        <p:nvPicPr>
          <p:cNvPr id="110596" name="Picture 2"/>
          <p:cNvPicPr>
            <a:picLocks noGrp="1" noChangeAspect="1" noChangeArrowheads="1"/>
          </p:cNvPicPr>
          <p:nvPr>
            <p:ph sz="half" idx="2"/>
          </p:nvPr>
        </p:nvPicPr>
        <p:blipFill>
          <a:blip r:embed="rId3"/>
          <a:srcRect/>
          <a:stretch>
            <a:fillRect/>
          </a:stretch>
        </p:blipFill>
        <p:spPr bwMode="auto">
          <a:xfrm>
            <a:off x="5243513" y="2019300"/>
            <a:ext cx="3681412" cy="3340100"/>
          </a:xfrm>
        </p:spPr>
      </p:pic>
      <p:sp>
        <p:nvSpPr>
          <p:cNvPr id="110595" name="Text Box 11"/>
          <p:cNvSpPr txBox="1">
            <a:spLocks noChangeArrowheads="1"/>
          </p:cNvSpPr>
          <p:nvPr/>
        </p:nvSpPr>
        <p:spPr bwMode="auto">
          <a:xfrm>
            <a:off x="822325" y="5745163"/>
            <a:ext cx="8131175" cy="368300"/>
          </a:xfrm>
          <a:prstGeom prst="rect">
            <a:avLst/>
          </a:prstGeom>
          <a:noFill/>
          <a:ln w="9525">
            <a:noFill/>
            <a:miter lim="800000"/>
            <a:headEnd/>
            <a:tailEnd/>
          </a:ln>
        </p:spPr>
        <p:txBody>
          <a:bodyPr>
            <a:spAutoFit/>
          </a:bodyPr>
          <a:lstStyle/>
          <a:p>
            <a:r>
              <a:rPr lang="en-US" sz="1400">
                <a:solidFill>
                  <a:schemeClr val="bg2"/>
                </a:solidFill>
                <a:latin typeface="Calibri" pitchFamily="34" charset="0"/>
              </a:rPr>
              <a:t>Camfield, Gibson, &amp; Douglass, 2011; Reiss, Gibson, &amp; Walker, 2005; Ward, Mallett, Heslop, &amp; Simons, 2003</a:t>
            </a:r>
            <a:r>
              <a:rPr lang="en-US">
                <a:solidFill>
                  <a:srgbClr val="000000"/>
                </a:solidFill>
                <a:latin typeface="Calibri" pitchFamily="34" charset="0"/>
              </a:rPr>
              <a:t> </a:t>
            </a:r>
          </a:p>
        </p:txBody>
      </p:sp>
      <p:sp>
        <p:nvSpPr>
          <p:cNvPr id="6" name="TextBox 5"/>
          <p:cNvSpPr txBox="1"/>
          <p:nvPr/>
        </p:nvSpPr>
        <p:spPr>
          <a:xfrm>
            <a:off x="1" y="6115661"/>
            <a:ext cx="9131894" cy="798826"/>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240369653"/>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6642497" cy="839274"/>
          </a:xfrm>
          <a:ln w="28575">
            <a:solidFill>
              <a:schemeClr val="bg1"/>
            </a:solidFill>
          </a:ln>
          <a:effectLst>
            <a:glow rad="139700">
              <a:schemeClr val="accent4">
                <a:satMod val="175000"/>
                <a:alpha val="40000"/>
              </a:schemeClr>
            </a:glow>
          </a:effectLst>
        </p:spPr>
        <p:txBody>
          <a:bodyPr>
            <a:normAutofit/>
          </a:bodyPr>
          <a:lstStyle/>
          <a:p>
            <a:pPr>
              <a:defRPr/>
            </a:pPr>
            <a:r>
              <a:rPr lang="en-US" sz="3600" dirty="0">
                <a:ea typeface="+mn-ea"/>
                <a:cs typeface="+mn-cs"/>
              </a:rPr>
              <a:t>Understanding barriers</a:t>
            </a:r>
            <a:endParaRPr lang="en-US" dirty="0"/>
          </a:p>
        </p:txBody>
      </p:sp>
      <p:sp>
        <p:nvSpPr>
          <p:cNvPr id="3" name="Content Placeholder 2"/>
          <p:cNvSpPr>
            <a:spLocks noGrp="1"/>
          </p:cNvSpPr>
          <p:nvPr>
            <p:ph idx="1"/>
          </p:nvPr>
        </p:nvSpPr>
        <p:spPr>
          <a:xfrm>
            <a:off x="381000" y="1371600"/>
            <a:ext cx="8558011" cy="4481847"/>
          </a:xfrm>
        </p:spPr>
        <p:txBody>
          <a:bodyPr>
            <a:normAutofit/>
          </a:bodyPr>
          <a:lstStyle/>
          <a:p>
            <a:pPr>
              <a:spcBef>
                <a:spcPts val="600"/>
              </a:spcBef>
              <a:spcAft>
                <a:spcPts val="0"/>
              </a:spcAft>
              <a:buFont typeface="Wingdings" panose="05000000000000000000" pitchFamily="2" charset="2"/>
              <a:buChar char="§"/>
              <a:defRPr/>
            </a:pPr>
            <a:r>
              <a:rPr lang="en-US" sz="2200" dirty="0"/>
              <a:t> Patients, parents/caregivers unwilling to transition </a:t>
            </a:r>
          </a:p>
          <a:p>
            <a:pPr>
              <a:spcBef>
                <a:spcPts val="600"/>
              </a:spcBef>
              <a:spcAft>
                <a:spcPts val="0"/>
              </a:spcAft>
              <a:buFont typeface="Wingdings" panose="05000000000000000000" pitchFamily="2" charset="2"/>
              <a:buChar char="§"/>
              <a:defRPr/>
            </a:pPr>
            <a:r>
              <a:rPr lang="en-US" sz="2200" dirty="0"/>
              <a:t> Adult providers lack experience </a:t>
            </a:r>
          </a:p>
          <a:p>
            <a:pPr>
              <a:spcBef>
                <a:spcPts val="600"/>
              </a:spcBef>
              <a:spcAft>
                <a:spcPts val="0"/>
              </a:spcAft>
              <a:buFont typeface="Wingdings" panose="05000000000000000000" pitchFamily="2" charset="2"/>
              <a:buChar char="§"/>
              <a:defRPr/>
            </a:pPr>
            <a:r>
              <a:rPr lang="en-US" sz="2200" dirty="0"/>
              <a:t> Adult providers difficult to access </a:t>
            </a:r>
          </a:p>
          <a:p>
            <a:pPr>
              <a:spcBef>
                <a:spcPts val="600"/>
              </a:spcBef>
              <a:spcAft>
                <a:spcPts val="0"/>
              </a:spcAft>
              <a:buFont typeface="Wingdings" panose="05000000000000000000" pitchFamily="2" charset="2"/>
              <a:buChar char="§"/>
              <a:defRPr/>
            </a:pPr>
            <a:r>
              <a:rPr lang="en-US" altLang="en-US" sz="2200" dirty="0"/>
              <a:t> Difference in pediatric vs adult culture</a:t>
            </a:r>
          </a:p>
          <a:p>
            <a:pPr marL="177800" indent="-177800">
              <a:spcBef>
                <a:spcPts val="600"/>
              </a:spcBef>
              <a:spcAft>
                <a:spcPts val="0"/>
              </a:spcAft>
              <a:buFont typeface="Wingdings" panose="05000000000000000000" pitchFamily="2" charset="2"/>
              <a:buChar char="§"/>
            </a:pPr>
            <a:r>
              <a:rPr lang="en-US" altLang="en-US" sz="2200" dirty="0"/>
              <a:t>Aging out, but still youth is unready/ unwilling to take adult responsibility</a:t>
            </a:r>
          </a:p>
          <a:p>
            <a:pPr>
              <a:spcBef>
                <a:spcPts val="600"/>
              </a:spcBef>
              <a:spcAft>
                <a:spcPts val="0"/>
              </a:spcAft>
              <a:buFont typeface="Wingdings" panose="05000000000000000000" pitchFamily="2" charset="2"/>
              <a:buChar char="§"/>
            </a:pPr>
            <a:r>
              <a:rPr lang="en-US" altLang="en-US" sz="2200" dirty="0"/>
              <a:t> Insurance changes</a:t>
            </a:r>
          </a:p>
          <a:p>
            <a:pPr>
              <a:spcBef>
                <a:spcPts val="600"/>
              </a:spcBef>
              <a:spcAft>
                <a:spcPts val="0"/>
              </a:spcAft>
              <a:buFont typeface="Wingdings" panose="05000000000000000000" pitchFamily="2" charset="2"/>
              <a:buChar char="§"/>
            </a:pPr>
            <a:r>
              <a:rPr lang="en-US" altLang="en-US" sz="2200" dirty="0"/>
              <a:t> Transportation/ Access </a:t>
            </a:r>
            <a:endParaRPr lang="en-US" sz="2200" dirty="0"/>
          </a:p>
          <a:p>
            <a:pPr marL="228600" indent="-228600">
              <a:spcBef>
                <a:spcPts val="600"/>
              </a:spcBef>
              <a:spcAft>
                <a:spcPts val="0"/>
              </a:spcAft>
              <a:buFont typeface="Wingdings" panose="05000000000000000000" pitchFamily="2" charset="2"/>
              <a:buChar char="§"/>
              <a:defRPr/>
            </a:pPr>
            <a:r>
              <a:rPr lang="en-US" sz="2200" dirty="0">
                <a:solidFill>
                  <a:srgbClr val="FFFFFF"/>
                </a:solidFill>
              </a:rPr>
              <a:t>Patient seen by multiple providers without a medical home (fragmentation of care)</a:t>
            </a:r>
          </a:p>
          <a:p>
            <a:pPr>
              <a:spcBef>
                <a:spcPts val="600"/>
              </a:spcBef>
              <a:spcAft>
                <a:spcPts val="0"/>
              </a:spcAft>
              <a:buFont typeface="Wingdings" panose="05000000000000000000" pitchFamily="2" charset="2"/>
              <a:buChar char="§"/>
              <a:defRPr/>
            </a:pPr>
            <a:r>
              <a:rPr lang="en-US" sz="2200" dirty="0">
                <a:solidFill>
                  <a:srgbClr val="FFFFFF"/>
                </a:solidFill>
              </a:rPr>
              <a:t> No time to discuss transition</a:t>
            </a:r>
            <a:endParaRPr lang="en-US" sz="2200" dirty="0"/>
          </a:p>
        </p:txBody>
      </p:sp>
      <p:sp>
        <p:nvSpPr>
          <p:cNvPr id="4" name="TextBox 3"/>
          <p:cNvSpPr txBox="1"/>
          <p:nvPr/>
        </p:nvSpPr>
        <p:spPr>
          <a:xfrm>
            <a:off x="1" y="6115661"/>
            <a:ext cx="9131894" cy="798826"/>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76233362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 calcmode="lin" valueType="num">
                                      <p:cBhvr additive="base">
                                        <p:cTn id="4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28575">
            <a:solidFill>
              <a:schemeClr val="bg1"/>
            </a:solidFill>
          </a:ln>
          <a:effectLst>
            <a:glow rad="139700">
              <a:schemeClr val="accent4">
                <a:satMod val="175000"/>
                <a:alpha val="40000"/>
              </a:schemeClr>
            </a:glow>
          </a:effectLst>
        </p:spPr>
        <p:txBody>
          <a:bodyPr/>
          <a:lstStyle/>
          <a:p>
            <a:pPr algn="ctr"/>
            <a:r>
              <a:rPr lang="en-US" sz="3200" dirty="0"/>
              <a:t>CNF Transition Project Advisory Committee (TPAC)</a:t>
            </a:r>
          </a:p>
        </p:txBody>
      </p:sp>
      <p:sp>
        <p:nvSpPr>
          <p:cNvPr id="3" name="Content Placeholder 2"/>
          <p:cNvSpPr>
            <a:spLocks noGrp="1"/>
          </p:cNvSpPr>
          <p:nvPr>
            <p:ph idx="1"/>
          </p:nvPr>
        </p:nvSpPr>
        <p:spPr>
          <a:xfrm>
            <a:off x="452438" y="1486804"/>
            <a:ext cx="8239125" cy="3820085"/>
          </a:xfrm>
        </p:spPr>
        <p:txBody>
          <a:bodyPr/>
          <a:lstStyle/>
          <a:p>
            <a:pPr marL="231775" indent="-231775">
              <a:spcBef>
                <a:spcPts val="0"/>
              </a:spcBef>
            </a:pPr>
            <a:r>
              <a:rPr lang="en-US" dirty="0"/>
              <a:t>Interdisciplinary team: child &amp; adult neurologist, patient sibling, nurses, social worker, disease advocates</a:t>
            </a:r>
          </a:p>
          <a:p>
            <a:pPr marL="231775" indent="-231775">
              <a:spcBef>
                <a:spcPts val="0"/>
              </a:spcBef>
            </a:pPr>
            <a:r>
              <a:rPr lang="en-US" dirty="0"/>
              <a:t>Consensus statement based on literature review and expert opinion</a:t>
            </a:r>
          </a:p>
          <a:p>
            <a:pPr marL="290513" indent="-290513">
              <a:spcBef>
                <a:spcPts val="0"/>
              </a:spcBef>
            </a:pPr>
            <a:r>
              <a:rPr lang="en-US" dirty="0"/>
              <a:t>Development of 8 common principles to guide transition</a:t>
            </a:r>
          </a:p>
          <a:p>
            <a:pPr lvl="1">
              <a:spcBef>
                <a:spcPts val="0"/>
              </a:spcBef>
            </a:pPr>
            <a:r>
              <a:rPr lang="en-US" dirty="0"/>
              <a:t> Vignettes to show generalizability across diverse conditions</a:t>
            </a:r>
          </a:p>
        </p:txBody>
      </p:sp>
      <p:sp>
        <p:nvSpPr>
          <p:cNvPr id="4" name="TextBox 3"/>
          <p:cNvSpPr txBox="1"/>
          <p:nvPr/>
        </p:nvSpPr>
        <p:spPr>
          <a:xfrm>
            <a:off x="809244" y="6117774"/>
            <a:ext cx="4600956" cy="369332"/>
          </a:xfrm>
          <a:prstGeom prst="rect">
            <a:avLst/>
          </a:prstGeom>
          <a:noFill/>
        </p:spPr>
        <p:txBody>
          <a:bodyPr wrap="square" rtlCol="0">
            <a:spAutoFit/>
          </a:bodyPr>
          <a:lstStyle/>
          <a:p>
            <a:r>
              <a:rPr lang="en-US" dirty="0"/>
              <a:t>Brown, et al, Neurology® 2016; 87:1–6</a:t>
            </a:r>
          </a:p>
        </p:txBody>
      </p:sp>
      <p:sp>
        <p:nvSpPr>
          <p:cNvPr id="5" name="TextBox 4"/>
          <p:cNvSpPr txBox="1"/>
          <p:nvPr/>
        </p:nvSpPr>
        <p:spPr>
          <a:xfrm>
            <a:off x="1" y="6115661"/>
            <a:ext cx="9131894" cy="798826"/>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925948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816100"/>
            <a:ext cx="7750970" cy="1468800"/>
          </a:xfrm>
          <a:effectLst>
            <a:glow rad="228600">
              <a:schemeClr val="accent4">
                <a:satMod val="175000"/>
                <a:alpha val="40000"/>
              </a:schemeClr>
            </a:glow>
            <a:outerShdw blurRad="40000" dist="20000" dir="5400000" rotWithShape="0">
              <a:srgbClr val="000000">
                <a:alpha val="38000"/>
              </a:srgbClr>
            </a:outerShdw>
          </a:effectLst>
        </p:spPr>
        <p:style>
          <a:lnRef idx="3">
            <a:schemeClr val="lt1"/>
          </a:lnRef>
          <a:fillRef idx="1">
            <a:schemeClr val="accent1"/>
          </a:fillRef>
          <a:effectRef idx="1">
            <a:schemeClr val="accent1"/>
          </a:effectRef>
          <a:fontRef idx="minor">
            <a:schemeClr val="lt1"/>
          </a:fontRef>
        </p:style>
        <p:txBody>
          <a:bodyPr anchor="ctr">
            <a:normAutofit/>
          </a:bodyPr>
          <a:lstStyle/>
          <a:p>
            <a:pPr algn="ctr"/>
            <a:r>
              <a:rPr lang="en-US" dirty="0">
                <a:latin typeface="Arial" panose="020B0604020202020204" pitchFamily="34" charset="0"/>
                <a:cs typeface="Arial" panose="020B0604020202020204" pitchFamily="34" charset="0"/>
              </a:rPr>
              <a:t>Common principles</a:t>
            </a:r>
            <a:endParaRPr lang="en-US" dirty="0"/>
          </a:p>
        </p:txBody>
      </p:sp>
      <p:sp>
        <p:nvSpPr>
          <p:cNvPr id="3" name="Text Placeholder 2"/>
          <p:cNvSpPr>
            <a:spLocks noGrp="1"/>
          </p:cNvSpPr>
          <p:nvPr>
            <p:ph type="body" idx="1"/>
          </p:nvPr>
        </p:nvSpPr>
        <p:spPr>
          <a:xfrm>
            <a:off x="762000" y="3886200"/>
            <a:ext cx="7598571" cy="990600"/>
          </a:xfrm>
        </p:spPr>
        <p:txBody>
          <a:bodyPr>
            <a:normAutofit/>
          </a:bodyPr>
          <a:lstStyle/>
          <a:p>
            <a:r>
              <a:rPr lang="en-US" b="1" dirty="0">
                <a:solidFill>
                  <a:schemeClr val="bg1"/>
                </a:solidFill>
              </a:rPr>
              <a:t>Your </a:t>
            </a:r>
            <a:r>
              <a:rPr lang="en-US" dirty="0">
                <a:solidFill>
                  <a:schemeClr val="bg1"/>
                </a:solidFill>
              </a:rPr>
              <a:t>tool to setting expectations for yourself, your adolescent, and your neurology provider</a:t>
            </a:r>
            <a:endParaRPr lang="en-US" sz="2800" dirty="0">
              <a:solidFill>
                <a:schemeClr val="bg1"/>
              </a:solidFill>
            </a:endParaRPr>
          </a:p>
        </p:txBody>
      </p:sp>
      <p:sp>
        <p:nvSpPr>
          <p:cNvPr id="4" name="TextBox 3"/>
          <p:cNvSpPr txBox="1"/>
          <p:nvPr/>
        </p:nvSpPr>
        <p:spPr>
          <a:xfrm>
            <a:off x="1" y="6115661"/>
            <a:ext cx="9131894" cy="798826"/>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6561900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96000"/>
          </a:xfrm>
          <a:prstGeom prst="rect">
            <a:avLst/>
          </a:prstGeom>
        </p:spPr>
      </p:pic>
      <p:sp>
        <p:nvSpPr>
          <p:cNvPr id="3" name="TextBox 2"/>
          <p:cNvSpPr txBox="1"/>
          <p:nvPr/>
        </p:nvSpPr>
        <p:spPr>
          <a:xfrm>
            <a:off x="1" y="6115661"/>
            <a:ext cx="9131894" cy="798826"/>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6008547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28575"/>
          <a:effectLst>
            <a:glow rad="139700">
              <a:schemeClr val="accent4">
                <a:satMod val="175000"/>
                <a:alpha val="40000"/>
              </a:schemeClr>
            </a:glow>
            <a:outerShdw blurRad="40000" dist="20000" dir="5400000" rotWithShape="0">
              <a:srgbClr val="000000">
                <a:alpha val="38000"/>
              </a:srgbClr>
            </a:outerShdw>
          </a:effectLst>
        </p:spPr>
        <p:style>
          <a:lnRef idx="3">
            <a:schemeClr val="lt1"/>
          </a:lnRef>
          <a:fillRef idx="1">
            <a:schemeClr val="accent1"/>
          </a:fillRef>
          <a:effectRef idx="1">
            <a:schemeClr val="accent1"/>
          </a:effectRef>
          <a:fontRef idx="minor">
            <a:schemeClr val="lt1"/>
          </a:fontRef>
        </p:style>
        <p:txBody>
          <a:bodyPr/>
          <a:lstStyle/>
          <a:p>
            <a:r>
              <a:rPr lang="en-US" dirty="0">
                <a:latin typeface="Arial" panose="020B0604020202020204" pitchFamily="34" charset="0"/>
                <a:cs typeface="Arial" panose="020B0604020202020204" pitchFamily="34" charset="0"/>
              </a:rPr>
              <a:t>Transition Takes . . . .</a:t>
            </a:r>
          </a:p>
        </p:txBody>
      </p:sp>
      <p:sp>
        <p:nvSpPr>
          <p:cNvPr id="3" name="Content Placeholder 2"/>
          <p:cNvSpPr>
            <a:spLocks noGrp="1"/>
          </p:cNvSpPr>
          <p:nvPr>
            <p:ph idx="1"/>
          </p:nvPr>
        </p:nvSpPr>
        <p:spPr>
          <a:xfrm>
            <a:off x="1143000" y="1548210"/>
            <a:ext cx="7548563" cy="3446456"/>
          </a:xfrm>
        </p:spPr>
        <p:txBody>
          <a:bodyPr/>
          <a:lstStyle/>
          <a:p>
            <a:r>
              <a:rPr lang="en-US" dirty="0"/>
              <a:t> Time</a:t>
            </a:r>
          </a:p>
          <a:p>
            <a:pPr lvl="1"/>
            <a:r>
              <a:rPr lang="en-US" dirty="0"/>
              <a:t> locate resources</a:t>
            </a:r>
          </a:p>
          <a:p>
            <a:pPr lvl="1"/>
            <a:r>
              <a:rPr lang="en-US" dirty="0"/>
              <a:t> learn new information</a:t>
            </a:r>
          </a:p>
          <a:p>
            <a:pPr marL="0" indent="-182563"/>
            <a:r>
              <a:rPr lang="en-US" dirty="0"/>
              <a:t>Advocacy</a:t>
            </a:r>
          </a:p>
          <a:p>
            <a:pPr marL="0" indent="-182563"/>
            <a:r>
              <a:rPr lang="en-US" dirty="0"/>
              <a:t>Tenacity </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3202669"/>
            <a:ext cx="3818504" cy="2893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 y="6115661"/>
            <a:ext cx="9131894" cy="798826"/>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5521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a:t>Disclosure</a:t>
            </a:r>
          </a:p>
        </p:txBody>
      </p:sp>
      <p:sp>
        <p:nvSpPr>
          <p:cNvPr id="3" name="Content Placeholder 2"/>
          <p:cNvSpPr>
            <a:spLocks noGrp="1"/>
          </p:cNvSpPr>
          <p:nvPr>
            <p:ph idx="1"/>
          </p:nvPr>
        </p:nvSpPr>
        <p:spPr>
          <a:xfrm>
            <a:off x="452438" y="1905000"/>
            <a:ext cx="8239125" cy="3200400"/>
          </a:xfrm>
        </p:spPr>
        <p:txBody>
          <a:bodyPr>
            <a:normAutofit/>
          </a:bodyPr>
          <a:lstStyle/>
          <a:p>
            <a:pPr eaLnBrk="1" hangingPunct="1">
              <a:defRPr/>
            </a:pPr>
            <a:r>
              <a:rPr lang="en-US" dirty="0"/>
              <a:t>In the last year Dr. Tilton has been a consultant for protocol development and investigator for Ipsen </a:t>
            </a:r>
          </a:p>
          <a:p>
            <a:pPr eaLnBrk="1" hangingPunct="1">
              <a:defRPr/>
            </a:pPr>
            <a:r>
              <a:rPr lang="en-US" dirty="0"/>
              <a:t>Dr Tilton has a patent unrelated to this discussion</a:t>
            </a:r>
            <a:endParaRPr lang="en-US" sz="2700" dirty="0"/>
          </a:p>
        </p:txBody>
      </p:sp>
      <p:sp>
        <p:nvSpPr>
          <p:cNvPr id="4" name="Footer Placeholder 3"/>
          <p:cNvSpPr>
            <a:spLocks noGrp="1"/>
          </p:cNvSpPr>
          <p:nvPr>
            <p:ph type="ftr" sz="quarter" idx="4294967295"/>
          </p:nvPr>
        </p:nvSpPr>
        <p:spPr>
          <a:xfrm>
            <a:off x="712205" y="7086600"/>
            <a:ext cx="3859795" cy="228660"/>
          </a:xfrm>
          <a:prstGeom prst="rect">
            <a:avLst/>
          </a:prstGeom>
        </p:spPr>
        <p:txBody>
          <a:bodyPr/>
          <a:lstStyle/>
          <a:p>
            <a:pPr>
              <a:defRPr/>
            </a:pPr>
            <a:endParaRPr lang="en-US" dirty="0"/>
          </a:p>
        </p:txBody>
      </p:sp>
      <p:sp>
        <p:nvSpPr>
          <p:cNvPr id="5" name="TextBox 4"/>
          <p:cNvSpPr txBox="1"/>
          <p:nvPr/>
        </p:nvSpPr>
        <p:spPr>
          <a:xfrm>
            <a:off x="1" y="6115661"/>
            <a:ext cx="9131894" cy="798826"/>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2608409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28575"/>
          <a:effectLst>
            <a:glow rad="139700">
              <a:schemeClr val="accent4">
                <a:satMod val="175000"/>
                <a:alpha val="40000"/>
              </a:schemeClr>
            </a:glow>
            <a:outerShdw blurRad="40000" dist="20000" dir="5400000" rotWithShape="0">
              <a:srgbClr val="000000">
                <a:alpha val="38000"/>
              </a:srgbClr>
            </a:outerShdw>
          </a:effectLst>
        </p:spPr>
        <p:style>
          <a:lnRef idx="3">
            <a:schemeClr val="lt1"/>
          </a:lnRef>
          <a:fillRef idx="1">
            <a:schemeClr val="accent1"/>
          </a:fillRef>
          <a:effectRef idx="1">
            <a:schemeClr val="accent1"/>
          </a:effectRef>
          <a:fontRef idx="minor">
            <a:schemeClr val="lt1"/>
          </a:fontRef>
        </p:style>
        <p:txBody>
          <a:bodyPr/>
          <a:lstStyle/>
          <a:p>
            <a:r>
              <a:rPr lang="en-US" dirty="0">
                <a:latin typeface="Arial" panose="020B0604020202020204" pitchFamily="34" charset="0"/>
                <a:cs typeface="Arial" panose="020B0604020202020204" pitchFamily="34" charset="0"/>
              </a:rPr>
              <a:t>#1:  START EARLY</a:t>
            </a:r>
            <a:r>
              <a:rPr lang="en-US" dirty="0"/>
              <a:t>	</a:t>
            </a:r>
          </a:p>
        </p:txBody>
      </p:sp>
      <p:sp>
        <p:nvSpPr>
          <p:cNvPr id="3" name="Content Placeholder 2"/>
          <p:cNvSpPr>
            <a:spLocks noGrp="1"/>
          </p:cNvSpPr>
          <p:nvPr>
            <p:ph idx="1"/>
          </p:nvPr>
        </p:nvSpPr>
        <p:spPr>
          <a:xfrm>
            <a:off x="452438" y="1454150"/>
            <a:ext cx="8239125" cy="4303614"/>
          </a:xfrm>
        </p:spPr>
        <p:txBody>
          <a:bodyPr/>
          <a:lstStyle/>
          <a:p>
            <a:r>
              <a:rPr lang="en-US" dirty="0"/>
              <a:t> Begin discussion at 12-13 years of age</a:t>
            </a:r>
          </a:p>
          <a:p>
            <a:pPr marL="685800" lvl="1" indent="-223838"/>
            <a:r>
              <a:rPr lang="en-US" dirty="0"/>
              <a:t>Ask your neurologist when you will have to transfer to adult care?  </a:t>
            </a:r>
          </a:p>
          <a:p>
            <a:pPr marL="1138237" lvl="2" indent="-223838"/>
            <a:r>
              <a:rPr lang="en-US" dirty="0"/>
              <a:t>18 years</a:t>
            </a:r>
          </a:p>
          <a:p>
            <a:pPr marL="1138237" lvl="2" indent="-223838"/>
            <a:r>
              <a:rPr lang="en-US" dirty="0"/>
              <a:t>21 years</a:t>
            </a:r>
          </a:p>
          <a:p>
            <a:pPr marL="1138237" lvl="2" indent="-223838"/>
            <a:r>
              <a:rPr lang="en-US" dirty="0"/>
              <a:t>Never</a:t>
            </a:r>
          </a:p>
          <a:p>
            <a:pPr marL="685800" lvl="1" indent="-223838"/>
            <a:r>
              <a:rPr lang="en-US" dirty="0"/>
              <a:t>Will they help you with this process? How?</a:t>
            </a:r>
          </a:p>
          <a:p>
            <a:pPr>
              <a:spcBef>
                <a:spcPts val="0"/>
              </a:spcBef>
            </a:pPr>
            <a:r>
              <a:rPr lang="en-US" dirty="0"/>
              <a:t> Set expectations</a:t>
            </a:r>
          </a:p>
          <a:p>
            <a:pPr lvl="1">
              <a:spcBef>
                <a:spcPts val="0"/>
              </a:spcBef>
            </a:pPr>
            <a:r>
              <a:rPr lang="en-US" dirty="0"/>
              <a:t> Obtain optimal independence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7400" y="2667000"/>
            <a:ext cx="2586566" cy="1454944"/>
          </a:xfrm>
          <a:prstGeom prst="rect">
            <a:avLst/>
          </a:prstGeom>
        </p:spPr>
      </p:pic>
      <p:sp>
        <p:nvSpPr>
          <p:cNvPr id="5" name="TextBox 4"/>
          <p:cNvSpPr txBox="1"/>
          <p:nvPr/>
        </p:nvSpPr>
        <p:spPr>
          <a:xfrm>
            <a:off x="1" y="6115661"/>
            <a:ext cx="9131894" cy="798826"/>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552663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28575"/>
          <a:effectLst>
            <a:glow rad="139700">
              <a:schemeClr val="accent4">
                <a:satMod val="175000"/>
                <a:alpha val="40000"/>
              </a:schemeClr>
            </a:glow>
            <a:outerShdw blurRad="40000" dist="20000" dir="5400000" rotWithShape="0">
              <a:srgbClr val="000000">
                <a:alpha val="38000"/>
              </a:srgbClr>
            </a:outerShdw>
          </a:effectLst>
        </p:spPr>
        <p:style>
          <a:lnRef idx="3">
            <a:schemeClr val="lt1"/>
          </a:lnRef>
          <a:fillRef idx="1">
            <a:schemeClr val="accent1"/>
          </a:fillRef>
          <a:effectRef idx="1">
            <a:schemeClr val="accent1"/>
          </a:effectRef>
          <a:fontRef idx="minor">
            <a:schemeClr val="lt1"/>
          </a:fontRef>
        </p:style>
        <p:txBody>
          <a:bodyPr/>
          <a:lstStyle/>
          <a:p>
            <a:r>
              <a:rPr lang="en-US" dirty="0">
                <a:latin typeface="Arial" panose="020B0604020202020204" pitchFamily="34" charset="0"/>
                <a:cs typeface="Arial" panose="020B0604020202020204" pitchFamily="34" charset="0"/>
              </a:rPr>
              <a:t># 2 &amp; 3: Self-Management Skills</a:t>
            </a:r>
          </a:p>
        </p:txBody>
      </p:sp>
      <p:sp>
        <p:nvSpPr>
          <p:cNvPr id="3" name="Content Placeholder 2"/>
          <p:cNvSpPr>
            <a:spLocks noGrp="1"/>
          </p:cNvSpPr>
          <p:nvPr>
            <p:ph idx="1"/>
          </p:nvPr>
        </p:nvSpPr>
        <p:spPr>
          <a:xfrm>
            <a:off x="457200" y="1562100"/>
            <a:ext cx="8239125" cy="3905043"/>
          </a:xfrm>
        </p:spPr>
        <p:txBody>
          <a:bodyPr/>
          <a:lstStyle/>
          <a:p>
            <a:r>
              <a:rPr lang="en-US" dirty="0"/>
              <a:t> Start early: 12-13 years</a:t>
            </a:r>
          </a:p>
          <a:p>
            <a:pPr lvl="1"/>
            <a:r>
              <a:rPr lang="en-US" dirty="0"/>
              <a:t> Depends on teen’s abilities</a:t>
            </a:r>
          </a:p>
          <a:p>
            <a:pPr lvl="1"/>
            <a:r>
              <a:rPr lang="en-US" dirty="0"/>
              <a:t> Align with “training” in independent living skills</a:t>
            </a:r>
          </a:p>
          <a:p>
            <a:pPr lvl="2"/>
            <a:r>
              <a:rPr lang="en-US" dirty="0"/>
              <a:t> Advance with age/acquisition</a:t>
            </a:r>
          </a:p>
          <a:p>
            <a:r>
              <a:rPr lang="en-US" dirty="0"/>
              <a:t> Baby steps: Starts with YOU!</a:t>
            </a:r>
          </a:p>
          <a:p>
            <a:pPr lvl="1"/>
            <a:r>
              <a:rPr lang="en-US" dirty="0"/>
              <a:t> Let your teen check-in for their clinic appointment</a:t>
            </a:r>
          </a:p>
          <a:p>
            <a:pPr lvl="1"/>
            <a:r>
              <a:rPr lang="en-US" dirty="0"/>
              <a:t> You may be surprised what your teen CAN DO!</a:t>
            </a:r>
          </a:p>
        </p:txBody>
      </p:sp>
      <p:sp>
        <p:nvSpPr>
          <p:cNvPr id="4" name="TextBox 3"/>
          <p:cNvSpPr txBox="1"/>
          <p:nvPr/>
        </p:nvSpPr>
        <p:spPr>
          <a:xfrm>
            <a:off x="1" y="6115661"/>
            <a:ext cx="9131894" cy="798826"/>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969686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28575">
            <a:solidFill>
              <a:schemeClr val="bg1"/>
            </a:solidFill>
          </a:ln>
          <a:effectLst>
            <a:glow rad="139700">
              <a:schemeClr val="accent4">
                <a:satMod val="175000"/>
                <a:alpha val="40000"/>
              </a:schemeClr>
            </a:glow>
          </a:effectLst>
        </p:spPr>
        <p:txBody>
          <a:bodyPr/>
          <a:lstStyle/>
          <a:p>
            <a:r>
              <a:rPr lang="en-US" dirty="0">
                <a:solidFill>
                  <a:srgbClr val="FFFF00"/>
                </a:solidFill>
              </a:rPr>
              <a:t>Letting Go!</a:t>
            </a:r>
            <a:endParaRPr lang="en-US" dirty="0"/>
          </a:p>
        </p:txBody>
      </p:sp>
      <p:sp>
        <p:nvSpPr>
          <p:cNvPr id="3" name="Content Placeholder 2"/>
          <p:cNvSpPr>
            <a:spLocks noGrp="1"/>
          </p:cNvSpPr>
          <p:nvPr>
            <p:ph idx="1"/>
          </p:nvPr>
        </p:nvSpPr>
        <p:spPr>
          <a:xfrm>
            <a:off x="452438" y="1424226"/>
            <a:ext cx="8239125" cy="4305153"/>
          </a:xfrm>
        </p:spPr>
        <p:txBody>
          <a:bodyPr/>
          <a:lstStyle/>
          <a:p>
            <a:pPr>
              <a:spcBef>
                <a:spcPts val="1200"/>
              </a:spcBef>
            </a:pPr>
            <a:r>
              <a:rPr lang="en-US" dirty="0"/>
              <a:t> Moving from “Advocate to Ally” </a:t>
            </a:r>
            <a:r>
              <a:rPr lang="en-US" sz="1800" dirty="0"/>
              <a:t>Eileen </a:t>
            </a:r>
            <a:r>
              <a:rPr lang="en-US" sz="1800" dirty="0" err="1"/>
              <a:t>Forlenza</a:t>
            </a:r>
            <a:endParaRPr lang="en-US" sz="1800" dirty="0"/>
          </a:p>
          <a:p>
            <a:pPr>
              <a:spcBef>
                <a:spcPts val="1200"/>
              </a:spcBef>
            </a:pPr>
            <a:r>
              <a:rPr lang="en-US" dirty="0"/>
              <a:t> Tips to “letting go”</a:t>
            </a:r>
          </a:p>
          <a:p>
            <a:pPr lvl="1"/>
            <a:r>
              <a:rPr lang="en-US" dirty="0"/>
              <a:t>Remember, it’s about your child; Not about you. </a:t>
            </a:r>
          </a:p>
          <a:p>
            <a:pPr lvl="1"/>
            <a:r>
              <a:rPr lang="en-US" dirty="0"/>
              <a:t> Let go of the idea that your child will make the same choices as you did for them.</a:t>
            </a:r>
          </a:p>
          <a:p>
            <a:pPr lvl="1"/>
            <a:r>
              <a:rPr lang="en-US" dirty="0"/>
              <a:t>Professionals need to ‘let go’ too.</a:t>
            </a:r>
          </a:p>
          <a:p>
            <a:pPr lvl="2"/>
            <a:r>
              <a:rPr lang="en-US" dirty="0"/>
              <a:t>Encourage direct communication between your child and the provider</a:t>
            </a:r>
          </a:p>
          <a:p>
            <a:pPr lvl="1"/>
            <a:r>
              <a:rPr lang="en-US" dirty="0"/>
              <a:t>‘Letting go’ might look different for each of us as parents</a:t>
            </a:r>
          </a:p>
        </p:txBody>
      </p:sp>
      <p:sp>
        <p:nvSpPr>
          <p:cNvPr id="4" name="TextBox 3"/>
          <p:cNvSpPr txBox="1"/>
          <p:nvPr/>
        </p:nvSpPr>
        <p:spPr>
          <a:xfrm>
            <a:off x="1140420" y="5791200"/>
            <a:ext cx="5781070" cy="369332"/>
          </a:xfrm>
          <a:prstGeom prst="rect">
            <a:avLst/>
          </a:prstGeom>
          <a:noFill/>
        </p:spPr>
        <p:txBody>
          <a:bodyPr wrap="none" rtlCol="0">
            <a:spAutoFit/>
          </a:bodyPr>
          <a:lstStyle/>
          <a:p>
            <a:r>
              <a:rPr lang="en-US" dirty="0">
                <a:solidFill>
                  <a:schemeClr val="bg1"/>
                </a:solidFill>
              </a:rPr>
              <a:t>Adapted from  Janet </a:t>
            </a:r>
            <a:r>
              <a:rPr lang="en-US" dirty="0" err="1">
                <a:solidFill>
                  <a:schemeClr val="bg1"/>
                </a:solidFill>
              </a:rPr>
              <a:t>DesGeorges</a:t>
            </a:r>
            <a:r>
              <a:rPr lang="en-US" dirty="0">
                <a:solidFill>
                  <a:schemeClr val="bg1"/>
                </a:solidFill>
              </a:rPr>
              <a:t>, www.handsandvoices.org</a:t>
            </a:r>
          </a:p>
        </p:txBody>
      </p:sp>
      <p:sp>
        <p:nvSpPr>
          <p:cNvPr id="6" name="TextBox 5"/>
          <p:cNvSpPr txBox="1"/>
          <p:nvPr/>
        </p:nvSpPr>
        <p:spPr>
          <a:xfrm>
            <a:off x="1" y="6115661"/>
            <a:ext cx="9131894" cy="798826"/>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710615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28575"/>
          <a:effectLst>
            <a:glow rad="139700">
              <a:schemeClr val="accent4">
                <a:satMod val="175000"/>
                <a:alpha val="40000"/>
              </a:schemeClr>
            </a:glow>
            <a:outerShdw blurRad="40000" dist="20000" dir="5400000" rotWithShape="0">
              <a:srgbClr val="000000">
                <a:alpha val="38000"/>
              </a:srgbClr>
            </a:outerShdw>
          </a:effectLst>
        </p:spPr>
        <p:style>
          <a:lnRef idx="3">
            <a:schemeClr val="lt1"/>
          </a:lnRef>
          <a:fillRef idx="1">
            <a:schemeClr val="accent1"/>
          </a:fillRef>
          <a:effectRef idx="1">
            <a:schemeClr val="accent1"/>
          </a:effectRef>
          <a:fontRef idx="minor">
            <a:schemeClr val="lt1"/>
          </a:fontRef>
        </p:style>
        <p:txBody>
          <a:bodyPr/>
          <a:lstStyle/>
          <a:p>
            <a:r>
              <a:rPr lang="en-US" sz="3200" dirty="0">
                <a:latin typeface="Arial" panose="020B0604020202020204" pitchFamily="34" charset="0"/>
                <a:cs typeface="Arial" panose="020B0604020202020204" pitchFamily="34" charset="0"/>
              </a:rPr>
              <a:t>Assess &amp; develop self-management skills</a:t>
            </a:r>
          </a:p>
        </p:txBody>
      </p:sp>
      <p:sp>
        <p:nvSpPr>
          <p:cNvPr id="3" name="Content Placeholder 2"/>
          <p:cNvSpPr>
            <a:spLocks noGrp="1"/>
          </p:cNvSpPr>
          <p:nvPr>
            <p:ph idx="1"/>
          </p:nvPr>
        </p:nvSpPr>
        <p:spPr>
          <a:xfrm>
            <a:off x="457200" y="1485900"/>
            <a:ext cx="8239125" cy="4851777"/>
          </a:xfrm>
        </p:spPr>
        <p:txBody>
          <a:bodyPr/>
          <a:lstStyle/>
          <a:p>
            <a:r>
              <a:rPr lang="en-US" dirty="0"/>
              <a:t> Teach your teen about their condition</a:t>
            </a:r>
          </a:p>
          <a:p>
            <a:pPr lvl="1">
              <a:tabLst>
                <a:tab pos="685800" algn="l"/>
              </a:tabLst>
            </a:pPr>
            <a:r>
              <a:rPr lang="en-US" dirty="0">
                <a:latin typeface="Arial" charset="0"/>
                <a:ea typeface="Geneva"/>
                <a:cs typeface="Geneva"/>
              </a:rPr>
              <a:t> Name of condition</a:t>
            </a:r>
          </a:p>
          <a:p>
            <a:pPr lvl="1">
              <a:tabLst>
                <a:tab pos="685800" algn="l"/>
              </a:tabLst>
            </a:pPr>
            <a:r>
              <a:rPr lang="en-US" dirty="0">
                <a:latin typeface="Arial" charset="0"/>
                <a:ea typeface="Geneva"/>
                <a:cs typeface="Geneva"/>
              </a:rPr>
              <a:t> Signs of illness</a:t>
            </a:r>
          </a:p>
          <a:p>
            <a:pPr lvl="1">
              <a:tabLst>
                <a:tab pos="685800" algn="l"/>
              </a:tabLst>
            </a:pPr>
            <a:r>
              <a:rPr lang="en-US" dirty="0">
                <a:latin typeface="Arial" charset="0"/>
                <a:ea typeface="Geneva"/>
                <a:cs typeface="Geneva"/>
              </a:rPr>
              <a:t> Sex, drugs, alcohol</a:t>
            </a:r>
          </a:p>
          <a:p>
            <a:pPr lvl="1">
              <a:tabLst>
                <a:tab pos="685800" algn="l"/>
              </a:tabLst>
            </a:pPr>
            <a:r>
              <a:rPr lang="en-US" dirty="0">
                <a:latin typeface="Arial" charset="0"/>
                <a:ea typeface="Geneva"/>
                <a:cs typeface="Geneva"/>
              </a:rPr>
              <a:t> Signs of emergency; when to seek medical attention</a:t>
            </a:r>
          </a:p>
          <a:p>
            <a:pPr lvl="1">
              <a:tabLst>
                <a:tab pos="685800" algn="l"/>
              </a:tabLst>
            </a:pPr>
            <a:r>
              <a:rPr lang="en-US" dirty="0">
                <a:latin typeface="Arial" charset="0"/>
                <a:ea typeface="Geneva"/>
                <a:cs typeface="Geneva"/>
              </a:rPr>
              <a:t> Develop emergency plan </a:t>
            </a:r>
            <a:endParaRPr lang="en-US" dirty="0"/>
          </a:p>
          <a:p>
            <a:pPr marL="461963" lvl="1" indent="0">
              <a:buNone/>
            </a:pPr>
            <a:endParaRPr lang="en-US" dirty="0"/>
          </a:p>
          <a:p>
            <a:pPr marL="461963" lvl="1" indent="-233363">
              <a:buNone/>
            </a:pPr>
            <a:endParaRPr lang="en-US" dirty="0"/>
          </a:p>
          <a:p>
            <a:pPr marL="461963" lvl="1" indent="-233363">
              <a:buNone/>
            </a:pPr>
            <a:endParaRPr lang="en-US" dirty="0"/>
          </a:p>
          <a:p>
            <a:pPr marL="461963" lvl="1" indent="0">
              <a:buNone/>
            </a:pPr>
            <a:endParaRPr lang="en-US" dirty="0"/>
          </a:p>
        </p:txBody>
      </p:sp>
      <p:sp>
        <p:nvSpPr>
          <p:cNvPr id="5" name="TextBox 4"/>
          <p:cNvSpPr txBox="1"/>
          <p:nvPr/>
        </p:nvSpPr>
        <p:spPr>
          <a:xfrm>
            <a:off x="1" y="6115661"/>
            <a:ext cx="9131894" cy="798826"/>
          </a:xfrm>
          <a:prstGeom prst="rect">
            <a:avLst/>
          </a:prstGeom>
          <a:solidFill>
            <a:schemeClr val="bg1"/>
          </a:solidFill>
        </p:spPr>
        <p:txBody>
          <a:bodyPr wrap="square" rtlCol="0">
            <a:spAutoFit/>
          </a:bodyPr>
          <a:lstStyle/>
          <a:p>
            <a:endParaRPr lang="en-US" dirty="0"/>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68034"/>
          <a:stretch/>
        </p:blipFill>
        <p:spPr bwMode="auto">
          <a:xfrm>
            <a:off x="4378557" y="4630545"/>
            <a:ext cx="4313006" cy="929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utoShape 2" descr="Image result for cell phone clipa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Image result for cell phone clipar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96600" y="2209800"/>
            <a:ext cx="2054225"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00984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ln w="28575"/>
          <a:effectLst>
            <a:glow rad="139700">
              <a:schemeClr val="accent4">
                <a:satMod val="175000"/>
                <a:alpha val="40000"/>
              </a:schemeClr>
            </a:glow>
            <a:outerShdw blurRad="40000" dist="20000" dir="5400000" rotWithShape="0">
              <a:srgbClr val="000000">
                <a:alpha val="38000"/>
              </a:srgbClr>
            </a:outerShdw>
          </a:effectLst>
        </p:spPr>
        <p:style>
          <a:lnRef idx="3">
            <a:schemeClr val="lt1"/>
          </a:lnRef>
          <a:fillRef idx="1">
            <a:schemeClr val="accent1"/>
          </a:fillRef>
          <a:effectRef idx="1">
            <a:schemeClr val="accent1"/>
          </a:effectRef>
          <a:fontRef idx="minor">
            <a:schemeClr val="lt1"/>
          </a:fontRef>
        </p:style>
        <p:txBody>
          <a:bodyPr/>
          <a:lstStyle/>
          <a:p>
            <a:r>
              <a:rPr lang="en-US" dirty="0">
                <a:latin typeface="Arial" panose="020B0604020202020204" pitchFamily="34" charset="0"/>
                <a:cs typeface="Arial" panose="020B0604020202020204" pitchFamily="34" charset="0"/>
              </a:rPr>
              <a:t>Emergency Plan</a:t>
            </a:r>
          </a:p>
        </p:txBody>
      </p:sp>
      <p:sp>
        <p:nvSpPr>
          <p:cNvPr id="2" name="Content Placeholder 1"/>
          <p:cNvSpPr>
            <a:spLocks noGrp="1"/>
          </p:cNvSpPr>
          <p:nvPr>
            <p:ph idx="1"/>
          </p:nvPr>
        </p:nvSpPr>
        <p:spPr>
          <a:xfrm>
            <a:off x="452438" y="1332964"/>
            <a:ext cx="8239125" cy="5447325"/>
          </a:xfrm>
        </p:spPr>
        <p:txBody>
          <a:bodyPr/>
          <a:lstStyle/>
          <a:p>
            <a:pPr>
              <a:spcBef>
                <a:spcPts val="0"/>
              </a:spcBef>
              <a:spcAft>
                <a:spcPts val="600"/>
              </a:spcAft>
            </a:pPr>
            <a:r>
              <a:rPr lang="en-US" dirty="0"/>
              <a:t> Medical Alert bracelet/necklace or tag</a:t>
            </a:r>
          </a:p>
          <a:p>
            <a:pPr>
              <a:spcBef>
                <a:spcPts val="600"/>
              </a:spcBef>
            </a:pPr>
            <a:r>
              <a:rPr lang="en-US" dirty="0"/>
              <a:t> Wallet card</a:t>
            </a:r>
          </a:p>
          <a:p>
            <a:pPr lvl="1">
              <a:spcAft>
                <a:spcPts val="600"/>
              </a:spcAft>
            </a:pPr>
            <a:r>
              <a:rPr lang="en-US" dirty="0"/>
              <a:t> Diagnosis, seizure type</a:t>
            </a:r>
          </a:p>
          <a:p>
            <a:pPr lvl="1">
              <a:spcAft>
                <a:spcPts val="600"/>
              </a:spcAft>
            </a:pPr>
            <a:r>
              <a:rPr lang="en-US" dirty="0"/>
              <a:t> Medications</a:t>
            </a:r>
          </a:p>
          <a:p>
            <a:pPr lvl="1">
              <a:spcAft>
                <a:spcPts val="600"/>
              </a:spcAft>
            </a:pPr>
            <a:r>
              <a:rPr lang="en-US" dirty="0"/>
              <a:t> Allergies</a:t>
            </a:r>
          </a:p>
          <a:p>
            <a:pPr lvl="1">
              <a:spcAft>
                <a:spcPts val="600"/>
              </a:spcAft>
            </a:pPr>
            <a:r>
              <a:rPr lang="en-US" dirty="0"/>
              <a:t> Emergency contact information</a:t>
            </a:r>
          </a:p>
          <a:p>
            <a:pPr lvl="1">
              <a:spcAft>
                <a:spcPts val="600"/>
              </a:spcAft>
            </a:pPr>
            <a:r>
              <a:rPr lang="en-US" dirty="0"/>
              <a:t> Medical contact information</a:t>
            </a:r>
          </a:p>
          <a:p>
            <a:pPr>
              <a:spcBef>
                <a:spcPts val="600"/>
              </a:spcBef>
              <a:spcAft>
                <a:spcPts val="0"/>
              </a:spcAft>
            </a:pPr>
            <a:r>
              <a:rPr lang="en-US"/>
              <a:t> Numbers </a:t>
            </a:r>
            <a:r>
              <a:rPr lang="en-US" dirty="0"/>
              <a:t>on phone</a:t>
            </a:r>
          </a:p>
          <a:p>
            <a:pPr marL="685800" lvl="1" indent="-223838"/>
            <a:r>
              <a:rPr lang="en-US" dirty="0"/>
              <a:t>Can include additional information about medical condition under the contact details</a:t>
            </a:r>
          </a:p>
          <a:p>
            <a:endParaRPr lang="en-US" dirty="0"/>
          </a:p>
        </p:txBody>
      </p:sp>
      <p:sp>
        <p:nvSpPr>
          <p:cNvPr id="4" name="TextBox 3"/>
          <p:cNvSpPr txBox="1"/>
          <p:nvPr/>
        </p:nvSpPr>
        <p:spPr>
          <a:xfrm>
            <a:off x="1" y="6115661"/>
            <a:ext cx="9131894" cy="798826"/>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314825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fade">
                                      <p:cBhvr>
                                        <p:cTn id="16" dur="500"/>
                                        <p:tgtEl>
                                          <p:spTgt spid="2">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fade">
                                      <p:cBhvr>
                                        <p:cTn id="19" dur="500"/>
                                        <p:tgtEl>
                                          <p:spTgt spid="2">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fade">
                                      <p:cBhvr>
                                        <p:cTn id="22" dur="500"/>
                                        <p:tgtEl>
                                          <p:spTgt spid="2">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fade">
                                      <p:cBhvr>
                                        <p:cTn id="25" dur="500"/>
                                        <p:tgtEl>
                                          <p:spTgt spid="2">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
                                            <p:txEl>
                                              <p:pRg st="7" end="7"/>
                                            </p:txEl>
                                          </p:spTgt>
                                        </p:tgtEl>
                                        <p:attrNameLst>
                                          <p:attrName>style.visibility</p:attrName>
                                        </p:attrNameLst>
                                      </p:cBhvr>
                                      <p:to>
                                        <p:strVal val="visible"/>
                                      </p:to>
                                    </p:set>
                                    <p:animEffect transition="in" filter="fade">
                                      <p:cBhvr>
                                        <p:cTn id="30" dur="500"/>
                                        <p:tgtEl>
                                          <p:spTgt spid="2">
                                            <p:txEl>
                                              <p:pRg st="7" end="7"/>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2">
                                            <p:txEl>
                                              <p:pRg st="8" end="8"/>
                                            </p:txEl>
                                          </p:spTgt>
                                        </p:tgtEl>
                                        <p:attrNameLst>
                                          <p:attrName>style.visibility</p:attrName>
                                        </p:attrNameLst>
                                      </p:cBhvr>
                                      <p:to>
                                        <p:strVal val="visible"/>
                                      </p:to>
                                    </p:set>
                                    <p:animEffect transition="in" filter="fade">
                                      <p:cBhvr>
                                        <p:cTn id="33"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28575"/>
          <a:effectLst>
            <a:glow rad="139700">
              <a:schemeClr val="accent4">
                <a:satMod val="175000"/>
                <a:alpha val="40000"/>
              </a:schemeClr>
            </a:glow>
            <a:outerShdw blurRad="40000" dist="20000" dir="5400000" rotWithShape="0">
              <a:srgbClr val="000000">
                <a:alpha val="38000"/>
              </a:srgbClr>
            </a:outerShdw>
          </a:effectLst>
        </p:spPr>
        <p:style>
          <a:lnRef idx="3">
            <a:schemeClr val="lt1"/>
          </a:lnRef>
          <a:fillRef idx="1">
            <a:schemeClr val="accent1"/>
          </a:fillRef>
          <a:effectRef idx="1">
            <a:schemeClr val="accent1"/>
          </a:effectRef>
          <a:fontRef idx="minor">
            <a:schemeClr val="lt1"/>
          </a:fontRef>
        </p:style>
        <p:txBody>
          <a:bodyPr/>
          <a:lstStyle/>
          <a:p>
            <a:r>
              <a:rPr lang="en-US" dirty="0">
                <a:latin typeface="Arial" panose="020B0604020202020204" pitchFamily="34" charset="0"/>
                <a:cs typeface="Arial" panose="020B0604020202020204" pitchFamily="34" charset="0"/>
              </a:rPr>
              <a:t>Managing Medications</a:t>
            </a:r>
          </a:p>
        </p:txBody>
      </p:sp>
      <p:sp>
        <p:nvSpPr>
          <p:cNvPr id="3" name="Content Placeholder 2"/>
          <p:cNvSpPr>
            <a:spLocks noGrp="1"/>
          </p:cNvSpPr>
          <p:nvPr>
            <p:ph idx="1"/>
          </p:nvPr>
        </p:nvSpPr>
        <p:spPr>
          <a:xfrm>
            <a:off x="452438" y="1428750"/>
            <a:ext cx="8239125" cy="5306324"/>
          </a:xfrm>
        </p:spPr>
        <p:txBody>
          <a:bodyPr/>
          <a:lstStyle/>
          <a:p>
            <a:pPr>
              <a:spcBef>
                <a:spcPts val="600"/>
              </a:spcBef>
            </a:pPr>
            <a:r>
              <a:rPr lang="en-US" dirty="0"/>
              <a:t> Know names and doses of medication</a:t>
            </a:r>
          </a:p>
          <a:p>
            <a:pPr>
              <a:spcBef>
                <a:spcPts val="600"/>
              </a:spcBef>
            </a:pPr>
            <a:r>
              <a:rPr lang="en-US" dirty="0"/>
              <a:t> Promote independence in taking medications</a:t>
            </a:r>
          </a:p>
          <a:p>
            <a:pPr lvl="1">
              <a:spcBef>
                <a:spcPts val="600"/>
              </a:spcBef>
            </a:pPr>
            <a:r>
              <a:rPr lang="en-US" dirty="0"/>
              <a:t>Talk to provider about side effects</a:t>
            </a:r>
          </a:p>
          <a:p>
            <a:pPr lvl="1">
              <a:spcBef>
                <a:spcPts val="600"/>
              </a:spcBef>
            </a:pPr>
            <a:r>
              <a:rPr lang="en-US" dirty="0"/>
              <a:t> Inconvenient dosing schedule</a:t>
            </a:r>
          </a:p>
          <a:p>
            <a:pPr lvl="1">
              <a:spcBef>
                <a:spcPts val="600"/>
              </a:spcBef>
            </a:pPr>
            <a:r>
              <a:rPr lang="en-US" sz="2400" dirty="0"/>
              <a:t> </a:t>
            </a:r>
            <a:r>
              <a:rPr lang="en-US" dirty="0"/>
              <a:t>Medication reminders</a:t>
            </a:r>
          </a:p>
          <a:p>
            <a:pPr lvl="2">
              <a:spcBef>
                <a:spcPts val="600"/>
              </a:spcBef>
            </a:pPr>
            <a:r>
              <a:rPr lang="en-US" dirty="0"/>
              <a:t> Missed dose is #1 reason for breakthrough seizures</a:t>
            </a:r>
          </a:p>
          <a:p>
            <a:pPr>
              <a:spcBef>
                <a:spcPts val="600"/>
              </a:spcBef>
            </a:pPr>
            <a:r>
              <a:rPr lang="en-US" dirty="0"/>
              <a:t> Know how to refill prescription</a:t>
            </a:r>
          </a:p>
          <a:p>
            <a:pPr>
              <a:spcBef>
                <a:spcPts val="600"/>
              </a:spcBef>
            </a:pPr>
            <a:endParaRPr lang="en-US" dirty="0"/>
          </a:p>
          <a:p>
            <a:pPr lvl="1">
              <a:spcBef>
                <a:spcPts val="600"/>
              </a:spcBef>
            </a:pPr>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152400"/>
            <a:ext cx="1082675" cy="1026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5000" y="2743200"/>
            <a:ext cx="1736725" cy="1157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32920">
            <a:off x="6656326" y="2865570"/>
            <a:ext cx="2107943" cy="913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 y="6115661"/>
            <a:ext cx="9131894" cy="798826"/>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836141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28575"/>
          <a:effectLst>
            <a:glow rad="139700">
              <a:schemeClr val="accent4">
                <a:satMod val="175000"/>
                <a:alpha val="40000"/>
              </a:schemeClr>
            </a:glow>
            <a:outerShdw blurRad="40000" dist="20000" dir="5400000" rotWithShape="0">
              <a:srgbClr val="000000">
                <a:alpha val="38000"/>
              </a:srgbClr>
            </a:outerShdw>
          </a:effectLst>
        </p:spPr>
        <p:style>
          <a:lnRef idx="3">
            <a:schemeClr val="lt1"/>
          </a:lnRef>
          <a:fillRef idx="1">
            <a:schemeClr val="accent1"/>
          </a:fillRef>
          <a:effectRef idx="1">
            <a:schemeClr val="accent1"/>
          </a:effectRef>
          <a:fontRef idx="minor">
            <a:schemeClr val="lt1"/>
          </a:fontRef>
        </p:style>
        <p:txBody>
          <a:bodyPr/>
          <a:lstStyle/>
          <a:p>
            <a:r>
              <a:rPr lang="en-US" dirty="0">
                <a:latin typeface="Arial" panose="020B0604020202020204" pitchFamily="34" charset="0"/>
                <a:cs typeface="Arial" panose="020B0604020202020204" pitchFamily="34" charset="0"/>
              </a:rPr>
              <a:t>Appointment Keeping</a:t>
            </a:r>
          </a:p>
        </p:txBody>
      </p:sp>
      <p:sp>
        <p:nvSpPr>
          <p:cNvPr id="3" name="Content Placeholder 2"/>
          <p:cNvSpPr>
            <a:spLocks noGrp="1"/>
          </p:cNvSpPr>
          <p:nvPr>
            <p:ph idx="1"/>
          </p:nvPr>
        </p:nvSpPr>
        <p:spPr>
          <a:xfrm>
            <a:off x="838200" y="1454150"/>
            <a:ext cx="7853363" cy="3906262"/>
          </a:xfrm>
        </p:spPr>
        <p:txBody>
          <a:bodyPr/>
          <a:lstStyle/>
          <a:p>
            <a:r>
              <a:rPr lang="en-US" dirty="0"/>
              <a:t> How to schedule an appointment</a:t>
            </a:r>
          </a:p>
          <a:p>
            <a:pPr marL="228600" indent="-228600">
              <a:spcBef>
                <a:spcPts val="1200"/>
              </a:spcBef>
            </a:pPr>
            <a:r>
              <a:rPr lang="en-US" dirty="0"/>
              <a:t>Importance of following up on lab tests, check-ups, referrals</a:t>
            </a:r>
          </a:p>
          <a:p>
            <a:pPr>
              <a:spcBef>
                <a:spcPts val="1200"/>
              </a:spcBef>
            </a:pPr>
            <a:r>
              <a:rPr lang="en-US" dirty="0"/>
              <a:t> Insurance coverage</a:t>
            </a:r>
          </a:p>
          <a:p>
            <a:pPr lvl="1"/>
            <a:r>
              <a:rPr lang="en-US" dirty="0"/>
              <a:t> </a:t>
            </a:r>
            <a:r>
              <a:rPr lang="en-US" sz="2400" dirty="0"/>
              <a:t>What to do if lose current coverage</a:t>
            </a:r>
          </a:p>
          <a:p>
            <a:pPr lvl="1"/>
            <a:r>
              <a:rPr lang="en-US" sz="2400" dirty="0"/>
              <a:t> What does your health insurance cover?</a:t>
            </a:r>
          </a:p>
          <a:p>
            <a:pPr lvl="2"/>
            <a:endParaRPr lang="en-US" dirty="0"/>
          </a:p>
        </p:txBody>
      </p:sp>
      <p:sp>
        <p:nvSpPr>
          <p:cNvPr id="4" name="TextBox 3"/>
          <p:cNvSpPr txBox="1"/>
          <p:nvPr/>
        </p:nvSpPr>
        <p:spPr>
          <a:xfrm>
            <a:off x="1" y="6115661"/>
            <a:ext cx="9131894" cy="798826"/>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3320155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28575"/>
          <a:effectLst>
            <a:glow rad="139700">
              <a:schemeClr val="accent4">
                <a:satMod val="175000"/>
                <a:alpha val="40000"/>
              </a:schemeClr>
            </a:glow>
            <a:outerShdw blurRad="40000" dist="20000" dir="5400000" rotWithShape="0">
              <a:srgbClr val="000000">
                <a:alpha val="38000"/>
              </a:srgbClr>
            </a:outerShdw>
          </a:effectLst>
        </p:spPr>
        <p:style>
          <a:lnRef idx="3">
            <a:schemeClr val="lt1"/>
          </a:lnRef>
          <a:fillRef idx="1">
            <a:schemeClr val="accent1"/>
          </a:fillRef>
          <a:effectRef idx="1">
            <a:schemeClr val="accent1"/>
          </a:effectRef>
          <a:fontRef idx="minor">
            <a:schemeClr val="lt1"/>
          </a:fontRef>
        </p:style>
        <p:txBody>
          <a:bodyPr/>
          <a:lstStyle/>
          <a:p>
            <a:r>
              <a:rPr lang="en-US" sz="3200" dirty="0">
                <a:latin typeface="Arial" panose="020B0604020202020204" pitchFamily="34" charset="0"/>
                <a:cs typeface="Arial" panose="020B0604020202020204" pitchFamily="34" charset="0"/>
              </a:rPr>
              <a:t>Promote independence/self-advocacy</a:t>
            </a:r>
          </a:p>
        </p:txBody>
      </p:sp>
      <p:sp>
        <p:nvSpPr>
          <p:cNvPr id="3" name="Content Placeholder 2"/>
          <p:cNvSpPr>
            <a:spLocks noGrp="1"/>
          </p:cNvSpPr>
          <p:nvPr>
            <p:ph idx="1"/>
          </p:nvPr>
        </p:nvSpPr>
        <p:spPr>
          <a:xfrm>
            <a:off x="452438" y="1403350"/>
            <a:ext cx="8239125" cy="3669915"/>
          </a:xfrm>
        </p:spPr>
        <p:txBody>
          <a:bodyPr/>
          <a:lstStyle/>
          <a:p>
            <a:pPr marL="228600" indent="-228600">
              <a:spcBef>
                <a:spcPts val="600"/>
              </a:spcBef>
            </a:pPr>
            <a:r>
              <a:rPr lang="en-US" dirty="0"/>
              <a:t>Encourage your teen to participate in the clinic visit</a:t>
            </a:r>
          </a:p>
          <a:p>
            <a:pPr marL="685800" lvl="1" indent="-223838">
              <a:spcBef>
                <a:spcPts val="600"/>
              </a:spcBef>
            </a:pPr>
            <a:r>
              <a:rPr lang="en-US" sz="2400" dirty="0"/>
              <a:t>Let them tell the doctor or nurse about their seizures; how they are feeling</a:t>
            </a:r>
          </a:p>
          <a:p>
            <a:pPr marL="685800" lvl="1" indent="-223838">
              <a:spcBef>
                <a:spcPts val="600"/>
              </a:spcBef>
            </a:pPr>
            <a:r>
              <a:rPr lang="en-US" sz="2400" dirty="0"/>
              <a:t>Let them answer the questions</a:t>
            </a:r>
          </a:p>
          <a:p>
            <a:pPr lvl="1">
              <a:spcBef>
                <a:spcPts val="600"/>
              </a:spcBef>
            </a:pPr>
            <a:r>
              <a:rPr lang="en-US" sz="2400" dirty="0"/>
              <a:t> Encourage them to ask questions during the office visit</a:t>
            </a:r>
          </a:p>
          <a:p>
            <a:pPr lvl="1">
              <a:spcBef>
                <a:spcPts val="600"/>
              </a:spcBef>
            </a:pPr>
            <a:r>
              <a:rPr lang="en-US" sz="2400" dirty="0"/>
              <a:t> Time alone in clinic visit </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6600" y="4685186"/>
            <a:ext cx="1990725" cy="1387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 y="6115661"/>
            <a:ext cx="9131894" cy="798826"/>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991903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28575"/>
          <a:effectLst>
            <a:glow rad="139700">
              <a:schemeClr val="accent4">
                <a:satMod val="175000"/>
                <a:alpha val="40000"/>
              </a:schemeClr>
            </a:glow>
            <a:outerShdw blurRad="40000" dist="20000" dir="5400000" rotWithShape="0">
              <a:srgbClr val="000000">
                <a:alpha val="38000"/>
              </a:srgbClr>
            </a:outerShdw>
          </a:effectLst>
        </p:spPr>
        <p:style>
          <a:lnRef idx="3">
            <a:schemeClr val="lt1"/>
          </a:lnRef>
          <a:fillRef idx="1">
            <a:schemeClr val="accent1"/>
          </a:fillRef>
          <a:effectRef idx="1">
            <a:schemeClr val="accent1"/>
          </a:effectRef>
          <a:fontRef idx="minor">
            <a:schemeClr val="lt1"/>
          </a:fontRef>
        </p:style>
        <p:txBody>
          <a:bodyPr/>
          <a:lstStyle/>
          <a:p>
            <a:r>
              <a:rPr lang="en-US" dirty="0">
                <a:latin typeface="Arial" panose="020B0604020202020204" pitchFamily="34" charset="0"/>
                <a:cs typeface="Arial" panose="020B0604020202020204" pitchFamily="34" charset="0"/>
              </a:rPr>
              <a:t>Readiness Assessment Tools </a:t>
            </a:r>
          </a:p>
        </p:txBody>
      </p:sp>
      <p:sp>
        <p:nvSpPr>
          <p:cNvPr id="3" name="Content Placeholder 2"/>
          <p:cNvSpPr>
            <a:spLocks noGrp="1"/>
          </p:cNvSpPr>
          <p:nvPr>
            <p:ph idx="1"/>
          </p:nvPr>
        </p:nvSpPr>
        <p:spPr>
          <a:xfrm>
            <a:off x="452438" y="1339850"/>
            <a:ext cx="8239125" cy="4487062"/>
          </a:xfrm>
        </p:spPr>
        <p:txBody>
          <a:bodyPr/>
          <a:lstStyle/>
          <a:p>
            <a:r>
              <a:rPr lang="en-US" dirty="0"/>
              <a:t> My Health	:  I know this/ I need to learn/ Someone needs to do this; Who?</a:t>
            </a:r>
          </a:p>
          <a:p>
            <a:pPr lvl="1"/>
            <a:r>
              <a:rPr lang="en-US" dirty="0"/>
              <a:t> I know my medical needs</a:t>
            </a:r>
          </a:p>
          <a:p>
            <a:pPr lvl="1"/>
            <a:r>
              <a:rPr lang="en-US" dirty="0"/>
              <a:t> I can explain my medical needs to others</a:t>
            </a:r>
          </a:p>
          <a:p>
            <a:pPr marL="635000" lvl="1" indent="-173038"/>
            <a:r>
              <a:rPr lang="en-US" dirty="0"/>
              <a:t>I know my symptoms including ones that I quickly need to see a doctor for</a:t>
            </a:r>
          </a:p>
          <a:p>
            <a:pPr lvl="1"/>
            <a:r>
              <a:rPr lang="en-US" dirty="0"/>
              <a:t> I know what to do in case I have a medical emergency</a:t>
            </a:r>
          </a:p>
          <a:p>
            <a:pPr marL="635000" lvl="1" indent="-173038"/>
            <a:r>
              <a:rPr lang="en-US" dirty="0"/>
              <a:t>I know my own medicines, what they are for, and when I need to take them</a:t>
            </a:r>
          </a:p>
          <a:p>
            <a:pPr lvl="1"/>
            <a:r>
              <a:rPr lang="en-US" dirty="0"/>
              <a:t> I know my allergies to medicines 			</a:t>
            </a:r>
          </a:p>
        </p:txBody>
      </p:sp>
      <p:sp>
        <p:nvSpPr>
          <p:cNvPr id="4" name="TextBox 3"/>
          <p:cNvSpPr txBox="1"/>
          <p:nvPr/>
        </p:nvSpPr>
        <p:spPr>
          <a:xfrm>
            <a:off x="5445411" y="5638800"/>
            <a:ext cx="3469989" cy="523220"/>
          </a:xfrm>
          <a:prstGeom prst="rect">
            <a:avLst/>
          </a:prstGeom>
          <a:noFill/>
        </p:spPr>
        <p:txBody>
          <a:bodyPr wrap="none" rtlCol="0">
            <a:spAutoFit/>
          </a:bodyPr>
          <a:lstStyle/>
          <a:p>
            <a:r>
              <a:rPr lang="en-US" sz="2800" dirty="0">
                <a:solidFill>
                  <a:schemeClr val="bg1"/>
                </a:solidFill>
              </a:rPr>
              <a:t>www.gottransition.org</a:t>
            </a:r>
          </a:p>
        </p:txBody>
      </p:sp>
      <p:sp>
        <p:nvSpPr>
          <p:cNvPr id="5" name="TextBox 4"/>
          <p:cNvSpPr txBox="1"/>
          <p:nvPr/>
        </p:nvSpPr>
        <p:spPr>
          <a:xfrm>
            <a:off x="1" y="6115661"/>
            <a:ext cx="9131894" cy="798826"/>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612965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350"/>
            <a:ext cx="9144000" cy="369332"/>
          </a:xfrm>
          <a:prstGeom prst="rect">
            <a:avLst/>
          </a:prstGeom>
        </p:spPr>
        <p:txBody>
          <a:bodyPr wrap="square">
            <a:spAutoFit/>
          </a:bodyPr>
          <a:lstStyle/>
          <a:p>
            <a:endParaRPr lang="en-US" dirty="0">
              <a:solidFill>
                <a:srgbClr val="000000"/>
              </a:solidFill>
            </a:endParaRPr>
          </a:p>
        </p:txBody>
      </p:sp>
      <p:sp>
        <p:nvSpPr>
          <p:cNvPr id="3" name="Title 2"/>
          <p:cNvSpPr>
            <a:spLocks noGrp="1"/>
          </p:cNvSpPr>
          <p:nvPr>
            <p:ph type="title"/>
          </p:nvPr>
        </p:nvSpPr>
        <p:spPr>
          <a:ln w="28575"/>
          <a:effectLst>
            <a:glow rad="139700">
              <a:schemeClr val="accent4">
                <a:satMod val="175000"/>
                <a:alpha val="40000"/>
              </a:schemeClr>
            </a:glow>
            <a:outerShdw blurRad="40000" dist="20000" dir="5400000" rotWithShape="0">
              <a:srgbClr val="000000">
                <a:alpha val="38000"/>
              </a:srgbClr>
            </a:outerShdw>
          </a:effectLst>
        </p:spPr>
        <p:style>
          <a:lnRef idx="3">
            <a:schemeClr val="lt1"/>
          </a:lnRef>
          <a:fillRef idx="1">
            <a:schemeClr val="accent1"/>
          </a:fillRef>
          <a:effectRef idx="1">
            <a:schemeClr val="accent1"/>
          </a:effectRef>
          <a:fontRef idx="minor">
            <a:schemeClr val="lt1"/>
          </a:fontRef>
        </p:style>
        <p:txBody>
          <a:bodyPr/>
          <a:lstStyle/>
          <a:p>
            <a:r>
              <a:rPr lang="en-US" dirty="0">
                <a:latin typeface="Arial" panose="020B0604020202020204" pitchFamily="34" charset="0"/>
                <a:cs typeface="Arial" panose="020B0604020202020204" pitchFamily="34" charset="0"/>
              </a:rPr>
              <a:t>#4  Legal Competency</a:t>
            </a:r>
          </a:p>
        </p:txBody>
      </p:sp>
      <p:sp>
        <p:nvSpPr>
          <p:cNvPr id="4" name="Content Placeholder 3"/>
          <p:cNvSpPr>
            <a:spLocks noGrp="1"/>
          </p:cNvSpPr>
          <p:nvPr>
            <p:ph idx="1"/>
          </p:nvPr>
        </p:nvSpPr>
        <p:spPr>
          <a:xfrm>
            <a:off x="452438" y="1225551"/>
            <a:ext cx="8239125" cy="6709209"/>
          </a:xfrm>
        </p:spPr>
        <p:txBody>
          <a:bodyPr/>
          <a:lstStyle/>
          <a:p>
            <a:pPr>
              <a:spcBef>
                <a:spcPts val="600"/>
              </a:spcBef>
              <a:spcAft>
                <a:spcPts val="0"/>
              </a:spcAft>
            </a:pPr>
            <a:r>
              <a:rPr lang="en-US" dirty="0"/>
              <a:t> Age of majority is 18 years in most states</a:t>
            </a:r>
          </a:p>
          <a:p>
            <a:pPr lvl="1">
              <a:spcBef>
                <a:spcPts val="600"/>
              </a:spcBef>
              <a:spcAft>
                <a:spcPts val="0"/>
              </a:spcAft>
            </a:pPr>
            <a:r>
              <a:rPr lang="en-US" dirty="0"/>
              <a:t> Right and responsibility to make certain legal decisions</a:t>
            </a:r>
          </a:p>
          <a:p>
            <a:pPr>
              <a:spcBef>
                <a:spcPts val="1200"/>
              </a:spcBef>
              <a:spcAft>
                <a:spcPts val="0"/>
              </a:spcAft>
            </a:pPr>
            <a:r>
              <a:rPr lang="en-US" dirty="0"/>
              <a:t> Assess decision-making capacity</a:t>
            </a:r>
          </a:p>
          <a:p>
            <a:pPr lvl="1"/>
            <a:r>
              <a:rPr lang="en-US" dirty="0"/>
              <a:t> Begin discussion at age 14 years</a:t>
            </a:r>
          </a:p>
          <a:p>
            <a:pPr marL="228600" indent="-228600">
              <a:spcBef>
                <a:spcPts val="600"/>
              </a:spcBef>
              <a:spcAft>
                <a:spcPts val="0"/>
              </a:spcAft>
            </a:pPr>
            <a:r>
              <a:rPr lang="en-US" dirty="0"/>
              <a:t>Capacity for making decisions may vary depending upon your teen’s ability</a:t>
            </a:r>
          </a:p>
          <a:p>
            <a:pPr marL="690563" lvl="1" indent="-228600">
              <a:spcBef>
                <a:spcPts val="1200"/>
              </a:spcBef>
              <a:spcAft>
                <a:spcPts val="0"/>
              </a:spcAft>
            </a:pPr>
            <a:r>
              <a:rPr lang="en-US" dirty="0"/>
              <a:t>Shared decision-making</a:t>
            </a:r>
          </a:p>
          <a:p>
            <a:pPr marL="1143000" lvl="2" indent="-228600">
              <a:spcBef>
                <a:spcPts val="1200"/>
              </a:spcBef>
              <a:spcAft>
                <a:spcPts val="0"/>
              </a:spcAft>
            </a:pPr>
            <a:r>
              <a:rPr lang="en-US" dirty="0"/>
              <a:t>Confidentiality waivers</a:t>
            </a:r>
          </a:p>
          <a:p>
            <a:pPr marL="1143000" lvl="2" indent="-228600">
              <a:spcBef>
                <a:spcPts val="1200"/>
              </a:spcBef>
              <a:spcAft>
                <a:spcPts val="0"/>
              </a:spcAft>
            </a:pPr>
            <a:r>
              <a:rPr lang="en-US" dirty="0"/>
              <a:t>Health care power of attorney</a:t>
            </a:r>
          </a:p>
          <a:p>
            <a:pPr marL="690563" lvl="1" indent="-228600">
              <a:spcBef>
                <a:spcPts val="1200"/>
              </a:spcBef>
              <a:spcAft>
                <a:spcPts val="0"/>
              </a:spcAft>
            </a:pPr>
            <a:r>
              <a:rPr lang="en-US" dirty="0"/>
              <a:t>Guardianship</a:t>
            </a:r>
          </a:p>
          <a:p>
            <a:endParaRPr lang="en-US" dirty="0"/>
          </a:p>
          <a:p>
            <a:r>
              <a:rPr lang="en-US" dirty="0"/>
              <a:t> </a:t>
            </a:r>
          </a:p>
        </p:txBody>
      </p:sp>
      <p:sp>
        <p:nvSpPr>
          <p:cNvPr id="5" name="TextBox 4"/>
          <p:cNvSpPr txBox="1"/>
          <p:nvPr/>
        </p:nvSpPr>
        <p:spPr>
          <a:xfrm>
            <a:off x="1" y="6115661"/>
            <a:ext cx="9131894" cy="798826"/>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4260809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500"/>
                                        <p:tgtEl>
                                          <p:spTgt spid="4">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4">
                                            <p:txEl>
                                              <p:pRg st="5" end="5"/>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4">
                                            <p:txEl>
                                              <p:pRg st="6" end="6"/>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4">
                                            <p:txEl>
                                              <p:pRg st="7" end="7"/>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ular Callout 2"/>
          <p:cNvSpPr/>
          <p:nvPr/>
        </p:nvSpPr>
        <p:spPr bwMode="gray">
          <a:xfrm>
            <a:off x="685800" y="609600"/>
            <a:ext cx="8001000" cy="3657600"/>
          </a:xfrm>
          <a:prstGeom prst="wedgeRoundRectCallout">
            <a:avLst/>
          </a:prstGeom>
          <a:solidFill>
            <a:schemeClr val="accent2"/>
          </a:solidFill>
          <a:ln w="9525">
            <a:solidFill>
              <a:schemeClr val="bg1"/>
            </a:solidFill>
            <a:round/>
            <a:headEnd/>
            <a:tailEnd/>
          </a:ln>
        </p:spPr>
        <p:txBody>
          <a:bodyPr lIns="0" tIns="0" rIns="0" bIns="0" rtlCol="0" anchor="b">
            <a:prstTxWarp prst="textNoShape">
              <a:avLst/>
            </a:prstTxWarp>
            <a:spAutoFit/>
          </a:bodyPr>
          <a:lstStyle/>
          <a:p>
            <a:pPr algn="ctr"/>
            <a:endParaRPr lang="en-US">
              <a:latin typeface="Arial" pitchFamily="-112" charset="0"/>
            </a:endParaRPr>
          </a:p>
        </p:txBody>
      </p:sp>
      <p:sp>
        <p:nvSpPr>
          <p:cNvPr id="2" name="Title 1"/>
          <p:cNvSpPr>
            <a:spLocks noGrp="1"/>
          </p:cNvSpPr>
          <p:nvPr>
            <p:ph type="title"/>
          </p:nvPr>
        </p:nvSpPr>
        <p:spPr>
          <a:xfrm>
            <a:off x="914400" y="685800"/>
            <a:ext cx="7781925" cy="5029200"/>
          </a:xfrm>
          <a:ln>
            <a:noFill/>
          </a:ln>
        </p:spPr>
        <p:txBody>
          <a:bodyPr/>
          <a:lstStyle/>
          <a:p>
            <a:r>
              <a:rPr lang="en-US" sz="3200" dirty="0">
                <a:solidFill>
                  <a:srgbClr val="FFFFCC"/>
                </a:solidFill>
              </a:rPr>
              <a:t>Everyone is my teacher.  Some I seek.  Some I attract because of what I must learn.  You might be unaware of what you teach me.  I bow deeply to you in my gratitude for what you have taught me. </a:t>
            </a:r>
            <a:br>
              <a:rPr lang="en-US" sz="2400" dirty="0">
                <a:solidFill>
                  <a:srgbClr val="FFFFCC"/>
                </a:solidFill>
              </a:rPr>
            </a:br>
            <a:br>
              <a:rPr lang="en-US" sz="2400" dirty="0">
                <a:solidFill>
                  <a:srgbClr val="FFFFCC"/>
                </a:solidFill>
              </a:rPr>
            </a:br>
            <a:br>
              <a:rPr lang="en-US" sz="2400" dirty="0">
                <a:solidFill>
                  <a:srgbClr val="FFFFCC"/>
                </a:solidFill>
              </a:rPr>
            </a:br>
            <a:r>
              <a:rPr lang="en-US" sz="2400" dirty="0">
                <a:solidFill>
                  <a:srgbClr val="FFFFCC"/>
                </a:solidFill>
              </a:rPr>
              <a:t>      </a:t>
            </a:r>
            <a:r>
              <a:rPr lang="en-US" sz="2400" dirty="0" err="1">
                <a:solidFill>
                  <a:srgbClr val="FFFFCC"/>
                </a:solidFill>
              </a:rPr>
              <a:t>Neeshia</a:t>
            </a:r>
            <a:r>
              <a:rPr lang="en-US" sz="2400" dirty="0">
                <a:solidFill>
                  <a:srgbClr val="FFFFCC"/>
                </a:solidFill>
              </a:rPr>
              <a:t> </a:t>
            </a:r>
            <a:r>
              <a:rPr lang="en-US" sz="2400" dirty="0" err="1">
                <a:solidFill>
                  <a:srgbClr val="FFFFCC"/>
                </a:solidFill>
              </a:rPr>
              <a:t>Jasmara</a:t>
            </a:r>
            <a:endParaRPr lang="en-US" sz="2400" dirty="0">
              <a:solidFill>
                <a:srgbClr val="FFFFCC"/>
              </a:solidFill>
            </a:endParaRPr>
          </a:p>
        </p:txBody>
      </p:sp>
      <p:sp>
        <p:nvSpPr>
          <p:cNvPr id="4" name="TextBox 3"/>
          <p:cNvSpPr txBox="1"/>
          <p:nvPr/>
        </p:nvSpPr>
        <p:spPr>
          <a:xfrm>
            <a:off x="1" y="6115661"/>
            <a:ext cx="9131894" cy="798826"/>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8721894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438" y="209550"/>
            <a:ext cx="8239125" cy="1250950"/>
          </a:xfrm>
          <a:ln w="28575">
            <a:solidFill>
              <a:schemeClr val="bg1"/>
            </a:solidFill>
          </a:ln>
          <a:effectLst>
            <a:glow rad="139700">
              <a:schemeClr val="accent4">
                <a:satMod val="175000"/>
                <a:alpha val="40000"/>
              </a:schemeClr>
            </a:glow>
          </a:effectLst>
        </p:spPr>
        <p:txBody>
          <a:bodyPr>
            <a:normAutofit fontScale="90000"/>
          </a:bodyPr>
          <a:lstStyle/>
          <a:p>
            <a:r>
              <a:rPr lang="en-US" dirty="0"/>
              <a:t>Resources On Guardianship and Decision-Making Alternatives</a:t>
            </a:r>
          </a:p>
        </p:txBody>
      </p:sp>
      <p:sp>
        <p:nvSpPr>
          <p:cNvPr id="3" name="Content Placeholder 2"/>
          <p:cNvSpPr>
            <a:spLocks noGrp="1"/>
          </p:cNvSpPr>
          <p:nvPr>
            <p:ph idx="1"/>
          </p:nvPr>
        </p:nvSpPr>
        <p:spPr>
          <a:xfrm>
            <a:off x="457200" y="1667605"/>
            <a:ext cx="8239125" cy="3949414"/>
          </a:xfrm>
        </p:spPr>
        <p:txBody>
          <a:bodyPr/>
          <a:lstStyle/>
          <a:p>
            <a:pPr>
              <a:spcAft>
                <a:spcPts val="0"/>
              </a:spcAft>
            </a:pPr>
            <a:endParaRPr lang="en-US" sz="2400" dirty="0">
              <a:hlinkClick r:id="" action="ppaction://noaction"/>
            </a:endParaRPr>
          </a:p>
          <a:p>
            <a:pPr>
              <a:spcAft>
                <a:spcPts val="0"/>
              </a:spcAft>
            </a:pPr>
            <a:r>
              <a:rPr lang="en-US" sz="2400" dirty="0">
                <a:hlinkClick r:id="" action="ppaction://noaction"/>
              </a:rPr>
              <a:t>www.thearc.org</a:t>
            </a:r>
            <a:r>
              <a:rPr lang="en-US" sz="2400" dirty="0"/>
              <a:t>: “The Arc” for People with Intellectual and Developmental Disabilities</a:t>
            </a:r>
          </a:p>
          <a:p>
            <a:r>
              <a:rPr lang="en-US" sz="2400" dirty="0">
                <a:hlinkClick r:id="rId2"/>
              </a:rPr>
              <a:t>www.acf.hhs.gov</a:t>
            </a:r>
            <a:r>
              <a:rPr lang="en-US" sz="2400" dirty="0"/>
              <a:t> U.S. Dept. of Health and Human Services, Administration for Children and Families, State Protection and Advocacy Agencies</a:t>
            </a:r>
          </a:p>
          <a:p>
            <a:endParaRPr lang="en-US" dirty="0"/>
          </a:p>
        </p:txBody>
      </p:sp>
      <p:sp>
        <p:nvSpPr>
          <p:cNvPr id="4" name="TextBox 3"/>
          <p:cNvSpPr txBox="1"/>
          <p:nvPr/>
        </p:nvSpPr>
        <p:spPr>
          <a:xfrm>
            <a:off x="1" y="6115661"/>
            <a:ext cx="9131894" cy="798826"/>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3208367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28575">
            <a:solidFill>
              <a:schemeClr val="bg1"/>
            </a:solidFill>
          </a:ln>
          <a:effectLst>
            <a:glow rad="139700">
              <a:schemeClr val="accent4">
                <a:satMod val="175000"/>
                <a:alpha val="40000"/>
              </a:schemeClr>
            </a:glow>
          </a:effectLst>
        </p:spPr>
        <p:txBody>
          <a:bodyPr/>
          <a:lstStyle/>
          <a:p>
            <a:r>
              <a:rPr lang="en-US" dirty="0"/>
              <a:t>#5 Comprehensive Plan </a:t>
            </a:r>
            <a:r>
              <a:rPr lang="en-US" sz="3200" dirty="0"/>
              <a:t>– age 14</a:t>
            </a:r>
          </a:p>
        </p:txBody>
      </p:sp>
      <p:sp>
        <p:nvSpPr>
          <p:cNvPr id="3" name="Content Placeholder 2"/>
          <p:cNvSpPr>
            <a:spLocks noGrp="1"/>
          </p:cNvSpPr>
          <p:nvPr>
            <p:ph idx="1"/>
          </p:nvPr>
        </p:nvSpPr>
        <p:spPr>
          <a:xfrm>
            <a:off x="452438" y="1377950"/>
            <a:ext cx="8239125" cy="5278368"/>
          </a:xfrm>
        </p:spPr>
        <p:txBody>
          <a:bodyPr/>
          <a:lstStyle/>
          <a:p>
            <a:pPr>
              <a:spcBef>
                <a:spcPts val="0"/>
              </a:spcBef>
              <a:spcAft>
                <a:spcPts val="0"/>
              </a:spcAft>
            </a:pPr>
            <a:r>
              <a:rPr lang="en-US" dirty="0"/>
              <a:t>  Education</a:t>
            </a:r>
          </a:p>
          <a:p>
            <a:pPr lvl="1">
              <a:spcBef>
                <a:spcPts val="0"/>
              </a:spcBef>
              <a:spcAft>
                <a:spcPts val="0"/>
              </a:spcAft>
            </a:pPr>
            <a:r>
              <a:rPr lang="en-US" dirty="0"/>
              <a:t> Review individualized educational plan (IEP)</a:t>
            </a:r>
          </a:p>
          <a:p>
            <a:pPr lvl="1">
              <a:spcBef>
                <a:spcPts val="0"/>
              </a:spcBef>
              <a:spcAft>
                <a:spcPts val="0"/>
              </a:spcAft>
            </a:pPr>
            <a:r>
              <a:rPr lang="en-US" dirty="0"/>
              <a:t> Develop school educational plan/support</a:t>
            </a:r>
          </a:p>
          <a:p>
            <a:pPr lvl="2">
              <a:spcBef>
                <a:spcPts val="0"/>
              </a:spcBef>
              <a:spcAft>
                <a:spcPts val="0"/>
              </a:spcAft>
            </a:pPr>
            <a:r>
              <a:rPr lang="en-US" dirty="0"/>
              <a:t> </a:t>
            </a:r>
            <a:r>
              <a:rPr lang="en-US" sz="2000" dirty="0"/>
              <a:t>Remain in high school until 21?</a:t>
            </a:r>
          </a:p>
          <a:p>
            <a:pPr lvl="2">
              <a:spcBef>
                <a:spcPts val="0"/>
              </a:spcBef>
              <a:spcAft>
                <a:spcPts val="0"/>
              </a:spcAft>
            </a:pPr>
            <a:r>
              <a:rPr lang="en-US" sz="2000" dirty="0"/>
              <a:t> Group home</a:t>
            </a:r>
          </a:p>
          <a:p>
            <a:pPr lvl="2">
              <a:spcBef>
                <a:spcPts val="0"/>
              </a:spcBef>
              <a:spcAft>
                <a:spcPts val="0"/>
              </a:spcAft>
            </a:pPr>
            <a:r>
              <a:rPr lang="en-US" sz="2000" dirty="0"/>
              <a:t> College</a:t>
            </a:r>
          </a:p>
          <a:p>
            <a:pPr>
              <a:spcBef>
                <a:spcPts val="0"/>
              </a:spcBef>
              <a:spcAft>
                <a:spcPts val="0"/>
              </a:spcAft>
            </a:pPr>
            <a:r>
              <a:rPr lang="en-US" dirty="0"/>
              <a:t> Assess support needs</a:t>
            </a:r>
          </a:p>
          <a:p>
            <a:pPr lvl="1">
              <a:spcBef>
                <a:spcPts val="0"/>
              </a:spcBef>
              <a:spcAft>
                <a:spcPts val="0"/>
              </a:spcAft>
            </a:pPr>
            <a:r>
              <a:rPr lang="en-US" dirty="0"/>
              <a:t> Community resources</a:t>
            </a:r>
          </a:p>
          <a:p>
            <a:pPr lvl="1">
              <a:spcBef>
                <a:spcPts val="0"/>
              </a:spcBef>
              <a:spcAft>
                <a:spcPts val="1200"/>
              </a:spcAft>
            </a:pPr>
            <a:r>
              <a:rPr lang="en-US" dirty="0"/>
              <a:t> Recertify for Medicaid by adult criteria</a:t>
            </a:r>
          </a:p>
          <a:p>
            <a:pPr>
              <a:spcBef>
                <a:spcPts val="0"/>
              </a:spcBef>
              <a:spcAft>
                <a:spcPts val="0"/>
              </a:spcAft>
            </a:pPr>
            <a:r>
              <a:rPr lang="en-US" dirty="0"/>
              <a:t> Health Care Providers</a:t>
            </a:r>
          </a:p>
          <a:p>
            <a:pPr lvl="1">
              <a:spcBef>
                <a:spcPts val="0"/>
              </a:spcBef>
              <a:spcAft>
                <a:spcPts val="0"/>
              </a:spcAft>
            </a:pPr>
            <a:r>
              <a:rPr lang="en-US" dirty="0"/>
              <a:t> Primary Care</a:t>
            </a:r>
          </a:p>
          <a:p>
            <a:pPr lvl="1">
              <a:spcBef>
                <a:spcPts val="0"/>
              </a:spcBef>
              <a:spcAft>
                <a:spcPts val="0"/>
              </a:spcAft>
            </a:pPr>
            <a:r>
              <a:rPr lang="en-US" dirty="0"/>
              <a:t> Specialists</a:t>
            </a:r>
          </a:p>
          <a:p>
            <a:endParaRPr lang="en-US" dirty="0"/>
          </a:p>
        </p:txBody>
      </p:sp>
      <p:sp>
        <p:nvSpPr>
          <p:cNvPr id="4" name="TextBox 3"/>
          <p:cNvSpPr txBox="1"/>
          <p:nvPr/>
        </p:nvSpPr>
        <p:spPr>
          <a:xfrm>
            <a:off x="1" y="6115661"/>
            <a:ext cx="9131894" cy="798826"/>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423291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500"/>
                                        <p:tgtEl>
                                          <p:spTgt spid="3">
                                            <p:txEl>
                                              <p:pRg st="8" end="8"/>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fade">
                                      <p:cBhvr>
                                        <p:cTn id="38" dur="500"/>
                                        <p:tgtEl>
                                          <p:spTgt spid="3">
                                            <p:txEl>
                                              <p:pRg st="9" end="9"/>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Effect transition="in" filter="fade">
                                      <p:cBhvr>
                                        <p:cTn id="41" dur="500"/>
                                        <p:tgtEl>
                                          <p:spTgt spid="3">
                                            <p:txEl>
                                              <p:pRg st="10" end="10"/>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
                                            <p:txEl>
                                              <p:pRg st="11" end="11"/>
                                            </p:txEl>
                                          </p:spTgt>
                                        </p:tgtEl>
                                        <p:attrNameLst>
                                          <p:attrName>style.visibility</p:attrName>
                                        </p:attrNameLst>
                                      </p:cBhvr>
                                      <p:to>
                                        <p:strVal val="visible"/>
                                      </p:to>
                                    </p:set>
                                    <p:animEffect transition="in" filter="fade">
                                      <p:cBhvr>
                                        <p:cTn id="44"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28575">
            <a:solidFill>
              <a:schemeClr val="bg1"/>
            </a:solidFill>
          </a:ln>
          <a:effectLst>
            <a:glow rad="139700">
              <a:schemeClr val="accent4">
                <a:satMod val="175000"/>
                <a:alpha val="40000"/>
              </a:schemeClr>
            </a:glow>
          </a:effectLst>
        </p:spPr>
        <p:txBody>
          <a:bodyPr/>
          <a:lstStyle/>
          <a:p>
            <a:r>
              <a:rPr lang="en-US" dirty="0"/>
              <a:t>#6. Transfer Packet</a:t>
            </a:r>
          </a:p>
        </p:txBody>
      </p:sp>
      <p:sp>
        <p:nvSpPr>
          <p:cNvPr id="3" name="Content Placeholder 2"/>
          <p:cNvSpPr>
            <a:spLocks noGrp="1"/>
          </p:cNvSpPr>
          <p:nvPr>
            <p:ph idx="1"/>
          </p:nvPr>
        </p:nvSpPr>
        <p:spPr>
          <a:xfrm>
            <a:off x="685800" y="1587500"/>
            <a:ext cx="8239125" cy="4002314"/>
          </a:xfrm>
        </p:spPr>
        <p:txBody>
          <a:bodyPr>
            <a:normAutofit/>
          </a:bodyPr>
          <a:lstStyle/>
          <a:p>
            <a:r>
              <a:rPr lang="en-US" dirty="0"/>
              <a:t> Between ages 17 and 18</a:t>
            </a:r>
          </a:p>
          <a:p>
            <a:pPr marL="1089025" lvl="2" indent="-174625">
              <a:spcBef>
                <a:spcPts val="600"/>
              </a:spcBef>
              <a:spcAft>
                <a:spcPts val="600"/>
              </a:spcAft>
              <a:buFont typeface="Arial" panose="020B0604020202020204" pitchFamily="34" charset="0"/>
              <a:buChar char="•"/>
            </a:pPr>
            <a:r>
              <a:rPr lang="en-US" dirty="0"/>
              <a:t>Assessment of youth’s knowledge of medical condition    and self-management skills</a:t>
            </a:r>
          </a:p>
          <a:p>
            <a:pPr lvl="2">
              <a:spcBef>
                <a:spcPts val="600"/>
              </a:spcBef>
              <a:spcAft>
                <a:spcPts val="600"/>
              </a:spcAft>
              <a:buFont typeface="Arial" panose="020B0604020202020204" pitchFamily="34" charset="0"/>
              <a:buChar char="•"/>
            </a:pPr>
            <a:r>
              <a:rPr lang="en-US" dirty="0"/>
              <a:t> Decision-making capacity</a:t>
            </a:r>
          </a:p>
          <a:p>
            <a:pPr lvl="2">
              <a:spcBef>
                <a:spcPts val="600"/>
              </a:spcBef>
              <a:spcAft>
                <a:spcPts val="600"/>
              </a:spcAft>
              <a:buFont typeface="Arial" panose="020B0604020202020204" pitchFamily="34" charset="0"/>
              <a:buChar char="•"/>
            </a:pPr>
            <a:r>
              <a:rPr lang="en-US" dirty="0"/>
              <a:t> Prepare Transfer packet</a:t>
            </a:r>
          </a:p>
          <a:p>
            <a:pPr marL="2568575" lvl="3" indent="0">
              <a:spcBef>
                <a:spcPts val="0"/>
              </a:spcBef>
              <a:buClr>
                <a:schemeClr val="bg1"/>
              </a:buClr>
              <a:buFont typeface="Arial" panose="020B0604020202020204" pitchFamily="34" charset="0"/>
              <a:buChar char="•"/>
            </a:pPr>
            <a:r>
              <a:rPr lang="en-US" dirty="0">
                <a:solidFill>
                  <a:schemeClr val="bg1"/>
                </a:solidFill>
              </a:rPr>
              <a:t> </a:t>
            </a:r>
            <a:r>
              <a:rPr lang="en-US" sz="2000" dirty="0">
                <a:solidFill>
                  <a:schemeClr val="bg1"/>
                </a:solidFill>
              </a:rPr>
              <a:t>Summary of diagnosis/etiology</a:t>
            </a:r>
          </a:p>
          <a:p>
            <a:pPr marL="2568575" lvl="3" indent="0">
              <a:spcBef>
                <a:spcPts val="0"/>
              </a:spcBef>
              <a:buClr>
                <a:schemeClr val="bg1"/>
              </a:buClr>
              <a:buFont typeface="Arial" panose="020B0604020202020204" pitchFamily="34" charset="0"/>
              <a:buChar char="•"/>
            </a:pPr>
            <a:r>
              <a:rPr lang="en-US" sz="2000" dirty="0">
                <a:solidFill>
                  <a:schemeClr val="bg1"/>
                </a:solidFill>
              </a:rPr>
              <a:t> Current medication/laboratory results</a:t>
            </a:r>
          </a:p>
          <a:p>
            <a:pPr marL="2568575" lvl="3" indent="0">
              <a:spcBef>
                <a:spcPts val="0"/>
              </a:spcBef>
              <a:buClr>
                <a:schemeClr val="bg1"/>
              </a:buClr>
              <a:buFont typeface="Arial" panose="020B0604020202020204" pitchFamily="34" charset="0"/>
              <a:buChar char="•"/>
            </a:pPr>
            <a:r>
              <a:rPr lang="en-US" sz="2000" dirty="0">
                <a:solidFill>
                  <a:schemeClr val="bg1"/>
                </a:solidFill>
              </a:rPr>
              <a:t> Previous treatments and diagnostic evaluations</a:t>
            </a:r>
          </a:p>
          <a:p>
            <a:pPr marL="2568575" lvl="3" indent="0">
              <a:spcBef>
                <a:spcPts val="0"/>
              </a:spcBef>
              <a:buClr>
                <a:schemeClr val="bg1"/>
              </a:buClr>
              <a:buFont typeface="Arial" panose="020B0604020202020204" pitchFamily="34" charset="0"/>
              <a:buChar char="•"/>
            </a:pPr>
            <a:r>
              <a:rPr lang="en-US" sz="2000" dirty="0">
                <a:solidFill>
                  <a:schemeClr val="bg1"/>
                </a:solidFill>
              </a:rPr>
              <a:t> Significant past procedures</a:t>
            </a:r>
          </a:p>
          <a:p>
            <a:pPr marL="2568575" lvl="3" indent="0">
              <a:spcBef>
                <a:spcPts val="0"/>
              </a:spcBef>
              <a:spcAft>
                <a:spcPts val="600"/>
              </a:spcAft>
              <a:buClr>
                <a:schemeClr val="bg1"/>
              </a:buClr>
              <a:buFont typeface="Arial" panose="020B0604020202020204" pitchFamily="34" charset="0"/>
              <a:buChar char="•"/>
            </a:pPr>
            <a:r>
              <a:rPr lang="en-US" sz="2000" dirty="0">
                <a:solidFill>
                  <a:schemeClr val="bg1"/>
                </a:solidFill>
              </a:rPr>
              <a:t> Protocol for emergency care</a:t>
            </a:r>
            <a:r>
              <a:rPr lang="en-US" dirty="0"/>
              <a:t> 	 		</a:t>
            </a:r>
          </a:p>
        </p:txBody>
      </p:sp>
      <p:pic>
        <p:nvPicPr>
          <p:cNvPr id="4098" name="Picture 2" descr="C:\Users\Rebecca\AppData\Local\Microsoft\Windows\Temporary Internet Files\Content.IE5\ZLY9UFCN\rodentia-icons_package-x-generic[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1904" y="4187369"/>
            <a:ext cx="1446150" cy="1371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5720673"/>
            <a:ext cx="3794693" cy="646331"/>
          </a:xfrm>
          <a:prstGeom prst="rect">
            <a:avLst/>
          </a:prstGeom>
          <a:noFill/>
        </p:spPr>
        <p:txBody>
          <a:bodyPr wrap="none" rtlCol="0">
            <a:spAutoFit/>
          </a:bodyPr>
          <a:lstStyle/>
          <a:p>
            <a:r>
              <a:rPr lang="en-US" dirty="0">
                <a:solidFill>
                  <a:schemeClr val="bg1"/>
                </a:solidFill>
              </a:rPr>
              <a:t>Brown, et al, Neurology® 2016; 87:1–6</a:t>
            </a:r>
          </a:p>
          <a:p>
            <a:endParaRPr lang="en-US" dirty="0">
              <a:solidFill>
                <a:schemeClr val="bg1"/>
              </a:solidFill>
            </a:endParaRPr>
          </a:p>
        </p:txBody>
      </p:sp>
      <p:sp>
        <p:nvSpPr>
          <p:cNvPr id="6" name="TextBox 5"/>
          <p:cNvSpPr txBox="1"/>
          <p:nvPr/>
        </p:nvSpPr>
        <p:spPr>
          <a:xfrm>
            <a:off x="1" y="6115661"/>
            <a:ext cx="9131894" cy="798826"/>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1210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fade">
                                      <p:cBhvr>
                                        <p:cTn id="16" dur="500"/>
                                        <p:tgtEl>
                                          <p:spTgt spid="3">
                                            <p:txEl>
                                              <p:pRg st="6" end="6"/>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Effect transition="in" filter="fade">
                                      <p:cBhvr>
                                        <p:cTn id="19" dur="500"/>
                                        <p:tgtEl>
                                          <p:spTgt spid="3">
                                            <p:txEl>
                                              <p:pRg st="7" end="7"/>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fade">
                                      <p:cBhvr>
                                        <p:cTn id="2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28575">
            <a:solidFill>
              <a:schemeClr val="bg1"/>
            </a:solidFill>
          </a:ln>
          <a:effectLst>
            <a:glow rad="139700">
              <a:schemeClr val="accent4">
                <a:satMod val="175000"/>
                <a:alpha val="40000"/>
              </a:schemeClr>
            </a:glow>
          </a:effectLst>
        </p:spPr>
        <p:txBody>
          <a:bodyPr/>
          <a:lstStyle/>
          <a:p>
            <a:pPr algn="just"/>
            <a:r>
              <a:rPr lang="en-US" dirty="0"/>
              <a:t> Tracking</a:t>
            </a:r>
          </a:p>
        </p:txBody>
      </p:sp>
      <p:sp>
        <p:nvSpPr>
          <p:cNvPr id="3" name="Content Placeholder 2"/>
          <p:cNvSpPr>
            <a:spLocks noGrp="1"/>
          </p:cNvSpPr>
          <p:nvPr>
            <p:ph idx="1"/>
          </p:nvPr>
        </p:nvSpPr>
        <p:spPr>
          <a:xfrm>
            <a:off x="1066800" y="1447801"/>
            <a:ext cx="7629525" cy="4495799"/>
          </a:xfrm>
        </p:spPr>
        <p:txBody>
          <a:bodyPr/>
          <a:lstStyle/>
          <a:p>
            <a:r>
              <a:rPr lang="en-US" dirty="0"/>
              <a:t>Resources</a:t>
            </a:r>
          </a:p>
          <a:p>
            <a:pPr lvl="1"/>
            <a:r>
              <a:rPr lang="en-US" dirty="0"/>
              <a:t>Medical Summary and Emergency Care Plan </a:t>
            </a:r>
          </a:p>
          <a:p>
            <a:pPr lvl="2">
              <a:spcAft>
                <a:spcPts val="0"/>
              </a:spcAft>
            </a:pPr>
            <a:r>
              <a:rPr lang="en-US" dirty="0">
                <a:hlinkClick r:id="rId2"/>
              </a:rPr>
              <a:t>www.gottransition.org</a:t>
            </a:r>
            <a:endParaRPr lang="en-US" dirty="0"/>
          </a:p>
          <a:p>
            <a:pPr lvl="2"/>
            <a:endParaRPr lang="en-US" dirty="0"/>
          </a:p>
          <a:p>
            <a:pPr lvl="1">
              <a:spcAft>
                <a:spcPts val="600"/>
              </a:spcAft>
            </a:pPr>
            <a:r>
              <a:rPr lang="en-US" dirty="0"/>
              <a:t> Texas Parent to Parent Care Notebook</a:t>
            </a:r>
          </a:p>
          <a:p>
            <a:pPr lvl="2">
              <a:spcAft>
                <a:spcPts val="0"/>
              </a:spcAft>
            </a:pPr>
            <a:r>
              <a:rPr lang="en-US" dirty="0">
                <a:hlinkClick r:id="rId3"/>
              </a:rPr>
              <a:t>www.txp2p.org</a:t>
            </a:r>
            <a:endParaRPr lang="en-US" dirty="0"/>
          </a:p>
          <a:p>
            <a:pPr lvl="1">
              <a:spcAft>
                <a:spcPts val="600"/>
              </a:spcAft>
            </a:pPr>
            <a:endParaRPr lang="en-US" dirty="0"/>
          </a:p>
          <a:p>
            <a:pPr lvl="1">
              <a:spcAft>
                <a:spcPts val="600"/>
              </a:spcAft>
            </a:pPr>
            <a:r>
              <a:rPr lang="en-US" dirty="0"/>
              <a:t> Portable Health Summary</a:t>
            </a:r>
          </a:p>
          <a:p>
            <a:pPr lvl="2">
              <a:spcBef>
                <a:spcPts val="0"/>
              </a:spcBef>
            </a:pPr>
            <a:r>
              <a:rPr lang="en-US" dirty="0">
                <a:latin typeface="Arial" charset="0"/>
                <a:ea typeface="Geneva"/>
                <a:cs typeface="Geneva"/>
                <a:hlinkClick r:id="rId4"/>
              </a:rPr>
              <a:t>https://www.sickkids.ca/myhealthpassport/</a:t>
            </a:r>
            <a:endParaRPr lang="en-US" dirty="0">
              <a:latin typeface="Arial" charset="0"/>
              <a:ea typeface="Geneva"/>
              <a:cs typeface="Geneva"/>
            </a:endParaRPr>
          </a:p>
          <a:p>
            <a:pPr lvl="1">
              <a:spcBef>
                <a:spcPts val="0"/>
              </a:spcBef>
            </a:pPr>
            <a:endParaRPr lang="en-US" dirty="0"/>
          </a:p>
          <a:p>
            <a:pPr lvl="1">
              <a:spcBef>
                <a:spcPts val="0"/>
              </a:spcBef>
            </a:pPr>
            <a:endParaRPr lang="en-US" dirty="0"/>
          </a:p>
          <a:p>
            <a:pPr lvl="2">
              <a:spcBef>
                <a:spcPts val="0"/>
              </a:spcBef>
            </a:pPr>
            <a:endParaRPr lang="en-US" dirty="0"/>
          </a:p>
          <a:p>
            <a:pPr lvl="2">
              <a:spcBef>
                <a:spcPts val="0"/>
              </a:spcBef>
            </a:pPr>
            <a:endParaRPr lang="en-US" dirty="0"/>
          </a:p>
        </p:txBody>
      </p:sp>
      <p:sp>
        <p:nvSpPr>
          <p:cNvPr id="4" name="TextBox 3"/>
          <p:cNvSpPr txBox="1"/>
          <p:nvPr/>
        </p:nvSpPr>
        <p:spPr>
          <a:xfrm>
            <a:off x="1" y="6115661"/>
            <a:ext cx="9131894" cy="798826"/>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4999777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438" y="167144"/>
            <a:ext cx="8239125" cy="1012825"/>
          </a:xfrm>
          <a:ln w="28575">
            <a:solidFill>
              <a:schemeClr val="bg1"/>
            </a:solidFill>
          </a:ln>
          <a:effectLst>
            <a:glow rad="139700">
              <a:schemeClr val="accent4">
                <a:satMod val="175000"/>
                <a:alpha val="40000"/>
              </a:schemeClr>
            </a:glow>
          </a:effectLst>
        </p:spPr>
        <p:txBody>
          <a:bodyPr/>
          <a:lstStyle/>
          <a:p>
            <a:r>
              <a:rPr lang="en-US" dirty="0"/>
              <a:t>#7. Identify adult provider</a:t>
            </a:r>
          </a:p>
        </p:txBody>
      </p:sp>
      <p:sp>
        <p:nvSpPr>
          <p:cNvPr id="3" name="Content Placeholder 2"/>
          <p:cNvSpPr>
            <a:spLocks noGrp="1"/>
          </p:cNvSpPr>
          <p:nvPr>
            <p:ph idx="1"/>
          </p:nvPr>
        </p:nvSpPr>
        <p:spPr>
          <a:xfrm>
            <a:off x="914400" y="1703190"/>
            <a:ext cx="7777163" cy="3137141"/>
          </a:xfrm>
        </p:spPr>
        <p:txBody>
          <a:bodyPr/>
          <a:lstStyle/>
          <a:p>
            <a:r>
              <a:rPr lang="en-US" dirty="0"/>
              <a:t> Finding a new provider</a:t>
            </a:r>
          </a:p>
          <a:p>
            <a:pPr lvl="1"/>
            <a:r>
              <a:rPr lang="en-US" dirty="0"/>
              <a:t> Referral from current provider</a:t>
            </a:r>
          </a:p>
          <a:p>
            <a:pPr lvl="1"/>
            <a:r>
              <a:rPr lang="en-US" dirty="0"/>
              <a:t> Friends/family</a:t>
            </a:r>
          </a:p>
          <a:p>
            <a:pPr lvl="1"/>
            <a:r>
              <a:rPr lang="en-US" dirty="0"/>
              <a:t> Health insurance directory</a:t>
            </a:r>
          </a:p>
          <a:p>
            <a:pPr>
              <a:spcBef>
                <a:spcPts val="1200"/>
              </a:spcBef>
            </a:pPr>
            <a:endParaRPr lang="en-US" dirty="0"/>
          </a:p>
          <a:p>
            <a:pPr lvl="1"/>
            <a:endParaRPr lang="en-US" dirty="0"/>
          </a:p>
        </p:txBody>
      </p:sp>
      <p:sp>
        <p:nvSpPr>
          <p:cNvPr id="4" name="TextBox 3"/>
          <p:cNvSpPr txBox="1"/>
          <p:nvPr/>
        </p:nvSpPr>
        <p:spPr>
          <a:xfrm>
            <a:off x="1" y="6115661"/>
            <a:ext cx="9131894" cy="798826"/>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3145313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28575">
            <a:solidFill>
              <a:schemeClr val="bg1"/>
            </a:solidFill>
          </a:ln>
          <a:effectLst>
            <a:glow rad="139700">
              <a:schemeClr val="accent4">
                <a:satMod val="175000"/>
                <a:alpha val="40000"/>
              </a:schemeClr>
            </a:glow>
          </a:effectLst>
        </p:spPr>
        <p:txBody>
          <a:bodyPr/>
          <a:lstStyle/>
          <a:p>
            <a:r>
              <a:rPr lang="en-US" dirty="0"/>
              <a:t>#7. Identify adult provider</a:t>
            </a:r>
          </a:p>
        </p:txBody>
      </p:sp>
      <p:sp>
        <p:nvSpPr>
          <p:cNvPr id="3" name="Content Placeholder 2"/>
          <p:cNvSpPr>
            <a:spLocks noGrp="1"/>
          </p:cNvSpPr>
          <p:nvPr>
            <p:ph idx="1"/>
          </p:nvPr>
        </p:nvSpPr>
        <p:spPr>
          <a:xfrm>
            <a:off x="914400" y="1718688"/>
            <a:ext cx="7792661" cy="3379067"/>
          </a:xfrm>
        </p:spPr>
        <p:txBody>
          <a:bodyPr/>
          <a:lstStyle/>
          <a:p>
            <a:pPr>
              <a:spcBef>
                <a:spcPts val="1200"/>
              </a:spcBef>
            </a:pPr>
            <a:r>
              <a:rPr lang="en-US" dirty="0"/>
              <a:t> What are your needs/expectations?</a:t>
            </a:r>
          </a:p>
          <a:p>
            <a:pPr lvl="1"/>
            <a:r>
              <a:rPr lang="en-US" dirty="0"/>
              <a:t> Location</a:t>
            </a:r>
          </a:p>
          <a:p>
            <a:pPr lvl="2"/>
            <a:r>
              <a:rPr lang="en-US" dirty="0"/>
              <a:t> Near home or at college</a:t>
            </a:r>
          </a:p>
          <a:p>
            <a:pPr lvl="2"/>
            <a:r>
              <a:rPr lang="en-US" dirty="0"/>
              <a:t> Transportation needs</a:t>
            </a:r>
          </a:p>
          <a:p>
            <a:pPr lvl="1"/>
            <a:r>
              <a:rPr lang="en-US" dirty="0"/>
              <a:t> Hospital affiliation/emergency care</a:t>
            </a:r>
          </a:p>
          <a:p>
            <a:pPr lvl="1"/>
            <a:r>
              <a:rPr lang="en-US" dirty="0"/>
              <a:t> Knowledgeable about epilepsy/co-morbid conditions</a:t>
            </a:r>
          </a:p>
          <a:p>
            <a:pPr lvl="1"/>
            <a:r>
              <a:rPr lang="en-US" dirty="0"/>
              <a:t> Communication style</a:t>
            </a:r>
          </a:p>
        </p:txBody>
      </p:sp>
      <p:sp>
        <p:nvSpPr>
          <p:cNvPr id="4" name="TextBox 3"/>
          <p:cNvSpPr txBox="1"/>
          <p:nvPr/>
        </p:nvSpPr>
        <p:spPr>
          <a:xfrm>
            <a:off x="1" y="6115661"/>
            <a:ext cx="9131894" cy="798826"/>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0518619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Core Elements &amp; Timeline</a:t>
            </a:r>
            <a:endParaRPr lang="en-US" dirty="0"/>
          </a:p>
        </p:txBody>
      </p:sp>
      <p:sp>
        <p:nvSpPr>
          <p:cNvPr id="3" name="Slide Number Placeholder 2"/>
          <p:cNvSpPr>
            <a:spLocks noGrp="1"/>
          </p:cNvSpPr>
          <p:nvPr>
            <p:ph type="sldNum" sz="quarter" idx="4294967295"/>
          </p:nvPr>
        </p:nvSpPr>
        <p:spPr>
          <a:xfrm>
            <a:off x="8799802" y="5730754"/>
            <a:ext cx="278018" cy="140525"/>
          </a:xfrm>
          <a:prstGeom prst="rect">
            <a:avLst/>
          </a:prstGeom>
        </p:spPr>
        <p:txBody>
          <a:bodyPr/>
          <a:lstStyle/>
          <a:p>
            <a:endParaRPr lang="en-US" dirty="0"/>
          </a:p>
        </p:txBody>
      </p:sp>
      <p:grpSp>
        <p:nvGrpSpPr>
          <p:cNvPr id="85" name="Group 84"/>
          <p:cNvGrpSpPr/>
          <p:nvPr/>
        </p:nvGrpSpPr>
        <p:grpSpPr>
          <a:xfrm>
            <a:off x="1387727" y="3188902"/>
            <a:ext cx="181227" cy="868460"/>
            <a:chOff x="1850303" y="3254342"/>
            <a:chExt cx="241636" cy="1157947"/>
          </a:xfrm>
        </p:grpSpPr>
        <p:sp>
          <p:nvSpPr>
            <p:cNvPr id="161" name="Flowchart: Extract 160"/>
            <p:cNvSpPr/>
            <p:nvPr/>
          </p:nvSpPr>
          <p:spPr>
            <a:xfrm rot="10800000">
              <a:off x="1850303" y="3254342"/>
              <a:ext cx="241636" cy="163032"/>
            </a:xfrm>
            <a:prstGeom prst="flowChartExtract">
              <a:avLst/>
            </a:prstGeom>
            <a:solidFill>
              <a:srgbClr val="3B6A34"/>
            </a:solidFill>
            <a:ln w="12700" cap="flat" cmpd="sng" algn="ctr">
              <a:noFill/>
              <a:prstDash val="solid"/>
              <a:miter lim="800000"/>
            </a:ln>
            <a:effectLst/>
          </p:spPr>
          <p:txBody>
            <a:bodyPr rtlCol="0" anchor="ctr"/>
            <a:lstStyle/>
            <a:p>
              <a:pPr algn="ctr" defTabSz="685800">
                <a:defRPr/>
              </a:pPr>
              <a:endParaRPr lang="en-US" sz="1350">
                <a:solidFill>
                  <a:prstClr val="white"/>
                </a:solidFill>
                <a:latin typeface="Calibri" panose="020F0502020204030204"/>
              </a:endParaRPr>
            </a:p>
          </p:txBody>
        </p:sp>
        <p:cxnSp>
          <p:nvCxnSpPr>
            <p:cNvPr id="162" name="Straight Connector 161"/>
            <p:cNvCxnSpPr/>
            <p:nvPr/>
          </p:nvCxnSpPr>
          <p:spPr>
            <a:xfrm rot="10800000">
              <a:off x="1965774" y="3393855"/>
              <a:ext cx="0" cy="882296"/>
            </a:xfrm>
            <a:prstGeom prst="line">
              <a:avLst/>
            </a:prstGeom>
            <a:solidFill>
              <a:srgbClr val="1C4587"/>
            </a:solidFill>
            <a:ln w="9525" cap="flat" cmpd="sng" algn="ctr">
              <a:solidFill>
                <a:srgbClr val="3B6A34"/>
              </a:solidFill>
              <a:prstDash val="sysDash"/>
              <a:miter lim="800000"/>
            </a:ln>
            <a:effectLst/>
          </p:spPr>
        </p:cxnSp>
        <p:sp>
          <p:nvSpPr>
            <p:cNvPr id="163" name="Oval 162"/>
            <p:cNvSpPr/>
            <p:nvPr/>
          </p:nvSpPr>
          <p:spPr>
            <a:xfrm rot="10800000">
              <a:off x="1885946" y="4252632"/>
              <a:ext cx="159657" cy="159657"/>
            </a:xfrm>
            <a:prstGeom prst="ellipse">
              <a:avLst/>
            </a:prstGeom>
            <a:solidFill>
              <a:srgbClr val="3B6A34"/>
            </a:solidFill>
            <a:ln w="12700" cap="flat" cmpd="sng" algn="ctr">
              <a:noFill/>
              <a:prstDash val="solid"/>
              <a:miter lim="800000"/>
            </a:ln>
            <a:effectLst/>
          </p:spPr>
          <p:txBody>
            <a:bodyPr rtlCol="0" anchor="ctr"/>
            <a:lstStyle/>
            <a:p>
              <a:pPr algn="ctr" defTabSz="685800">
                <a:defRPr/>
              </a:pPr>
              <a:endParaRPr lang="en-US" sz="1350">
                <a:solidFill>
                  <a:prstClr val="white"/>
                </a:solidFill>
                <a:latin typeface="Calibri" panose="020F0502020204030204"/>
              </a:endParaRPr>
            </a:p>
          </p:txBody>
        </p:sp>
      </p:grpSp>
      <p:grpSp>
        <p:nvGrpSpPr>
          <p:cNvPr id="186" name="Group 185"/>
          <p:cNvGrpSpPr/>
          <p:nvPr/>
        </p:nvGrpSpPr>
        <p:grpSpPr>
          <a:xfrm rot="10800000" flipV="1">
            <a:off x="2683171" y="1869694"/>
            <a:ext cx="181227" cy="868460"/>
            <a:chOff x="555536" y="3228316"/>
            <a:chExt cx="241636" cy="1157947"/>
          </a:xfrm>
          <a:solidFill>
            <a:srgbClr val="FF8F00"/>
          </a:solidFill>
        </p:grpSpPr>
        <p:sp>
          <p:nvSpPr>
            <p:cNvPr id="187" name="Flowchart: Extract 186"/>
            <p:cNvSpPr/>
            <p:nvPr/>
          </p:nvSpPr>
          <p:spPr>
            <a:xfrm>
              <a:off x="555536" y="4223231"/>
              <a:ext cx="241636" cy="163032"/>
            </a:xfrm>
            <a:prstGeom prst="flowChartExtract">
              <a:avLst/>
            </a:prstGeom>
            <a:grpFill/>
            <a:ln w="12700" cap="flat" cmpd="sng" algn="ctr">
              <a:noFill/>
              <a:prstDash val="solid"/>
              <a:miter lim="800000"/>
            </a:ln>
            <a:effectLst/>
          </p:spPr>
          <p:txBody>
            <a:bodyPr rtlCol="0" anchor="ctr"/>
            <a:lstStyle/>
            <a:p>
              <a:pPr algn="ctr" defTabSz="685800">
                <a:defRPr/>
              </a:pPr>
              <a:endParaRPr lang="en-US" sz="1350">
                <a:solidFill>
                  <a:prstClr val="white"/>
                </a:solidFill>
                <a:latin typeface="Calibri" panose="020F0502020204030204"/>
              </a:endParaRPr>
            </a:p>
          </p:txBody>
        </p:sp>
        <p:cxnSp>
          <p:nvCxnSpPr>
            <p:cNvPr id="188" name="Straight Connector 187"/>
            <p:cNvCxnSpPr/>
            <p:nvPr/>
          </p:nvCxnSpPr>
          <p:spPr>
            <a:xfrm>
              <a:off x="681701" y="3364454"/>
              <a:ext cx="0" cy="882296"/>
            </a:xfrm>
            <a:prstGeom prst="line">
              <a:avLst/>
            </a:prstGeom>
            <a:grpFill/>
            <a:ln w="9525" cap="flat" cmpd="sng" algn="ctr">
              <a:solidFill>
                <a:srgbClr val="FF8F00"/>
              </a:solidFill>
              <a:prstDash val="sysDash"/>
              <a:miter lim="800000"/>
            </a:ln>
            <a:effectLst/>
          </p:spPr>
        </p:cxnSp>
        <p:sp>
          <p:nvSpPr>
            <p:cNvPr id="189" name="Oval 188"/>
            <p:cNvSpPr/>
            <p:nvPr/>
          </p:nvSpPr>
          <p:spPr>
            <a:xfrm>
              <a:off x="601873" y="3228316"/>
              <a:ext cx="159657" cy="159657"/>
            </a:xfrm>
            <a:prstGeom prst="ellipse">
              <a:avLst/>
            </a:prstGeom>
            <a:grpFill/>
            <a:ln w="12700" cap="flat" cmpd="sng" algn="ctr">
              <a:noFill/>
              <a:prstDash val="solid"/>
              <a:miter lim="800000"/>
            </a:ln>
            <a:effectLst/>
          </p:spPr>
          <p:txBody>
            <a:bodyPr rtlCol="0" anchor="ctr"/>
            <a:lstStyle/>
            <a:p>
              <a:pPr algn="ctr" defTabSz="685800">
                <a:defRPr/>
              </a:pPr>
              <a:endParaRPr lang="en-US" sz="1350">
                <a:solidFill>
                  <a:prstClr val="white"/>
                </a:solidFill>
                <a:latin typeface="Calibri" panose="020F0502020204030204"/>
              </a:endParaRPr>
            </a:p>
          </p:txBody>
        </p:sp>
      </p:grpSp>
      <p:grpSp>
        <p:nvGrpSpPr>
          <p:cNvPr id="190" name="Group 189"/>
          <p:cNvGrpSpPr/>
          <p:nvPr/>
        </p:nvGrpSpPr>
        <p:grpSpPr>
          <a:xfrm>
            <a:off x="136613" y="1869694"/>
            <a:ext cx="181227" cy="868460"/>
            <a:chOff x="182151" y="1495399"/>
            <a:chExt cx="241636" cy="1157947"/>
          </a:xfrm>
        </p:grpSpPr>
        <p:sp>
          <p:nvSpPr>
            <p:cNvPr id="191" name="Flowchart: Extract 190"/>
            <p:cNvSpPr/>
            <p:nvPr/>
          </p:nvSpPr>
          <p:spPr>
            <a:xfrm rot="10800000" flipV="1">
              <a:off x="182151" y="2490314"/>
              <a:ext cx="241636" cy="163032"/>
            </a:xfrm>
            <a:prstGeom prst="flowChartExtract">
              <a:avLst/>
            </a:prstGeom>
            <a:solidFill>
              <a:srgbClr val="0167BB"/>
            </a:solidFill>
            <a:ln w="12700" cap="flat" cmpd="sng" algn="ctr">
              <a:noFill/>
              <a:prstDash val="solid"/>
              <a:miter lim="800000"/>
            </a:ln>
            <a:effectLst/>
          </p:spPr>
          <p:txBody>
            <a:bodyPr rtlCol="0" anchor="ctr"/>
            <a:lstStyle/>
            <a:p>
              <a:pPr algn="ctr" defTabSz="685800">
                <a:defRPr/>
              </a:pPr>
              <a:endParaRPr lang="en-US" sz="1350">
                <a:solidFill>
                  <a:prstClr val="white"/>
                </a:solidFill>
                <a:latin typeface="Calibri" panose="020F0502020204030204"/>
              </a:endParaRPr>
            </a:p>
          </p:txBody>
        </p:sp>
        <p:cxnSp>
          <p:nvCxnSpPr>
            <p:cNvPr id="192" name="Straight Connector 191"/>
            <p:cNvCxnSpPr/>
            <p:nvPr/>
          </p:nvCxnSpPr>
          <p:spPr>
            <a:xfrm rot="10800000" flipV="1">
              <a:off x="298104" y="1631537"/>
              <a:ext cx="0" cy="882296"/>
            </a:xfrm>
            <a:prstGeom prst="line">
              <a:avLst/>
            </a:prstGeom>
            <a:solidFill>
              <a:srgbClr val="1C4587"/>
            </a:solidFill>
            <a:ln w="9525" cap="flat" cmpd="sng" algn="ctr">
              <a:solidFill>
                <a:srgbClr val="0167BB"/>
              </a:solidFill>
              <a:prstDash val="sysDash"/>
              <a:miter lim="800000"/>
            </a:ln>
            <a:effectLst/>
          </p:spPr>
        </p:cxnSp>
        <p:sp>
          <p:nvSpPr>
            <p:cNvPr id="193" name="Oval 192"/>
            <p:cNvSpPr/>
            <p:nvPr/>
          </p:nvSpPr>
          <p:spPr>
            <a:xfrm rot="10800000" flipV="1">
              <a:off x="218275" y="1495399"/>
              <a:ext cx="159657" cy="159657"/>
            </a:xfrm>
            <a:prstGeom prst="ellipse">
              <a:avLst/>
            </a:prstGeom>
            <a:solidFill>
              <a:srgbClr val="0167BB"/>
            </a:solidFill>
            <a:ln w="12700" cap="flat" cmpd="sng" algn="ctr">
              <a:noFill/>
              <a:prstDash val="solid"/>
              <a:miter lim="800000"/>
            </a:ln>
            <a:effectLst/>
          </p:spPr>
          <p:txBody>
            <a:bodyPr rtlCol="0" anchor="ctr"/>
            <a:lstStyle/>
            <a:p>
              <a:pPr algn="ctr" defTabSz="685800">
                <a:defRPr/>
              </a:pPr>
              <a:endParaRPr lang="en-US" sz="1350">
                <a:solidFill>
                  <a:prstClr val="white"/>
                </a:solidFill>
                <a:latin typeface="Calibri" panose="020F0502020204030204"/>
              </a:endParaRPr>
            </a:p>
          </p:txBody>
        </p:sp>
      </p:grpSp>
      <p:grpSp>
        <p:nvGrpSpPr>
          <p:cNvPr id="194" name="Group 193"/>
          <p:cNvGrpSpPr/>
          <p:nvPr/>
        </p:nvGrpSpPr>
        <p:grpSpPr>
          <a:xfrm rot="10800000">
            <a:off x="3940788" y="3188902"/>
            <a:ext cx="181227" cy="868460"/>
            <a:chOff x="555536" y="3228316"/>
            <a:chExt cx="241636" cy="1157947"/>
          </a:xfrm>
          <a:solidFill>
            <a:srgbClr val="0167BB"/>
          </a:solidFill>
        </p:grpSpPr>
        <p:sp>
          <p:nvSpPr>
            <p:cNvPr id="195" name="Flowchart: Extract 194"/>
            <p:cNvSpPr/>
            <p:nvPr/>
          </p:nvSpPr>
          <p:spPr>
            <a:xfrm>
              <a:off x="555536" y="4223231"/>
              <a:ext cx="241636" cy="163032"/>
            </a:xfrm>
            <a:prstGeom prst="flowChartExtract">
              <a:avLst/>
            </a:prstGeom>
            <a:grpFill/>
            <a:ln w="12700" cap="flat" cmpd="sng" algn="ctr">
              <a:noFill/>
              <a:prstDash val="solid"/>
              <a:miter lim="800000"/>
            </a:ln>
            <a:effectLst/>
          </p:spPr>
          <p:txBody>
            <a:bodyPr rtlCol="0" anchor="ctr"/>
            <a:lstStyle/>
            <a:p>
              <a:pPr algn="ctr" defTabSz="685800">
                <a:defRPr/>
              </a:pPr>
              <a:endParaRPr lang="en-US" sz="1350">
                <a:solidFill>
                  <a:prstClr val="white"/>
                </a:solidFill>
                <a:latin typeface="Calibri" panose="020F0502020204030204"/>
              </a:endParaRPr>
            </a:p>
          </p:txBody>
        </p:sp>
        <p:cxnSp>
          <p:nvCxnSpPr>
            <p:cNvPr id="196" name="Straight Connector 195"/>
            <p:cNvCxnSpPr/>
            <p:nvPr/>
          </p:nvCxnSpPr>
          <p:spPr>
            <a:xfrm>
              <a:off x="679831" y="3364454"/>
              <a:ext cx="0" cy="882296"/>
            </a:xfrm>
            <a:prstGeom prst="line">
              <a:avLst/>
            </a:prstGeom>
            <a:grpFill/>
            <a:ln w="9525" cap="flat" cmpd="sng" algn="ctr">
              <a:solidFill>
                <a:srgbClr val="0167BB"/>
              </a:solidFill>
              <a:prstDash val="sysDash"/>
              <a:miter lim="800000"/>
            </a:ln>
            <a:effectLst/>
          </p:spPr>
        </p:cxnSp>
        <p:sp>
          <p:nvSpPr>
            <p:cNvPr id="197" name="Oval 196"/>
            <p:cNvSpPr/>
            <p:nvPr/>
          </p:nvSpPr>
          <p:spPr>
            <a:xfrm>
              <a:off x="600003" y="3228316"/>
              <a:ext cx="159657" cy="159657"/>
            </a:xfrm>
            <a:prstGeom prst="ellipse">
              <a:avLst/>
            </a:prstGeom>
            <a:grpFill/>
            <a:ln w="12700" cap="flat" cmpd="sng" algn="ctr">
              <a:noFill/>
              <a:prstDash val="solid"/>
              <a:miter lim="800000"/>
            </a:ln>
            <a:effectLst/>
          </p:spPr>
          <p:txBody>
            <a:bodyPr rtlCol="0" anchor="ctr"/>
            <a:lstStyle/>
            <a:p>
              <a:pPr algn="ctr" defTabSz="685800">
                <a:defRPr/>
              </a:pPr>
              <a:endParaRPr lang="en-US" sz="1350">
                <a:solidFill>
                  <a:prstClr val="white"/>
                </a:solidFill>
                <a:latin typeface="Calibri" panose="020F0502020204030204"/>
              </a:endParaRPr>
            </a:p>
          </p:txBody>
        </p:sp>
      </p:grpSp>
      <p:grpSp>
        <p:nvGrpSpPr>
          <p:cNvPr id="198" name="Group 197"/>
          <p:cNvGrpSpPr/>
          <p:nvPr/>
        </p:nvGrpSpPr>
        <p:grpSpPr>
          <a:xfrm rot="10800000">
            <a:off x="6470672" y="3188902"/>
            <a:ext cx="181227" cy="868460"/>
            <a:chOff x="555536" y="3228316"/>
            <a:chExt cx="241636" cy="1157947"/>
          </a:xfrm>
          <a:solidFill>
            <a:srgbClr val="FF8F00"/>
          </a:solidFill>
        </p:grpSpPr>
        <p:sp>
          <p:nvSpPr>
            <p:cNvPr id="199" name="Flowchart: Extract 198"/>
            <p:cNvSpPr/>
            <p:nvPr/>
          </p:nvSpPr>
          <p:spPr>
            <a:xfrm>
              <a:off x="555536" y="4223231"/>
              <a:ext cx="241636" cy="163032"/>
            </a:xfrm>
            <a:prstGeom prst="flowChartExtract">
              <a:avLst/>
            </a:prstGeom>
            <a:grpFill/>
            <a:ln w="12700" cap="flat" cmpd="sng" algn="ctr">
              <a:noFill/>
              <a:prstDash val="solid"/>
              <a:miter lim="800000"/>
            </a:ln>
            <a:effectLst/>
          </p:spPr>
          <p:txBody>
            <a:bodyPr rtlCol="0" anchor="ctr"/>
            <a:lstStyle/>
            <a:p>
              <a:pPr algn="ctr" defTabSz="685800">
                <a:defRPr/>
              </a:pPr>
              <a:endParaRPr lang="en-US" sz="1350">
                <a:solidFill>
                  <a:prstClr val="white"/>
                </a:solidFill>
                <a:latin typeface="Calibri" panose="020F0502020204030204"/>
              </a:endParaRPr>
            </a:p>
          </p:txBody>
        </p:sp>
        <p:cxnSp>
          <p:nvCxnSpPr>
            <p:cNvPr id="200" name="Straight Connector 199"/>
            <p:cNvCxnSpPr/>
            <p:nvPr/>
          </p:nvCxnSpPr>
          <p:spPr>
            <a:xfrm>
              <a:off x="681754" y="3364454"/>
              <a:ext cx="0" cy="882296"/>
            </a:xfrm>
            <a:prstGeom prst="line">
              <a:avLst/>
            </a:prstGeom>
            <a:grpFill/>
            <a:ln w="9525" cap="flat" cmpd="sng" algn="ctr">
              <a:solidFill>
                <a:srgbClr val="FF8F00"/>
              </a:solidFill>
              <a:prstDash val="sysDash"/>
              <a:miter lim="800000"/>
            </a:ln>
            <a:effectLst/>
          </p:spPr>
        </p:cxnSp>
        <p:sp>
          <p:nvSpPr>
            <p:cNvPr id="201" name="Oval 200"/>
            <p:cNvSpPr/>
            <p:nvPr/>
          </p:nvSpPr>
          <p:spPr>
            <a:xfrm>
              <a:off x="601926" y="3228316"/>
              <a:ext cx="159657" cy="159657"/>
            </a:xfrm>
            <a:prstGeom prst="ellipse">
              <a:avLst/>
            </a:prstGeom>
            <a:grpFill/>
            <a:ln w="12700" cap="flat" cmpd="sng" algn="ctr">
              <a:noFill/>
              <a:prstDash val="solid"/>
              <a:miter lim="800000"/>
            </a:ln>
            <a:effectLst/>
          </p:spPr>
          <p:txBody>
            <a:bodyPr rtlCol="0" anchor="ctr"/>
            <a:lstStyle/>
            <a:p>
              <a:pPr algn="ctr" defTabSz="685800">
                <a:defRPr/>
              </a:pPr>
              <a:endParaRPr lang="en-US" sz="1350">
                <a:solidFill>
                  <a:prstClr val="white"/>
                </a:solidFill>
                <a:latin typeface="Calibri" panose="020F0502020204030204"/>
              </a:endParaRPr>
            </a:p>
          </p:txBody>
        </p:sp>
      </p:grpSp>
      <p:grpSp>
        <p:nvGrpSpPr>
          <p:cNvPr id="202" name="Group 201"/>
          <p:cNvGrpSpPr/>
          <p:nvPr/>
        </p:nvGrpSpPr>
        <p:grpSpPr>
          <a:xfrm rot="10800000" flipV="1">
            <a:off x="5200598" y="1869694"/>
            <a:ext cx="181227" cy="868460"/>
            <a:chOff x="555536" y="3228316"/>
            <a:chExt cx="241636" cy="1157947"/>
          </a:xfrm>
          <a:solidFill>
            <a:srgbClr val="3B6A34"/>
          </a:solidFill>
        </p:grpSpPr>
        <p:sp>
          <p:nvSpPr>
            <p:cNvPr id="203" name="Flowchart: Extract 202"/>
            <p:cNvSpPr/>
            <p:nvPr/>
          </p:nvSpPr>
          <p:spPr>
            <a:xfrm>
              <a:off x="555536" y="4223231"/>
              <a:ext cx="241636" cy="163032"/>
            </a:xfrm>
            <a:prstGeom prst="flowChartExtract">
              <a:avLst/>
            </a:prstGeom>
            <a:grpFill/>
            <a:ln w="12700" cap="flat" cmpd="sng" algn="ctr">
              <a:noFill/>
              <a:prstDash val="solid"/>
              <a:miter lim="800000"/>
            </a:ln>
            <a:effectLst/>
          </p:spPr>
          <p:txBody>
            <a:bodyPr rtlCol="0" anchor="ctr"/>
            <a:lstStyle/>
            <a:p>
              <a:pPr algn="ctr" defTabSz="685800">
                <a:defRPr/>
              </a:pPr>
              <a:endParaRPr lang="en-US" sz="1350">
                <a:solidFill>
                  <a:prstClr val="white"/>
                </a:solidFill>
                <a:latin typeface="Calibri" panose="020F0502020204030204"/>
              </a:endParaRPr>
            </a:p>
          </p:txBody>
        </p:sp>
        <p:cxnSp>
          <p:nvCxnSpPr>
            <p:cNvPr id="204" name="Straight Connector 203"/>
            <p:cNvCxnSpPr/>
            <p:nvPr/>
          </p:nvCxnSpPr>
          <p:spPr>
            <a:xfrm>
              <a:off x="683308" y="3364454"/>
              <a:ext cx="0" cy="882296"/>
            </a:xfrm>
            <a:prstGeom prst="line">
              <a:avLst/>
            </a:prstGeom>
            <a:grpFill/>
            <a:ln w="9525" cap="flat" cmpd="sng" algn="ctr">
              <a:solidFill>
                <a:srgbClr val="3B6A34"/>
              </a:solidFill>
              <a:prstDash val="sysDash"/>
              <a:miter lim="800000"/>
            </a:ln>
            <a:effectLst/>
          </p:spPr>
        </p:cxnSp>
        <p:sp>
          <p:nvSpPr>
            <p:cNvPr id="205" name="Oval 204"/>
            <p:cNvSpPr/>
            <p:nvPr/>
          </p:nvSpPr>
          <p:spPr>
            <a:xfrm>
              <a:off x="603480" y="3228316"/>
              <a:ext cx="159657" cy="159657"/>
            </a:xfrm>
            <a:prstGeom prst="ellipse">
              <a:avLst/>
            </a:prstGeom>
            <a:grpFill/>
            <a:ln w="12700" cap="flat" cmpd="sng" algn="ctr">
              <a:noFill/>
              <a:prstDash val="solid"/>
              <a:miter lim="800000"/>
            </a:ln>
            <a:effectLst/>
          </p:spPr>
          <p:txBody>
            <a:bodyPr rtlCol="0" anchor="ctr"/>
            <a:lstStyle/>
            <a:p>
              <a:pPr algn="ctr" defTabSz="685800">
                <a:defRPr/>
              </a:pPr>
              <a:endParaRPr lang="en-US" sz="1350">
                <a:solidFill>
                  <a:prstClr val="white"/>
                </a:solidFill>
                <a:latin typeface="Calibri" panose="020F0502020204030204"/>
              </a:endParaRPr>
            </a:p>
          </p:txBody>
        </p:sp>
      </p:grpSp>
      <p:grpSp>
        <p:nvGrpSpPr>
          <p:cNvPr id="206" name="Group 205"/>
          <p:cNvGrpSpPr/>
          <p:nvPr/>
        </p:nvGrpSpPr>
        <p:grpSpPr>
          <a:xfrm rot="10800000" flipV="1">
            <a:off x="7751753" y="1869694"/>
            <a:ext cx="181227" cy="868460"/>
            <a:chOff x="555536" y="3228316"/>
            <a:chExt cx="241636" cy="1157947"/>
          </a:xfrm>
          <a:solidFill>
            <a:srgbClr val="1C4587"/>
          </a:solidFill>
        </p:grpSpPr>
        <p:sp>
          <p:nvSpPr>
            <p:cNvPr id="207" name="Flowchart: Extract 206"/>
            <p:cNvSpPr/>
            <p:nvPr/>
          </p:nvSpPr>
          <p:spPr>
            <a:xfrm>
              <a:off x="555536" y="4223231"/>
              <a:ext cx="241636" cy="163032"/>
            </a:xfrm>
            <a:prstGeom prst="flowChartExtract">
              <a:avLst/>
            </a:prstGeom>
            <a:solidFill>
              <a:srgbClr val="0167BB"/>
            </a:solidFill>
            <a:ln w="12700" cap="flat" cmpd="sng" algn="ctr">
              <a:noFill/>
              <a:prstDash val="solid"/>
              <a:miter lim="800000"/>
            </a:ln>
            <a:effectLst/>
          </p:spPr>
          <p:txBody>
            <a:bodyPr rtlCol="0" anchor="ctr"/>
            <a:lstStyle/>
            <a:p>
              <a:pPr algn="ctr" defTabSz="685800">
                <a:defRPr/>
              </a:pPr>
              <a:endParaRPr lang="en-US" sz="1350">
                <a:solidFill>
                  <a:prstClr val="white"/>
                </a:solidFill>
                <a:latin typeface="Calibri" panose="020F0502020204030204"/>
              </a:endParaRPr>
            </a:p>
          </p:txBody>
        </p:sp>
        <p:cxnSp>
          <p:nvCxnSpPr>
            <p:cNvPr id="208" name="Straight Connector 207"/>
            <p:cNvCxnSpPr/>
            <p:nvPr/>
          </p:nvCxnSpPr>
          <p:spPr>
            <a:xfrm>
              <a:off x="676354" y="3364454"/>
              <a:ext cx="0" cy="882296"/>
            </a:xfrm>
            <a:prstGeom prst="line">
              <a:avLst/>
            </a:prstGeom>
            <a:grpFill/>
            <a:ln w="9525" cap="flat" cmpd="sng" algn="ctr">
              <a:solidFill>
                <a:srgbClr val="0167BB"/>
              </a:solidFill>
              <a:prstDash val="sysDash"/>
              <a:miter lim="800000"/>
            </a:ln>
            <a:effectLst/>
          </p:spPr>
        </p:cxnSp>
        <p:sp>
          <p:nvSpPr>
            <p:cNvPr id="209" name="Oval 208"/>
            <p:cNvSpPr/>
            <p:nvPr/>
          </p:nvSpPr>
          <p:spPr>
            <a:xfrm>
              <a:off x="596526" y="3228316"/>
              <a:ext cx="159657" cy="159657"/>
            </a:xfrm>
            <a:prstGeom prst="ellipse">
              <a:avLst/>
            </a:prstGeom>
            <a:solidFill>
              <a:srgbClr val="0167BB"/>
            </a:solidFill>
            <a:ln w="12700" cap="flat" cmpd="sng" algn="ctr">
              <a:noFill/>
              <a:prstDash val="solid"/>
              <a:miter lim="800000"/>
            </a:ln>
            <a:effectLst/>
          </p:spPr>
          <p:txBody>
            <a:bodyPr rtlCol="0" anchor="ctr"/>
            <a:lstStyle/>
            <a:p>
              <a:pPr algn="ctr" defTabSz="685800">
                <a:defRPr/>
              </a:pPr>
              <a:endParaRPr lang="en-US" sz="1350">
                <a:solidFill>
                  <a:prstClr val="white"/>
                </a:solidFill>
                <a:latin typeface="Calibri" panose="020F0502020204030204"/>
              </a:endParaRPr>
            </a:p>
          </p:txBody>
        </p:sp>
      </p:grpSp>
      <p:grpSp>
        <p:nvGrpSpPr>
          <p:cNvPr id="210" name="Group 209"/>
          <p:cNvGrpSpPr/>
          <p:nvPr/>
        </p:nvGrpSpPr>
        <p:grpSpPr>
          <a:xfrm>
            <a:off x="234621" y="1884308"/>
            <a:ext cx="1270372" cy="881099"/>
            <a:chOff x="106907" y="1489959"/>
            <a:chExt cx="1693829" cy="1174798"/>
          </a:xfrm>
        </p:grpSpPr>
        <p:sp>
          <p:nvSpPr>
            <p:cNvPr id="211" name="Rectangle 210"/>
            <p:cNvSpPr/>
            <p:nvPr/>
          </p:nvSpPr>
          <p:spPr>
            <a:xfrm>
              <a:off x="316467" y="1489959"/>
              <a:ext cx="1336262" cy="400109"/>
            </a:xfrm>
            <a:prstGeom prst="rect">
              <a:avLst/>
            </a:prstGeom>
          </p:spPr>
          <p:txBody>
            <a:bodyPr wrap="none">
              <a:spAutoFit/>
            </a:bodyPr>
            <a:lstStyle/>
            <a:p>
              <a:pPr lvl="0"/>
              <a:r>
                <a:rPr lang="en-US" sz="1350" b="1" dirty="0">
                  <a:solidFill>
                    <a:schemeClr val="bg1"/>
                  </a:solidFill>
                  <a:latin typeface="Arial" panose="020B0604020202020204" pitchFamily="34" charset="0"/>
                  <a:cs typeface="Arial" panose="020B0604020202020204" pitchFamily="34" charset="0"/>
                </a:rPr>
                <a:t>Age 12-14</a:t>
              </a:r>
            </a:p>
          </p:txBody>
        </p:sp>
        <p:sp>
          <p:nvSpPr>
            <p:cNvPr id="212" name="Rectangle 211"/>
            <p:cNvSpPr/>
            <p:nvPr/>
          </p:nvSpPr>
          <p:spPr>
            <a:xfrm>
              <a:off x="106907" y="1802983"/>
              <a:ext cx="1693829" cy="861774"/>
            </a:xfrm>
            <a:prstGeom prst="rect">
              <a:avLst/>
            </a:prstGeom>
          </p:spPr>
          <p:txBody>
            <a:bodyPr wrap="square">
              <a:spAutoFit/>
            </a:bodyPr>
            <a:lstStyle/>
            <a:p>
              <a:pPr lvl="0"/>
              <a:r>
                <a:rPr lang="en-US" sz="1200" i="1" dirty="0">
                  <a:solidFill>
                    <a:schemeClr val="bg1"/>
                  </a:solidFill>
                  <a:latin typeface="Arial" panose="020B0604020202020204" pitchFamily="34" charset="0"/>
                  <a:cs typeface="Arial" panose="020B0604020202020204" pitchFamily="34" charset="0"/>
                </a:rPr>
                <a:t>Orientation to the Transition Policy *</a:t>
              </a:r>
            </a:p>
          </p:txBody>
        </p:sp>
      </p:grpSp>
      <p:grpSp>
        <p:nvGrpSpPr>
          <p:cNvPr id="213" name="Group 212"/>
          <p:cNvGrpSpPr/>
          <p:nvPr/>
        </p:nvGrpSpPr>
        <p:grpSpPr>
          <a:xfrm>
            <a:off x="2842205" y="1884308"/>
            <a:ext cx="1199389" cy="1065765"/>
            <a:chOff x="173689" y="1489959"/>
            <a:chExt cx="1599185" cy="1421020"/>
          </a:xfrm>
        </p:grpSpPr>
        <p:sp>
          <p:nvSpPr>
            <p:cNvPr id="214" name="Rectangle 213"/>
            <p:cNvSpPr/>
            <p:nvPr/>
          </p:nvSpPr>
          <p:spPr>
            <a:xfrm>
              <a:off x="238916" y="1489959"/>
              <a:ext cx="1464504" cy="400109"/>
            </a:xfrm>
            <a:prstGeom prst="rect">
              <a:avLst/>
            </a:prstGeom>
          </p:spPr>
          <p:txBody>
            <a:bodyPr wrap="none">
              <a:spAutoFit/>
            </a:bodyPr>
            <a:lstStyle/>
            <a:p>
              <a:pPr lvl="0"/>
              <a:r>
                <a:rPr lang="en-US" sz="1350" b="1" dirty="0">
                  <a:solidFill>
                    <a:srgbClr val="FF8F00"/>
                  </a:solidFill>
                  <a:latin typeface="Arial" panose="020B0604020202020204" pitchFamily="34" charset="0"/>
                  <a:cs typeface="Arial" panose="020B0604020202020204" pitchFamily="34" charset="0"/>
                </a:rPr>
                <a:t>Ages 14-18</a:t>
              </a:r>
            </a:p>
          </p:txBody>
        </p:sp>
        <p:sp>
          <p:nvSpPr>
            <p:cNvPr id="215" name="Rectangle 214"/>
            <p:cNvSpPr/>
            <p:nvPr/>
          </p:nvSpPr>
          <p:spPr>
            <a:xfrm>
              <a:off x="173689" y="1802983"/>
              <a:ext cx="1599185" cy="1107996"/>
            </a:xfrm>
            <a:prstGeom prst="rect">
              <a:avLst/>
            </a:prstGeom>
          </p:spPr>
          <p:txBody>
            <a:bodyPr wrap="square">
              <a:spAutoFit/>
            </a:bodyPr>
            <a:lstStyle/>
            <a:p>
              <a:pPr marL="137160" indent="-137160">
                <a:buFont typeface="Calibri" panose="020F0502020204030204" pitchFamily="34" charset="0"/>
                <a:buChar char="›"/>
              </a:pPr>
              <a:r>
                <a:rPr lang="en-US" sz="1200" i="1" dirty="0">
                  <a:solidFill>
                    <a:schemeClr val="bg1"/>
                  </a:solidFill>
                  <a:latin typeface="Arial" panose="020B0604020202020204" pitchFamily="34" charset="0"/>
                  <a:cs typeface="Arial" panose="020B0604020202020204" pitchFamily="34" charset="0"/>
                </a:rPr>
                <a:t>Evaluate self care skills ***</a:t>
              </a:r>
            </a:p>
            <a:p>
              <a:pPr marL="137160" indent="-137160">
                <a:buFont typeface="Calibri" panose="020F0502020204030204" pitchFamily="34" charset="0"/>
                <a:buChar char="›"/>
              </a:pPr>
              <a:r>
                <a:rPr lang="en-US" sz="1200" i="1" dirty="0">
                  <a:solidFill>
                    <a:schemeClr val="bg1"/>
                  </a:solidFill>
                  <a:latin typeface="Arial" panose="020B0604020202020204" pitchFamily="34" charset="0"/>
                  <a:cs typeface="Arial" panose="020B0604020202020204" pitchFamily="34" charset="0"/>
                </a:rPr>
                <a:t>Education</a:t>
              </a:r>
            </a:p>
          </p:txBody>
        </p:sp>
      </p:grpSp>
      <p:grpSp>
        <p:nvGrpSpPr>
          <p:cNvPr id="216" name="Group 215"/>
          <p:cNvGrpSpPr/>
          <p:nvPr/>
        </p:nvGrpSpPr>
        <p:grpSpPr>
          <a:xfrm>
            <a:off x="5370760" y="1884308"/>
            <a:ext cx="1245340" cy="881099"/>
            <a:chOff x="123595" y="1489959"/>
            <a:chExt cx="1660453" cy="1174799"/>
          </a:xfrm>
        </p:grpSpPr>
        <p:sp>
          <p:nvSpPr>
            <p:cNvPr id="217" name="Rectangle 216"/>
            <p:cNvSpPr/>
            <p:nvPr/>
          </p:nvSpPr>
          <p:spPr>
            <a:xfrm>
              <a:off x="252347" y="1489959"/>
              <a:ext cx="1464504" cy="400109"/>
            </a:xfrm>
            <a:prstGeom prst="rect">
              <a:avLst/>
            </a:prstGeom>
          </p:spPr>
          <p:txBody>
            <a:bodyPr wrap="none">
              <a:spAutoFit/>
            </a:bodyPr>
            <a:lstStyle/>
            <a:p>
              <a:pPr lvl="0"/>
              <a:r>
                <a:rPr lang="en-US" sz="1350" b="1" dirty="0">
                  <a:solidFill>
                    <a:srgbClr val="FFFF00"/>
                  </a:solidFill>
                  <a:latin typeface="Arial" panose="020B0604020202020204" pitchFamily="34" charset="0"/>
                  <a:cs typeface="Arial" panose="020B0604020202020204" pitchFamily="34" charset="0"/>
                </a:rPr>
                <a:t>Ages 16-18</a:t>
              </a:r>
            </a:p>
          </p:txBody>
        </p:sp>
        <p:sp>
          <p:nvSpPr>
            <p:cNvPr id="218" name="Rectangle 217"/>
            <p:cNvSpPr/>
            <p:nvPr/>
          </p:nvSpPr>
          <p:spPr>
            <a:xfrm>
              <a:off x="123595" y="1802983"/>
              <a:ext cx="1660453" cy="861775"/>
            </a:xfrm>
            <a:prstGeom prst="rect">
              <a:avLst/>
            </a:prstGeom>
          </p:spPr>
          <p:txBody>
            <a:bodyPr wrap="square">
              <a:spAutoFit/>
            </a:bodyPr>
            <a:lstStyle/>
            <a:p>
              <a:r>
                <a:rPr lang="en-US" sz="1200" i="1" dirty="0">
                  <a:solidFill>
                    <a:schemeClr val="bg1"/>
                  </a:solidFill>
                  <a:latin typeface="Arial" panose="020B0604020202020204" pitchFamily="34" charset="0"/>
                  <a:cs typeface="Arial" panose="020B0604020202020204" pitchFamily="34" charset="0"/>
                </a:rPr>
                <a:t>Formulate the Transfer documents ***</a:t>
              </a:r>
            </a:p>
          </p:txBody>
        </p:sp>
      </p:grpSp>
      <p:grpSp>
        <p:nvGrpSpPr>
          <p:cNvPr id="219" name="Group 218"/>
          <p:cNvGrpSpPr/>
          <p:nvPr/>
        </p:nvGrpSpPr>
        <p:grpSpPr>
          <a:xfrm>
            <a:off x="7886982" y="1494219"/>
            <a:ext cx="1277943" cy="1401381"/>
            <a:chOff x="45043" y="1233145"/>
            <a:chExt cx="1703924" cy="1868507"/>
          </a:xfrm>
        </p:grpSpPr>
        <p:sp>
          <p:nvSpPr>
            <p:cNvPr id="220" name="Rectangle 219"/>
            <p:cNvSpPr/>
            <p:nvPr/>
          </p:nvSpPr>
          <p:spPr>
            <a:xfrm>
              <a:off x="45043" y="1233145"/>
              <a:ext cx="1703924" cy="954108"/>
            </a:xfrm>
            <a:prstGeom prst="rect">
              <a:avLst/>
            </a:prstGeom>
          </p:spPr>
          <p:txBody>
            <a:bodyPr wrap="square">
              <a:spAutoFit/>
            </a:bodyPr>
            <a:lstStyle/>
            <a:p>
              <a:pPr algn="ctr"/>
              <a:r>
                <a:rPr lang="en-US" sz="1350" b="1" dirty="0">
                  <a:solidFill>
                    <a:schemeClr val="bg1"/>
                  </a:solidFill>
                  <a:latin typeface="Arial" panose="020B0604020202020204" pitchFamily="34" charset="0"/>
                  <a:cs typeface="Arial" panose="020B0604020202020204" pitchFamily="34" charset="0"/>
                </a:rPr>
                <a:t>3-6 months after Transfer</a:t>
              </a:r>
            </a:p>
          </p:txBody>
        </p:sp>
        <p:sp>
          <p:nvSpPr>
            <p:cNvPr id="221" name="Rectangle 220"/>
            <p:cNvSpPr/>
            <p:nvPr/>
          </p:nvSpPr>
          <p:spPr>
            <a:xfrm>
              <a:off x="149076" y="2239876"/>
              <a:ext cx="1495859" cy="861776"/>
            </a:xfrm>
            <a:prstGeom prst="rect">
              <a:avLst/>
            </a:prstGeom>
          </p:spPr>
          <p:txBody>
            <a:bodyPr wrap="square">
              <a:spAutoFit/>
            </a:bodyPr>
            <a:lstStyle/>
            <a:p>
              <a:r>
                <a:rPr lang="en-US" sz="1200" i="1" dirty="0">
                  <a:solidFill>
                    <a:schemeClr val="bg1"/>
                  </a:solidFill>
                  <a:latin typeface="Arial" panose="020B0604020202020204" pitchFamily="34" charset="0"/>
                  <a:cs typeface="Arial" panose="020B0604020202020204" pitchFamily="34" charset="0"/>
                </a:rPr>
                <a:t>Confirm successful Transfer</a:t>
              </a:r>
            </a:p>
          </p:txBody>
        </p:sp>
      </p:grpSp>
      <p:grpSp>
        <p:nvGrpSpPr>
          <p:cNvPr id="222" name="Group 221"/>
          <p:cNvGrpSpPr/>
          <p:nvPr/>
        </p:nvGrpSpPr>
        <p:grpSpPr>
          <a:xfrm>
            <a:off x="1515254" y="3315799"/>
            <a:ext cx="1150051" cy="696433"/>
            <a:chOff x="187121" y="1489959"/>
            <a:chExt cx="1533401" cy="928577"/>
          </a:xfrm>
        </p:grpSpPr>
        <p:sp>
          <p:nvSpPr>
            <p:cNvPr id="223" name="Rectangle 222"/>
            <p:cNvSpPr/>
            <p:nvPr/>
          </p:nvSpPr>
          <p:spPr>
            <a:xfrm>
              <a:off x="252348" y="1489959"/>
              <a:ext cx="1464504" cy="400109"/>
            </a:xfrm>
            <a:prstGeom prst="rect">
              <a:avLst/>
            </a:prstGeom>
          </p:spPr>
          <p:txBody>
            <a:bodyPr wrap="none">
              <a:spAutoFit/>
            </a:bodyPr>
            <a:lstStyle/>
            <a:p>
              <a:pPr lvl="0"/>
              <a:r>
                <a:rPr lang="en-US" sz="1350" b="1" dirty="0">
                  <a:solidFill>
                    <a:srgbClr val="FFFF00"/>
                  </a:solidFill>
                  <a:latin typeface="Arial" panose="020B0604020202020204" pitchFamily="34" charset="0"/>
                  <a:cs typeface="Arial" panose="020B0604020202020204" pitchFamily="34" charset="0"/>
                </a:rPr>
                <a:t>Ages 14-18</a:t>
              </a:r>
            </a:p>
          </p:txBody>
        </p:sp>
        <p:sp>
          <p:nvSpPr>
            <p:cNvPr id="224" name="Rectangle 223"/>
            <p:cNvSpPr/>
            <p:nvPr/>
          </p:nvSpPr>
          <p:spPr>
            <a:xfrm>
              <a:off x="187121" y="1802983"/>
              <a:ext cx="1533401" cy="615553"/>
            </a:xfrm>
            <a:prstGeom prst="rect">
              <a:avLst/>
            </a:prstGeom>
          </p:spPr>
          <p:txBody>
            <a:bodyPr wrap="square">
              <a:spAutoFit/>
            </a:bodyPr>
            <a:lstStyle/>
            <a:p>
              <a:r>
                <a:rPr lang="en-US" sz="1200" i="1" dirty="0">
                  <a:solidFill>
                    <a:schemeClr val="bg1"/>
                  </a:solidFill>
                  <a:latin typeface="Arial" panose="020B0604020202020204" pitchFamily="34" charset="0"/>
                  <a:cs typeface="Arial" panose="020B0604020202020204" pitchFamily="34" charset="0"/>
                </a:rPr>
                <a:t>Tracking and Monitor</a:t>
              </a:r>
            </a:p>
          </p:txBody>
        </p:sp>
      </p:grpSp>
      <p:grpSp>
        <p:nvGrpSpPr>
          <p:cNvPr id="225" name="Group 224"/>
          <p:cNvGrpSpPr/>
          <p:nvPr/>
        </p:nvGrpSpPr>
        <p:grpSpPr>
          <a:xfrm>
            <a:off x="4092868" y="3313037"/>
            <a:ext cx="1370058" cy="690414"/>
            <a:chOff x="38114" y="1489959"/>
            <a:chExt cx="1826744" cy="920552"/>
          </a:xfrm>
        </p:grpSpPr>
        <p:sp>
          <p:nvSpPr>
            <p:cNvPr id="226" name="Rectangle 225"/>
            <p:cNvSpPr/>
            <p:nvPr/>
          </p:nvSpPr>
          <p:spPr>
            <a:xfrm>
              <a:off x="193855" y="1489959"/>
              <a:ext cx="1464504" cy="400109"/>
            </a:xfrm>
            <a:prstGeom prst="rect">
              <a:avLst/>
            </a:prstGeom>
          </p:spPr>
          <p:txBody>
            <a:bodyPr wrap="none">
              <a:spAutoFit/>
            </a:bodyPr>
            <a:lstStyle/>
            <a:p>
              <a:pPr lvl="0"/>
              <a:r>
                <a:rPr lang="en-US" sz="1350" b="1" dirty="0">
                  <a:solidFill>
                    <a:schemeClr val="bg1"/>
                  </a:solidFill>
                  <a:latin typeface="Arial" panose="020B0604020202020204" pitchFamily="34" charset="0"/>
                  <a:cs typeface="Arial" panose="020B0604020202020204" pitchFamily="34" charset="0"/>
                </a:rPr>
                <a:t>Ages 14-18</a:t>
              </a:r>
            </a:p>
          </p:txBody>
        </p:sp>
        <p:sp>
          <p:nvSpPr>
            <p:cNvPr id="227" name="Rectangle 226"/>
            <p:cNvSpPr/>
            <p:nvPr/>
          </p:nvSpPr>
          <p:spPr>
            <a:xfrm>
              <a:off x="38114" y="1794958"/>
              <a:ext cx="1826744" cy="615553"/>
            </a:xfrm>
            <a:prstGeom prst="rect">
              <a:avLst/>
            </a:prstGeom>
          </p:spPr>
          <p:txBody>
            <a:bodyPr wrap="square" anchor="ctr">
              <a:spAutoFit/>
            </a:bodyPr>
            <a:lstStyle/>
            <a:p>
              <a:r>
                <a:rPr lang="en-US" sz="1200" i="1" dirty="0">
                  <a:solidFill>
                    <a:schemeClr val="bg1"/>
                  </a:solidFill>
                  <a:latin typeface="Arial" panose="020B0604020202020204" pitchFamily="34" charset="0"/>
                  <a:cs typeface="Arial" panose="020B0604020202020204" pitchFamily="34" charset="0"/>
                </a:rPr>
                <a:t>Develop Transition Plan*** </a:t>
              </a:r>
            </a:p>
          </p:txBody>
        </p:sp>
      </p:grpSp>
      <p:grpSp>
        <p:nvGrpSpPr>
          <p:cNvPr id="228" name="Group 227"/>
          <p:cNvGrpSpPr/>
          <p:nvPr/>
        </p:nvGrpSpPr>
        <p:grpSpPr>
          <a:xfrm>
            <a:off x="6680973" y="3313037"/>
            <a:ext cx="1003728" cy="690414"/>
            <a:chOff x="352718" y="1489959"/>
            <a:chExt cx="1338304" cy="920552"/>
          </a:xfrm>
        </p:grpSpPr>
        <p:sp>
          <p:nvSpPr>
            <p:cNvPr id="229" name="Rectangle 228"/>
            <p:cNvSpPr/>
            <p:nvPr/>
          </p:nvSpPr>
          <p:spPr>
            <a:xfrm>
              <a:off x="354759" y="1489959"/>
              <a:ext cx="1336263" cy="400109"/>
            </a:xfrm>
            <a:prstGeom prst="rect">
              <a:avLst/>
            </a:prstGeom>
          </p:spPr>
          <p:txBody>
            <a:bodyPr wrap="none">
              <a:spAutoFit/>
            </a:bodyPr>
            <a:lstStyle/>
            <a:p>
              <a:pPr lvl="0"/>
              <a:r>
                <a:rPr lang="en-US" sz="1350" b="1" dirty="0">
                  <a:solidFill>
                    <a:srgbClr val="FF8F00"/>
                  </a:solidFill>
                  <a:latin typeface="Arial" panose="020B0604020202020204" pitchFamily="34" charset="0"/>
                  <a:cs typeface="Arial" panose="020B0604020202020204" pitchFamily="34" charset="0"/>
                </a:rPr>
                <a:t>Age 18-21</a:t>
              </a:r>
            </a:p>
          </p:txBody>
        </p:sp>
        <p:sp>
          <p:nvSpPr>
            <p:cNvPr id="230" name="Rectangle 229"/>
            <p:cNvSpPr/>
            <p:nvPr/>
          </p:nvSpPr>
          <p:spPr>
            <a:xfrm>
              <a:off x="352718" y="1794958"/>
              <a:ext cx="1278791" cy="615553"/>
            </a:xfrm>
            <a:prstGeom prst="rect">
              <a:avLst/>
            </a:prstGeom>
          </p:spPr>
          <p:txBody>
            <a:bodyPr wrap="square" anchor="ctr">
              <a:spAutoFit/>
            </a:bodyPr>
            <a:lstStyle/>
            <a:p>
              <a:r>
                <a:rPr lang="en-US" sz="1200" i="1" dirty="0">
                  <a:solidFill>
                    <a:schemeClr val="bg1"/>
                  </a:solidFill>
                  <a:latin typeface="Arial" panose="020B0604020202020204" pitchFamily="34" charset="0"/>
                  <a:cs typeface="Arial" panose="020B0604020202020204" pitchFamily="34" charset="0"/>
                </a:rPr>
                <a:t>Formal Transfer*</a:t>
              </a:r>
            </a:p>
          </p:txBody>
        </p:sp>
      </p:grpSp>
      <p:grpSp>
        <p:nvGrpSpPr>
          <p:cNvPr id="232" name="Group 231"/>
          <p:cNvGrpSpPr/>
          <p:nvPr/>
        </p:nvGrpSpPr>
        <p:grpSpPr>
          <a:xfrm>
            <a:off x="254674" y="4364331"/>
            <a:ext cx="846519" cy="846902"/>
            <a:chOff x="421648" y="4462383"/>
            <a:chExt cx="1128692" cy="1129202"/>
          </a:xfrm>
          <a:solidFill>
            <a:srgbClr val="0167BB"/>
          </a:solidFill>
        </p:grpSpPr>
        <p:sp>
          <p:nvSpPr>
            <p:cNvPr id="236" name="Rounded Rectangle 235"/>
            <p:cNvSpPr/>
            <p:nvPr/>
          </p:nvSpPr>
          <p:spPr>
            <a:xfrm rot="2700000">
              <a:off x="599831" y="4640566"/>
              <a:ext cx="772837" cy="772837"/>
            </a:xfrm>
            <a:prstGeom prst="roundRect">
              <a:avLst>
                <a:gd name="adj" fmla="val 2014"/>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7" name="Freeform 236"/>
            <p:cNvSpPr/>
            <p:nvPr/>
          </p:nvSpPr>
          <p:spPr>
            <a:xfrm>
              <a:off x="421648" y="4462383"/>
              <a:ext cx="478680" cy="478679"/>
            </a:xfrm>
            <a:custGeom>
              <a:avLst/>
              <a:gdLst>
                <a:gd name="connsiteX0" fmla="*/ 664348 w 664348"/>
                <a:gd name="connsiteY0" fmla="*/ 0 h 664348"/>
                <a:gd name="connsiteX1" fmla="*/ 664348 w 664348"/>
                <a:gd name="connsiteY1" fmla="*/ 73531 h 664348"/>
                <a:gd name="connsiteX2" fmla="*/ 73531 w 664348"/>
                <a:gd name="connsiteY2" fmla="*/ 664348 h 664348"/>
                <a:gd name="connsiteX3" fmla="*/ 0 w 664348"/>
                <a:gd name="connsiteY3" fmla="*/ 664348 h 664348"/>
                <a:gd name="connsiteX4" fmla="*/ 664348 w 664348"/>
                <a:gd name="connsiteY4" fmla="*/ 0 h 664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348" h="664348">
                  <a:moveTo>
                    <a:pt x="664348" y="0"/>
                  </a:moveTo>
                  <a:lnTo>
                    <a:pt x="664348" y="73531"/>
                  </a:lnTo>
                  <a:lnTo>
                    <a:pt x="73531" y="664348"/>
                  </a:lnTo>
                  <a:lnTo>
                    <a:pt x="0" y="664348"/>
                  </a:lnTo>
                  <a:lnTo>
                    <a:pt x="664348" y="0"/>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8" name="Freeform 237"/>
            <p:cNvSpPr/>
            <p:nvPr/>
          </p:nvSpPr>
          <p:spPr>
            <a:xfrm>
              <a:off x="421649" y="5112908"/>
              <a:ext cx="478678" cy="478677"/>
            </a:xfrm>
            <a:custGeom>
              <a:avLst/>
              <a:gdLst>
                <a:gd name="connsiteX0" fmla="*/ 0 w 664346"/>
                <a:gd name="connsiteY0" fmla="*/ 0 h 664345"/>
                <a:gd name="connsiteX1" fmla="*/ 73531 w 664346"/>
                <a:gd name="connsiteY1" fmla="*/ 0 h 664345"/>
                <a:gd name="connsiteX2" fmla="*/ 664346 w 664346"/>
                <a:gd name="connsiteY2" fmla="*/ 590815 h 664345"/>
                <a:gd name="connsiteX3" fmla="*/ 664346 w 664346"/>
                <a:gd name="connsiteY3" fmla="*/ 664345 h 664345"/>
                <a:gd name="connsiteX4" fmla="*/ 0 w 664346"/>
                <a:gd name="connsiteY4" fmla="*/ 0 h 66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346" h="664345">
                  <a:moveTo>
                    <a:pt x="0" y="0"/>
                  </a:moveTo>
                  <a:lnTo>
                    <a:pt x="73531" y="0"/>
                  </a:lnTo>
                  <a:lnTo>
                    <a:pt x="664346" y="590815"/>
                  </a:lnTo>
                  <a:lnTo>
                    <a:pt x="664346" y="664345"/>
                  </a:lnTo>
                  <a:lnTo>
                    <a:pt x="0" y="0"/>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9" name="Freeform 238"/>
            <p:cNvSpPr/>
            <p:nvPr/>
          </p:nvSpPr>
          <p:spPr>
            <a:xfrm>
              <a:off x="1072174" y="5112908"/>
              <a:ext cx="478166" cy="478165"/>
            </a:xfrm>
            <a:custGeom>
              <a:avLst/>
              <a:gdLst>
                <a:gd name="connsiteX0" fmla="*/ 590105 w 663636"/>
                <a:gd name="connsiteY0" fmla="*/ 0 h 663636"/>
                <a:gd name="connsiteX1" fmla="*/ 663636 w 663636"/>
                <a:gd name="connsiteY1" fmla="*/ 0 h 663636"/>
                <a:gd name="connsiteX2" fmla="*/ 0 w 663636"/>
                <a:gd name="connsiteY2" fmla="*/ 663636 h 663636"/>
                <a:gd name="connsiteX3" fmla="*/ 0 w 663636"/>
                <a:gd name="connsiteY3" fmla="*/ 590105 h 663636"/>
                <a:gd name="connsiteX4" fmla="*/ 590105 w 663636"/>
                <a:gd name="connsiteY4" fmla="*/ 0 h 663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636" h="663636">
                  <a:moveTo>
                    <a:pt x="590105" y="0"/>
                  </a:moveTo>
                  <a:lnTo>
                    <a:pt x="663636" y="0"/>
                  </a:lnTo>
                  <a:lnTo>
                    <a:pt x="0" y="663636"/>
                  </a:lnTo>
                  <a:lnTo>
                    <a:pt x="0" y="590105"/>
                  </a:lnTo>
                  <a:lnTo>
                    <a:pt x="590105" y="0"/>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0" name="Freeform 239"/>
            <p:cNvSpPr/>
            <p:nvPr/>
          </p:nvSpPr>
          <p:spPr>
            <a:xfrm>
              <a:off x="1072174" y="4462896"/>
              <a:ext cx="478166" cy="478165"/>
            </a:xfrm>
            <a:custGeom>
              <a:avLst/>
              <a:gdLst>
                <a:gd name="connsiteX0" fmla="*/ 0 w 663635"/>
                <a:gd name="connsiteY0" fmla="*/ 0 h 663636"/>
                <a:gd name="connsiteX1" fmla="*/ 663635 w 663635"/>
                <a:gd name="connsiteY1" fmla="*/ 663636 h 663636"/>
                <a:gd name="connsiteX2" fmla="*/ 590105 w 663635"/>
                <a:gd name="connsiteY2" fmla="*/ 663636 h 663636"/>
                <a:gd name="connsiteX3" fmla="*/ 0 w 663635"/>
                <a:gd name="connsiteY3" fmla="*/ 73531 h 663636"/>
                <a:gd name="connsiteX4" fmla="*/ 0 w 663635"/>
                <a:gd name="connsiteY4" fmla="*/ 0 h 663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635" h="663636">
                  <a:moveTo>
                    <a:pt x="0" y="0"/>
                  </a:moveTo>
                  <a:lnTo>
                    <a:pt x="663635" y="663636"/>
                  </a:lnTo>
                  <a:lnTo>
                    <a:pt x="590105" y="663636"/>
                  </a:lnTo>
                  <a:lnTo>
                    <a:pt x="0" y="73531"/>
                  </a:lnTo>
                  <a:lnTo>
                    <a:pt x="0" y="0"/>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cxnSp>
        <p:nvCxnSpPr>
          <p:cNvPr id="234" name="Straight Connector 233"/>
          <p:cNvCxnSpPr/>
          <p:nvPr/>
        </p:nvCxnSpPr>
        <p:spPr>
          <a:xfrm>
            <a:off x="81287" y="5262738"/>
            <a:ext cx="1206569" cy="0"/>
          </a:xfrm>
          <a:prstGeom prst="line">
            <a:avLst/>
          </a:prstGeom>
          <a:ln w="15875">
            <a:solidFill>
              <a:srgbClr val="0167BB"/>
            </a:solidFill>
            <a:prstDash val="sysDash"/>
          </a:ln>
        </p:spPr>
        <p:style>
          <a:lnRef idx="1">
            <a:schemeClr val="accent1"/>
          </a:lnRef>
          <a:fillRef idx="0">
            <a:schemeClr val="accent1"/>
          </a:fillRef>
          <a:effectRef idx="0">
            <a:schemeClr val="accent1"/>
          </a:effectRef>
          <a:fontRef idx="minor">
            <a:schemeClr val="tx1"/>
          </a:fontRef>
        </p:style>
      </p:cxnSp>
      <p:sp>
        <p:nvSpPr>
          <p:cNvPr id="235" name="Rectangle 234"/>
          <p:cNvSpPr/>
          <p:nvPr/>
        </p:nvSpPr>
        <p:spPr>
          <a:xfrm>
            <a:off x="30896" y="5319024"/>
            <a:ext cx="1288823" cy="415498"/>
          </a:xfrm>
          <a:prstGeom prst="rect">
            <a:avLst/>
          </a:prstGeom>
        </p:spPr>
        <p:txBody>
          <a:bodyPr wrap="square">
            <a:spAutoFit/>
          </a:bodyPr>
          <a:lstStyle/>
          <a:p>
            <a:pPr algn="ctr"/>
            <a:r>
              <a:rPr lang="en-US" sz="1050" b="1" dirty="0">
                <a:solidFill>
                  <a:srgbClr val="00B0F0"/>
                </a:solidFill>
                <a:latin typeface="Arial" panose="020B0604020202020204" pitchFamily="34" charset="0"/>
                <a:cs typeface="Arial" panose="020B0604020202020204" pitchFamily="34" charset="0"/>
              </a:rPr>
              <a:t>Transition</a:t>
            </a:r>
          </a:p>
          <a:p>
            <a:pPr algn="ctr"/>
            <a:r>
              <a:rPr lang="en-US" sz="1050" b="1" dirty="0">
                <a:solidFill>
                  <a:srgbClr val="00B0F0"/>
                </a:solidFill>
                <a:latin typeface="Arial" panose="020B0604020202020204" pitchFamily="34" charset="0"/>
                <a:cs typeface="Arial" panose="020B0604020202020204" pitchFamily="34" charset="0"/>
              </a:rPr>
              <a:t>Policy</a:t>
            </a:r>
          </a:p>
        </p:txBody>
      </p:sp>
      <p:cxnSp>
        <p:nvCxnSpPr>
          <p:cNvPr id="242" name="Straight Connector 241"/>
          <p:cNvCxnSpPr/>
          <p:nvPr/>
        </p:nvCxnSpPr>
        <p:spPr>
          <a:xfrm>
            <a:off x="1511022" y="5262738"/>
            <a:ext cx="1280797" cy="0"/>
          </a:xfrm>
          <a:prstGeom prst="line">
            <a:avLst/>
          </a:prstGeom>
          <a:ln w="15875">
            <a:solidFill>
              <a:srgbClr val="3B6A34"/>
            </a:solidFill>
            <a:prstDash val="sysDash"/>
          </a:ln>
        </p:spPr>
        <p:style>
          <a:lnRef idx="1">
            <a:schemeClr val="accent1"/>
          </a:lnRef>
          <a:fillRef idx="0">
            <a:schemeClr val="accent1"/>
          </a:fillRef>
          <a:effectRef idx="0">
            <a:schemeClr val="accent1"/>
          </a:effectRef>
          <a:fontRef idx="minor">
            <a:schemeClr val="tx1"/>
          </a:fontRef>
        </p:style>
      </p:cxnSp>
      <p:grpSp>
        <p:nvGrpSpPr>
          <p:cNvPr id="244" name="Group 243"/>
          <p:cNvGrpSpPr/>
          <p:nvPr/>
        </p:nvGrpSpPr>
        <p:grpSpPr>
          <a:xfrm>
            <a:off x="1728160" y="4296630"/>
            <a:ext cx="846519" cy="846902"/>
            <a:chOff x="421648" y="4462383"/>
            <a:chExt cx="1128692" cy="1129202"/>
          </a:xfrm>
          <a:solidFill>
            <a:srgbClr val="0167BB"/>
          </a:solidFill>
        </p:grpSpPr>
        <p:sp>
          <p:nvSpPr>
            <p:cNvPr id="246" name="Rounded Rectangle 245"/>
            <p:cNvSpPr/>
            <p:nvPr/>
          </p:nvSpPr>
          <p:spPr>
            <a:xfrm rot="2700000">
              <a:off x="599831" y="4640566"/>
              <a:ext cx="772837" cy="772837"/>
            </a:xfrm>
            <a:prstGeom prst="roundRect">
              <a:avLst>
                <a:gd name="adj" fmla="val 2014"/>
              </a:avLst>
            </a:prstGeom>
            <a:solidFill>
              <a:srgbClr val="3B6A3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7" name="Freeform 246"/>
            <p:cNvSpPr/>
            <p:nvPr/>
          </p:nvSpPr>
          <p:spPr>
            <a:xfrm>
              <a:off x="421648" y="4462383"/>
              <a:ext cx="478680" cy="478679"/>
            </a:xfrm>
            <a:custGeom>
              <a:avLst/>
              <a:gdLst>
                <a:gd name="connsiteX0" fmla="*/ 664348 w 664348"/>
                <a:gd name="connsiteY0" fmla="*/ 0 h 664348"/>
                <a:gd name="connsiteX1" fmla="*/ 664348 w 664348"/>
                <a:gd name="connsiteY1" fmla="*/ 73531 h 664348"/>
                <a:gd name="connsiteX2" fmla="*/ 73531 w 664348"/>
                <a:gd name="connsiteY2" fmla="*/ 664348 h 664348"/>
                <a:gd name="connsiteX3" fmla="*/ 0 w 664348"/>
                <a:gd name="connsiteY3" fmla="*/ 664348 h 664348"/>
                <a:gd name="connsiteX4" fmla="*/ 664348 w 664348"/>
                <a:gd name="connsiteY4" fmla="*/ 0 h 664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348" h="664348">
                  <a:moveTo>
                    <a:pt x="664348" y="0"/>
                  </a:moveTo>
                  <a:lnTo>
                    <a:pt x="664348" y="73531"/>
                  </a:lnTo>
                  <a:lnTo>
                    <a:pt x="73531" y="664348"/>
                  </a:lnTo>
                  <a:lnTo>
                    <a:pt x="0" y="664348"/>
                  </a:lnTo>
                  <a:lnTo>
                    <a:pt x="664348" y="0"/>
                  </a:lnTo>
                  <a:close/>
                </a:path>
              </a:pathLst>
            </a:custGeom>
            <a:solidFill>
              <a:srgbClr val="3B6A3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8" name="Freeform 247"/>
            <p:cNvSpPr/>
            <p:nvPr/>
          </p:nvSpPr>
          <p:spPr>
            <a:xfrm>
              <a:off x="421649" y="5112908"/>
              <a:ext cx="478678" cy="478677"/>
            </a:xfrm>
            <a:custGeom>
              <a:avLst/>
              <a:gdLst>
                <a:gd name="connsiteX0" fmla="*/ 0 w 664346"/>
                <a:gd name="connsiteY0" fmla="*/ 0 h 664345"/>
                <a:gd name="connsiteX1" fmla="*/ 73531 w 664346"/>
                <a:gd name="connsiteY1" fmla="*/ 0 h 664345"/>
                <a:gd name="connsiteX2" fmla="*/ 664346 w 664346"/>
                <a:gd name="connsiteY2" fmla="*/ 590815 h 664345"/>
                <a:gd name="connsiteX3" fmla="*/ 664346 w 664346"/>
                <a:gd name="connsiteY3" fmla="*/ 664345 h 664345"/>
                <a:gd name="connsiteX4" fmla="*/ 0 w 664346"/>
                <a:gd name="connsiteY4" fmla="*/ 0 h 66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346" h="664345">
                  <a:moveTo>
                    <a:pt x="0" y="0"/>
                  </a:moveTo>
                  <a:lnTo>
                    <a:pt x="73531" y="0"/>
                  </a:lnTo>
                  <a:lnTo>
                    <a:pt x="664346" y="590815"/>
                  </a:lnTo>
                  <a:lnTo>
                    <a:pt x="664346" y="664345"/>
                  </a:lnTo>
                  <a:lnTo>
                    <a:pt x="0" y="0"/>
                  </a:lnTo>
                  <a:close/>
                </a:path>
              </a:pathLst>
            </a:custGeom>
            <a:solidFill>
              <a:srgbClr val="3B6A3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9" name="Freeform 248"/>
            <p:cNvSpPr/>
            <p:nvPr/>
          </p:nvSpPr>
          <p:spPr>
            <a:xfrm>
              <a:off x="1072174" y="5112908"/>
              <a:ext cx="478166" cy="478165"/>
            </a:xfrm>
            <a:custGeom>
              <a:avLst/>
              <a:gdLst>
                <a:gd name="connsiteX0" fmla="*/ 590105 w 663636"/>
                <a:gd name="connsiteY0" fmla="*/ 0 h 663636"/>
                <a:gd name="connsiteX1" fmla="*/ 663636 w 663636"/>
                <a:gd name="connsiteY1" fmla="*/ 0 h 663636"/>
                <a:gd name="connsiteX2" fmla="*/ 0 w 663636"/>
                <a:gd name="connsiteY2" fmla="*/ 663636 h 663636"/>
                <a:gd name="connsiteX3" fmla="*/ 0 w 663636"/>
                <a:gd name="connsiteY3" fmla="*/ 590105 h 663636"/>
                <a:gd name="connsiteX4" fmla="*/ 590105 w 663636"/>
                <a:gd name="connsiteY4" fmla="*/ 0 h 663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636" h="663636">
                  <a:moveTo>
                    <a:pt x="590105" y="0"/>
                  </a:moveTo>
                  <a:lnTo>
                    <a:pt x="663636" y="0"/>
                  </a:lnTo>
                  <a:lnTo>
                    <a:pt x="0" y="663636"/>
                  </a:lnTo>
                  <a:lnTo>
                    <a:pt x="0" y="590105"/>
                  </a:lnTo>
                  <a:lnTo>
                    <a:pt x="590105" y="0"/>
                  </a:lnTo>
                  <a:close/>
                </a:path>
              </a:pathLst>
            </a:custGeom>
            <a:solidFill>
              <a:srgbClr val="3B6A3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0" name="Freeform 249"/>
            <p:cNvSpPr/>
            <p:nvPr/>
          </p:nvSpPr>
          <p:spPr>
            <a:xfrm>
              <a:off x="1072174" y="4462896"/>
              <a:ext cx="478166" cy="478165"/>
            </a:xfrm>
            <a:custGeom>
              <a:avLst/>
              <a:gdLst>
                <a:gd name="connsiteX0" fmla="*/ 0 w 663635"/>
                <a:gd name="connsiteY0" fmla="*/ 0 h 663636"/>
                <a:gd name="connsiteX1" fmla="*/ 663635 w 663635"/>
                <a:gd name="connsiteY1" fmla="*/ 663636 h 663636"/>
                <a:gd name="connsiteX2" fmla="*/ 590105 w 663635"/>
                <a:gd name="connsiteY2" fmla="*/ 663636 h 663636"/>
                <a:gd name="connsiteX3" fmla="*/ 0 w 663635"/>
                <a:gd name="connsiteY3" fmla="*/ 73531 h 663636"/>
                <a:gd name="connsiteX4" fmla="*/ 0 w 663635"/>
                <a:gd name="connsiteY4" fmla="*/ 0 h 663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635" h="663636">
                  <a:moveTo>
                    <a:pt x="0" y="0"/>
                  </a:moveTo>
                  <a:lnTo>
                    <a:pt x="663635" y="663636"/>
                  </a:lnTo>
                  <a:lnTo>
                    <a:pt x="590105" y="663636"/>
                  </a:lnTo>
                  <a:lnTo>
                    <a:pt x="0" y="73531"/>
                  </a:lnTo>
                  <a:lnTo>
                    <a:pt x="0" y="0"/>
                  </a:lnTo>
                  <a:close/>
                </a:path>
              </a:pathLst>
            </a:custGeom>
            <a:solidFill>
              <a:srgbClr val="3B6A3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245" name="Rectangle 244"/>
          <p:cNvSpPr/>
          <p:nvPr/>
        </p:nvSpPr>
        <p:spPr>
          <a:xfrm>
            <a:off x="1466047" y="5319024"/>
            <a:ext cx="1370747" cy="577081"/>
          </a:xfrm>
          <a:prstGeom prst="rect">
            <a:avLst/>
          </a:prstGeom>
        </p:spPr>
        <p:txBody>
          <a:bodyPr wrap="square">
            <a:spAutoFit/>
          </a:bodyPr>
          <a:lstStyle/>
          <a:p>
            <a:pPr algn="ctr"/>
            <a:r>
              <a:rPr lang="en-US" sz="1050" b="1" dirty="0">
                <a:solidFill>
                  <a:srgbClr val="FFFF00"/>
                </a:solidFill>
                <a:latin typeface="Arial" panose="020B0604020202020204" pitchFamily="34" charset="0"/>
                <a:cs typeface="Arial" panose="020B0604020202020204" pitchFamily="34" charset="0"/>
              </a:rPr>
              <a:t>Transition Tracking &amp; Monitoring</a:t>
            </a:r>
          </a:p>
        </p:txBody>
      </p:sp>
      <p:grpSp>
        <p:nvGrpSpPr>
          <p:cNvPr id="252" name="Group 251"/>
          <p:cNvGrpSpPr/>
          <p:nvPr/>
        </p:nvGrpSpPr>
        <p:grpSpPr>
          <a:xfrm>
            <a:off x="3300298" y="4364331"/>
            <a:ext cx="846519" cy="846902"/>
            <a:chOff x="421648" y="4462383"/>
            <a:chExt cx="1128692" cy="1129202"/>
          </a:xfrm>
          <a:solidFill>
            <a:srgbClr val="0167BB"/>
          </a:solidFill>
        </p:grpSpPr>
        <p:sp>
          <p:nvSpPr>
            <p:cNvPr id="256" name="Rounded Rectangle 255"/>
            <p:cNvSpPr/>
            <p:nvPr/>
          </p:nvSpPr>
          <p:spPr>
            <a:xfrm rot="2700000">
              <a:off x="599831" y="4640566"/>
              <a:ext cx="772837" cy="772837"/>
            </a:xfrm>
            <a:prstGeom prst="roundRect">
              <a:avLst>
                <a:gd name="adj" fmla="val 2014"/>
              </a:avLst>
            </a:prstGeom>
            <a:solidFill>
              <a:srgbClr val="FF8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7" name="Freeform 256"/>
            <p:cNvSpPr/>
            <p:nvPr/>
          </p:nvSpPr>
          <p:spPr>
            <a:xfrm>
              <a:off x="421648" y="4462383"/>
              <a:ext cx="478680" cy="478679"/>
            </a:xfrm>
            <a:custGeom>
              <a:avLst/>
              <a:gdLst>
                <a:gd name="connsiteX0" fmla="*/ 664348 w 664348"/>
                <a:gd name="connsiteY0" fmla="*/ 0 h 664348"/>
                <a:gd name="connsiteX1" fmla="*/ 664348 w 664348"/>
                <a:gd name="connsiteY1" fmla="*/ 73531 h 664348"/>
                <a:gd name="connsiteX2" fmla="*/ 73531 w 664348"/>
                <a:gd name="connsiteY2" fmla="*/ 664348 h 664348"/>
                <a:gd name="connsiteX3" fmla="*/ 0 w 664348"/>
                <a:gd name="connsiteY3" fmla="*/ 664348 h 664348"/>
                <a:gd name="connsiteX4" fmla="*/ 664348 w 664348"/>
                <a:gd name="connsiteY4" fmla="*/ 0 h 664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348" h="664348">
                  <a:moveTo>
                    <a:pt x="664348" y="0"/>
                  </a:moveTo>
                  <a:lnTo>
                    <a:pt x="664348" y="73531"/>
                  </a:lnTo>
                  <a:lnTo>
                    <a:pt x="73531" y="664348"/>
                  </a:lnTo>
                  <a:lnTo>
                    <a:pt x="0" y="664348"/>
                  </a:lnTo>
                  <a:lnTo>
                    <a:pt x="664348" y="0"/>
                  </a:lnTo>
                  <a:close/>
                </a:path>
              </a:pathLst>
            </a:custGeom>
            <a:solidFill>
              <a:srgbClr val="FF8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8" name="Freeform 257"/>
            <p:cNvSpPr/>
            <p:nvPr/>
          </p:nvSpPr>
          <p:spPr>
            <a:xfrm>
              <a:off x="421649" y="5112908"/>
              <a:ext cx="478678" cy="478677"/>
            </a:xfrm>
            <a:custGeom>
              <a:avLst/>
              <a:gdLst>
                <a:gd name="connsiteX0" fmla="*/ 0 w 664346"/>
                <a:gd name="connsiteY0" fmla="*/ 0 h 664345"/>
                <a:gd name="connsiteX1" fmla="*/ 73531 w 664346"/>
                <a:gd name="connsiteY1" fmla="*/ 0 h 664345"/>
                <a:gd name="connsiteX2" fmla="*/ 664346 w 664346"/>
                <a:gd name="connsiteY2" fmla="*/ 590815 h 664345"/>
                <a:gd name="connsiteX3" fmla="*/ 664346 w 664346"/>
                <a:gd name="connsiteY3" fmla="*/ 664345 h 664345"/>
                <a:gd name="connsiteX4" fmla="*/ 0 w 664346"/>
                <a:gd name="connsiteY4" fmla="*/ 0 h 66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346" h="664345">
                  <a:moveTo>
                    <a:pt x="0" y="0"/>
                  </a:moveTo>
                  <a:lnTo>
                    <a:pt x="73531" y="0"/>
                  </a:lnTo>
                  <a:lnTo>
                    <a:pt x="664346" y="590815"/>
                  </a:lnTo>
                  <a:lnTo>
                    <a:pt x="664346" y="664345"/>
                  </a:lnTo>
                  <a:lnTo>
                    <a:pt x="0" y="0"/>
                  </a:lnTo>
                  <a:close/>
                </a:path>
              </a:pathLst>
            </a:custGeom>
            <a:solidFill>
              <a:srgbClr val="FF8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9" name="Freeform 258"/>
            <p:cNvSpPr/>
            <p:nvPr/>
          </p:nvSpPr>
          <p:spPr>
            <a:xfrm>
              <a:off x="1072174" y="5112908"/>
              <a:ext cx="478166" cy="478165"/>
            </a:xfrm>
            <a:custGeom>
              <a:avLst/>
              <a:gdLst>
                <a:gd name="connsiteX0" fmla="*/ 590105 w 663636"/>
                <a:gd name="connsiteY0" fmla="*/ 0 h 663636"/>
                <a:gd name="connsiteX1" fmla="*/ 663636 w 663636"/>
                <a:gd name="connsiteY1" fmla="*/ 0 h 663636"/>
                <a:gd name="connsiteX2" fmla="*/ 0 w 663636"/>
                <a:gd name="connsiteY2" fmla="*/ 663636 h 663636"/>
                <a:gd name="connsiteX3" fmla="*/ 0 w 663636"/>
                <a:gd name="connsiteY3" fmla="*/ 590105 h 663636"/>
                <a:gd name="connsiteX4" fmla="*/ 590105 w 663636"/>
                <a:gd name="connsiteY4" fmla="*/ 0 h 663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636" h="663636">
                  <a:moveTo>
                    <a:pt x="590105" y="0"/>
                  </a:moveTo>
                  <a:lnTo>
                    <a:pt x="663636" y="0"/>
                  </a:lnTo>
                  <a:lnTo>
                    <a:pt x="0" y="663636"/>
                  </a:lnTo>
                  <a:lnTo>
                    <a:pt x="0" y="590105"/>
                  </a:lnTo>
                  <a:lnTo>
                    <a:pt x="590105" y="0"/>
                  </a:lnTo>
                  <a:close/>
                </a:path>
              </a:pathLst>
            </a:custGeom>
            <a:solidFill>
              <a:srgbClr val="FF8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0" name="Freeform 259"/>
            <p:cNvSpPr/>
            <p:nvPr/>
          </p:nvSpPr>
          <p:spPr>
            <a:xfrm>
              <a:off x="1072174" y="4462896"/>
              <a:ext cx="478166" cy="478165"/>
            </a:xfrm>
            <a:custGeom>
              <a:avLst/>
              <a:gdLst>
                <a:gd name="connsiteX0" fmla="*/ 0 w 663635"/>
                <a:gd name="connsiteY0" fmla="*/ 0 h 663636"/>
                <a:gd name="connsiteX1" fmla="*/ 663635 w 663635"/>
                <a:gd name="connsiteY1" fmla="*/ 663636 h 663636"/>
                <a:gd name="connsiteX2" fmla="*/ 590105 w 663635"/>
                <a:gd name="connsiteY2" fmla="*/ 663636 h 663636"/>
                <a:gd name="connsiteX3" fmla="*/ 0 w 663635"/>
                <a:gd name="connsiteY3" fmla="*/ 73531 h 663636"/>
                <a:gd name="connsiteX4" fmla="*/ 0 w 663635"/>
                <a:gd name="connsiteY4" fmla="*/ 0 h 663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635" h="663636">
                  <a:moveTo>
                    <a:pt x="0" y="0"/>
                  </a:moveTo>
                  <a:lnTo>
                    <a:pt x="663635" y="663636"/>
                  </a:lnTo>
                  <a:lnTo>
                    <a:pt x="590105" y="663636"/>
                  </a:lnTo>
                  <a:lnTo>
                    <a:pt x="0" y="73531"/>
                  </a:lnTo>
                  <a:lnTo>
                    <a:pt x="0" y="0"/>
                  </a:lnTo>
                  <a:close/>
                </a:path>
              </a:pathLst>
            </a:custGeom>
            <a:solidFill>
              <a:srgbClr val="FF8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cxnSp>
        <p:nvCxnSpPr>
          <p:cNvPr id="254" name="Straight Connector 253"/>
          <p:cNvCxnSpPr/>
          <p:nvPr/>
        </p:nvCxnSpPr>
        <p:spPr>
          <a:xfrm>
            <a:off x="2989000" y="5262738"/>
            <a:ext cx="1428944" cy="0"/>
          </a:xfrm>
          <a:prstGeom prst="line">
            <a:avLst/>
          </a:prstGeom>
          <a:ln w="15875">
            <a:solidFill>
              <a:srgbClr val="FF8F00"/>
            </a:solidFill>
            <a:prstDash val="sysDash"/>
          </a:ln>
        </p:spPr>
        <p:style>
          <a:lnRef idx="1">
            <a:schemeClr val="accent1"/>
          </a:lnRef>
          <a:fillRef idx="0">
            <a:schemeClr val="accent1"/>
          </a:fillRef>
          <a:effectRef idx="0">
            <a:schemeClr val="accent1"/>
          </a:effectRef>
          <a:fontRef idx="minor">
            <a:schemeClr val="tx1"/>
          </a:fontRef>
        </p:style>
      </p:cxnSp>
      <p:sp>
        <p:nvSpPr>
          <p:cNvPr id="255" name="Rectangle 254"/>
          <p:cNvSpPr/>
          <p:nvPr/>
        </p:nvSpPr>
        <p:spPr>
          <a:xfrm>
            <a:off x="2983120" y="5319024"/>
            <a:ext cx="1480874" cy="415498"/>
          </a:xfrm>
          <a:prstGeom prst="rect">
            <a:avLst/>
          </a:prstGeom>
        </p:spPr>
        <p:txBody>
          <a:bodyPr wrap="square">
            <a:spAutoFit/>
          </a:bodyPr>
          <a:lstStyle/>
          <a:p>
            <a:pPr algn="ctr"/>
            <a:r>
              <a:rPr lang="en-US" sz="1050" b="1" dirty="0">
                <a:solidFill>
                  <a:srgbClr val="FF8F00"/>
                </a:solidFill>
                <a:latin typeface="Arial" panose="020B0604020202020204" pitchFamily="34" charset="0"/>
                <a:cs typeface="Arial" panose="020B0604020202020204" pitchFamily="34" charset="0"/>
              </a:rPr>
              <a:t>Transition</a:t>
            </a:r>
          </a:p>
          <a:p>
            <a:pPr algn="ctr"/>
            <a:r>
              <a:rPr lang="en-US" sz="1050" b="1" dirty="0">
                <a:solidFill>
                  <a:srgbClr val="FF8F00"/>
                </a:solidFill>
                <a:latin typeface="Arial" panose="020B0604020202020204" pitchFamily="34" charset="0"/>
                <a:cs typeface="Arial" panose="020B0604020202020204" pitchFamily="34" charset="0"/>
              </a:rPr>
              <a:t>Readiness</a:t>
            </a:r>
          </a:p>
        </p:txBody>
      </p:sp>
      <p:grpSp>
        <p:nvGrpSpPr>
          <p:cNvPr id="262" name="Group 261"/>
          <p:cNvGrpSpPr/>
          <p:nvPr/>
        </p:nvGrpSpPr>
        <p:grpSpPr>
          <a:xfrm>
            <a:off x="4898219" y="4364331"/>
            <a:ext cx="846519" cy="846902"/>
            <a:chOff x="421648" y="4462383"/>
            <a:chExt cx="1128692" cy="1129202"/>
          </a:xfrm>
          <a:solidFill>
            <a:srgbClr val="0167BB"/>
          </a:solidFill>
        </p:grpSpPr>
        <p:sp>
          <p:nvSpPr>
            <p:cNvPr id="266" name="Rounded Rectangle 265"/>
            <p:cNvSpPr/>
            <p:nvPr/>
          </p:nvSpPr>
          <p:spPr>
            <a:xfrm rot="2700000">
              <a:off x="599831" y="4640566"/>
              <a:ext cx="772837" cy="772837"/>
            </a:xfrm>
            <a:prstGeom prst="roundRect">
              <a:avLst>
                <a:gd name="adj" fmla="val 2014"/>
              </a:avLst>
            </a:prstGeom>
            <a:solidFill>
              <a:srgbClr val="0167B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7" name="Freeform 266"/>
            <p:cNvSpPr/>
            <p:nvPr/>
          </p:nvSpPr>
          <p:spPr>
            <a:xfrm>
              <a:off x="421648" y="4462383"/>
              <a:ext cx="478680" cy="478679"/>
            </a:xfrm>
            <a:custGeom>
              <a:avLst/>
              <a:gdLst>
                <a:gd name="connsiteX0" fmla="*/ 664348 w 664348"/>
                <a:gd name="connsiteY0" fmla="*/ 0 h 664348"/>
                <a:gd name="connsiteX1" fmla="*/ 664348 w 664348"/>
                <a:gd name="connsiteY1" fmla="*/ 73531 h 664348"/>
                <a:gd name="connsiteX2" fmla="*/ 73531 w 664348"/>
                <a:gd name="connsiteY2" fmla="*/ 664348 h 664348"/>
                <a:gd name="connsiteX3" fmla="*/ 0 w 664348"/>
                <a:gd name="connsiteY3" fmla="*/ 664348 h 664348"/>
                <a:gd name="connsiteX4" fmla="*/ 664348 w 664348"/>
                <a:gd name="connsiteY4" fmla="*/ 0 h 664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348" h="664348">
                  <a:moveTo>
                    <a:pt x="664348" y="0"/>
                  </a:moveTo>
                  <a:lnTo>
                    <a:pt x="664348" y="73531"/>
                  </a:lnTo>
                  <a:lnTo>
                    <a:pt x="73531" y="664348"/>
                  </a:lnTo>
                  <a:lnTo>
                    <a:pt x="0" y="664348"/>
                  </a:lnTo>
                  <a:lnTo>
                    <a:pt x="664348" y="0"/>
                  </a:lnTo>
                  <a:close/>
                </a:path>
              </a:pathLst>
            </a:custGeom>
            <a:solidFill>
              <a:srgbClr val="0167B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8" name="Freeform 267"/>
            <p:cNvSpPr/>
            <p:nvPr/>
          </p:nvSpPr>
          <p:spPr>
            <a:xfrm>
              <a:off x="421649" y="5112908"/>
              <a:ext cx="478678" cy="478677"/>
            </a:xfrm>
            <a:custGeom>
              <a:avLst/>
              <a:gdLst>
                <a:gd name="connsiteX0" fmla="*/ 0 w 664346"/>
                <a:gd name="connsiteY0" fmla="*/ 0 h 664345"/>
                <a:gd name="connsiteX1" fmla="*/ 73531 w 664346"/>
                <a:gd name="connsiteY1" fmla="*/ 0 h 664345"/>
                <a:gd name="connsiteX2" fmla="*/ 664346 w 664346"/>
                <a:gd name="connsiteY2" fmla="*/ 590815 h 664345"/>
                <a:gd name="connsiteX3" fmla="*/ 664346 w 664346"/>
                <a:gd name="connsiteY3" fmla="*/ 664345 h 664345"/>
                <a:gd name="connsiteX4" fmla="*/ 0 w 664346"/>
                <a:gd name="connsiteY4" fmla="*/ 0 h 66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346" h="664345">
                  <a:moveTo>
                    <a:pt x="0" y="0"/>
                  </a:moveTo>
                  <a:lnTo>
                    <a:pt x="73531" y="0"/>
                  </a:lnTo>
                  <a:lnTo>
                    <a:pt x="664346" y="590815"/>
                  </a:lnTo>
                  <a:lnTo>
                    <a:pt x="664346" y="664345"/>
                  </a:lnTo>
                  <a:lnTo>
                    <a:pt x="0" y="0"/>
                  </a:lnTo>
                  <a:close/>
                </a:path>
              </a:pathLst>
            </a:custGeom>
            <a:solidFill>
              <a:srgbClr val="0167B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9" name="Freeform 268"/>
            <p:cNvSpPr/>
            <p:nvPr/>
          </p:nvSpPr>
          <p:spPr>
            <a:xfrm>
              <a:off x="1072174" y="5112908"/>
              <a:ext cx="478166" cy="478165"/>
            </a:xfrm>
            <a:custGeom>
              <a:avLst/>
              <a:gdLst>
                <a:gd name="connsiteX0" fmla="*/ 590105 w 663636"/>
                <a:gd name="connsiteY0" fmla="*/ 0 h 663636"/>
                <a:gd name="connsiteX1" fmla="*/ 663636 w 663636"/>
                <a:gd name="connsiteY1" fmla="*/ 0 h 663636"/>
                <a:gd name="connsiteX2" fmla="*/ 0 w 663636"/>
                <a:gd name="connsiteY2" fmla="*/ 663636 h 663636"/>
                <a:gd name="connsiteX3" fmla="*/ 0 w 663636"/>
                <a:gd name="connsiteY3" fmla="*/ 590105 h 663636"/>
                <a:gd name="connsiteX4" fmla="*/ 590105 w 663636"/>
                <a:gd name="connsiteY4" fmla="*/ 0 h 663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636" h="663636">
                  <a:moveTo>
                    <a:pt x="590105" y="0"/>
                  </a:moveTo>
                  <a:lnTo>
                    <a:pt x="663636" y="0"/>
                  </a:lnTo>
                  <a:lnTo>
                    <a:pt x="0" y="663636"/>
                  </a:lnTo>
                  <a:lnTo>
                    <a:pt x="0" y="590105"/>
                  </a:lnTo>
                  <a:lnTo>
                    <a:pt x="590105" y="0"/>
                  </a:lnTo>
                  <a:close/>
                </a:path>
              </a:pathLst>
            </a:custGeom>
            <a:solidFill>
              <a:srgbClr val="0167B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0" name="Freeform 269"/>
            <p:cNvSpPr/>
            <p:nvPr/>
          </p:nvSpPr>
          <p:spPr>
            <a:xfrm>
              <a:off x="1072174" y="4462896"/>
              <a:ext cx="478166" cy="478165"/>
            </a:xfrm>
            <a:custGeom>
              <a:avLst/>
              <a:gdLst>
                <a:gd name="connsiteX0" fmla="*/ 0 w 663635"/>
                <a:gd name="connsiteY0" fmla="*/ 0 h 663636"/>
                <a:gd name="connsiteX1" fmla="*/ 663635 w 663635"/>
                <a:gd name="connsiteY1" fmla="*/ 663636 h 663636"/>
                <a:gd name="connsiteX2" fmla="*/ 590105 w 663635"/>
                <a:gd name="connsiteY2" fmla="*/ 663636 h 663636"/>
                <a:gd name="connsiteX3" fmla="*/ 0 w 663635"/>
                <a:gd name="connsiteY3" fmla="*/ 73531 h 663636"/>
                <a:gd name="connsiteX4" fmla="*/ 0 w 663635"/>
                <a:gd name="connsiteY4" fmla="*/ 0 h 663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635" h="663636">
                  <a:moveTo>
                    <a:pt x="0" y="0"/>
                  </a:moveTo>
                  <a:lnTo>
                    <a:pt x="663635" y="663636"/>
                  </a:lnTo>
                  <a:lnTo>
                    <a:pt x="590105" y="663636"/>
                  </a:lnTo>
                  <a:lnTo>
                    <a:pt x="0" y="73531"/>
                  </a:lnTo>
                  <a:lnTo>
                    <a:pt x="0" y="0"/>
                  </a:lnTo>
                  <a:close/>
                </a:path>
              </a:pathLst>
            </a:custGeom>
            <a:solidFill>
              <a:srgbClr val="0167B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cxnSp>
        <p:nvCxnSpPr>
          <p:cNvPr id="264" name="Straight Connector 263"/>
          <p:cNvCxnSpPr/>
          <p:nvPr/>
        </p:nvCxnSpPr>
        <p:spPr>
          <a:xfrm>
            <a:off x="4687719" y="5262738"/>
            <a:ext cx="1280797" cy="0"/>
          </a:xfrm>
          <a:prstGeom prst="line">
            <a:avLst/>
          </a:prstGeom>
          <a:ln w="15875">
            <a:solidFill>
              <a:srgbClr val="0167BB"/>
            </a:solidFill>
            <a:prstDash val="sysDash"/>
          </a:ln>
        </p:spPr>
        <p:style>
          <a:lnRef idx="1">
            <a:schemeClr val="accent1"/>
          </a:lnRef>
          <a:fillRef idx="0">
            <a:schemeClr val="accent1"/>
          </a:fillRef>
          <a:effectRef idx="0">
            <a:schemeClr val="accent1"/>
          </a:effectRef>
          <a:fontRef idx="minor">
            <a:schemeClr val="tx1"/>
          </a:fontRef>
        </p:style>
      </p:cxnSp>
      <p:sp>
        <p:nvSpPr>
          <p:cNvPr id="265" name="Rectangle 264"/>
          <p:cNvSpPr/>
          <p:nvPr/>
        </p:nvSpPr>
        <p:spPr>
          <a:xfrm>
            <a:off x="4610321" y="5319024"/>
            <a:ext cx="1422315" cy="415498"/>
          </a:xfrm>
          <a:prstGeom prst="rect">
            <a:avLst/>
          </a:prstGeom>
        </p:spPr>
        <p:txBody>
          <a:bodyPr wrap="square">
            <a:spAutoFit/>
          </a:bodyPr>
          <a:lstStyle/>
          <a:p>
            <a:pPr algn="ctr"/>
            <a:r>
              <a:rPr lang="en-US" sz="1050" b="1" dirty="0">
                <a:solidFill>
                  <a:srgbClr val="00B0F0"/>
                </a:solidFill>
                <a:latin typeface="Arial" panose="020B0604020202020204" pitchFamily="34" charset="0"/>
                <a:cs typeface="Arial" panose="020B0604020202020204" pitchFamily="34" charset="0"/>
              </a:rPr>
              <a:t>Transition</a:t>
            </a:r>
          </a:p>
          <a:p>
            <a:pPr algn="ctr"/>
            <a:r>
              <a:rPr lang="en-US" sz="1050" b="1" dirty="0">
                <a:solidFill>
                  <a:srgbClr val="00B0F0"/>
                </a:solidFill>
                <a:latin typeface="Arial" panose="020B0604020202020204" pitchFamily="34" charset="0"/>
                <a:cs typeface="Arial" panose="020B0604020202020204" pitchFamily="34" charset="0"/>
              </a:rPr>
              <a:t>Planning</a:t>
            </a:r>
          </a:p>
        </p:txBody>
      </p:sp>
      <p:cxnSp>
        <p:nvCxnSpPr>
          <p:cNvPr id="272" name="Straight Connector 271"/>
          <p:cNvCxnSpPr/>
          <p:nvPr/>
        </p:nvCxnSpPr>
        <p:spPr>
          <a:xfrm>
            <a:off x="6247361" y="5262738"/>
            <a:ext cx="1171084" cy="0"/>
          </a:xfrm>
          <a:prstGeom prst="line">
            <a:avLst/>
          </a:prstGeom>
          <a:ln w="15875">
            <a:solidFill>
              <a:srgbClr val="3B6A34"/>
            </a:solidFill>
            <a:prstDash val="sysDash"/>
          </a:ln>
        </p:spPr>
        <p:style>
          <a:lnRef idx="1">
            <a:schemeClr val="accent1"/>
          </a:lnRef>
          <a:fillRef idx="0">
            <a:schemeClr val="accent1"/>
          </a:fillRef>
          <a:effectRef idx="0">
            <a:schemeClr val="accent1"/>
          </a:effectRef>
          <a:fontRef idx="minor">
            <a:schemeClr val="tx1"/>
          </a:fontRef>
        </p:style>
      </p:cxnSp>
      <p:grpSp>
        <p:nvGrpSpPr>
          <p:cNvPr id="274" name="Group 273"/>
          <p:cNvGrpSpPr/>
          <p:nvPr/>
        </p:nvGrpSpPr>
        <p:grpSpPr>
          <a:xfrm>
            <a:off x="6441077" y="4364331"/>
            <a:ext cx="846519" cy="846902"/>
            <a:chOff x="421648" y="4462383"/>
            <a:chExt cx="1128692" cy="1129202"/>
          </a:xfrm>
          <a:solidFill>
            <a:srgbClr val="0167BB"/>
          </a:solidFill>
        </p:grpSpPr>
        <p:sp>
          <p:nvSpPr>
            <p:cNvPr id="276" name="Rounded Rectangle 275"/>
            <p:cNvSpPr/>
            <p:nvPr/>
          </p:nvSpPr>
          <p:spPr>
            <a:xfrm rot="2700000">
              <a:off x="599831" y="4640566"/>
              <a:ext cx="772837" cy="772837"/>
            </a:xfrm>
            <a:prstGeom prst="roundRect">
              <a:avLst>
                <a:gd name="adj" fmla="val 2014"/>
              </a:avLst>
            </a:prstGeom>
            <a:solidFill>
              <a:srgbClr val="3B6A3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7" name="Freeform 276"/>
            <p:cNvSpPr/>
            <p:nvPr/>
          </p:nvSpPr>
          <p:spPr>
            <a:xfrm>
              <a:off x="421648" y="4462383"/>
              <a:ext cx="478680" cy="478679"/>
            </a:xfrm>
            <a:custGeom>
              <a:avLst/>
              <a:gdLst>
                <a:gd name="connsiteX0" fmla="*/ 664348 w 664348"/>
                <a:gd name="connsiteY0" fmla="*/ 0 h 664348"/>
                <a:gd name="connsiteX1" fmla="*/ 664348 w 664348"/>
                <a:gd name="connsiteY1" fmla="*/ 73531 h 664348"/>
                <a:gd name="connsiteX2" fmla="*/ 73531 w 664348"/>
                <a:gd name="connsiteY2" fmla="*/ 664348 h 664348"/>
                <a:gd name="connsiteX3" fmla="*/ 0 w 664348"/>
                <a:gd name="connsiteY3" fmla="*/ 664348 h 664348"/>
                <a:gd name="connsiteX4" fmla="*/ 664348 w 664348"/>
                <a:gd name="connsiteY4" fmla="*/ 0 h 664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348" h="664348">
                  <a:moveTo>
                    <a:pt x="664348" y="0"/>
                  </a:moveTo>
                  <a:lnTo>
                    <a:pt x="664348" y="73531"/>
                  </a:lnTo>
                  <a:lnTo>
                    <a:pt x="73531" y="664348"/>
                  </a:lnTo>
                  <a:lnTo>
                    <a:pt x="0" y="664348"/>
                  </a:lnTo>
                  <a:lnTo>
                    <a:pt x="664348" y="0"/>
                  </a:lnTo>
                  <a:close/>
                </a:path>
              </a:pathLst>
            </a:custGeom>
            <a:solidFill>
              <a:srgbClr val="3B6A3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8" name="Freeform 277"/>
            <p:cNvSpPr/>
            <p:nvPr/>
          </p:nvSpPr>
          <p:spPr>
            <a:xfrm>
              <a:off x="421649" y="5112908"/>
              <a:ext cx="478678" cy="478677"/>
            </a:xfrm>
            <a:custGeom>
              <a:avLst/>
              <a:gdLst>
                <a:gd name="connsiteX0" fmla="*/ 0 w 664346"/>
                <a:gd name="connsiteY0" fmla="*/ 0 h 664345"/>
                <a:gd name="connsiteX1" fmla="*/ 73531 w 664346"/>
                <a:gd name="connsiteY1" fmla="*/ 0 h 664345"/>
                <a:gd name="connsiteX2" fmla="*/ 664346 w 664346"/>
                <a:gd name="connsiteY2" fmla="*/ 590815 h 664345"/>
                <a:gd name="connsiteX3" fmla="*/ 664346 w 664346"/>
                <a:gd name="connsiteY3" fmla="*/ 664345 h 664345"/>
                <a:gd name="connsiteX4" fmla="*/ 0 w 664346"/>
                <a:gd name="connsiteY4" fmla="*/ 0 h 66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346" h="664345">
                  <a:moveTo>
                    <a:pt x="0" y="0"/>
                  </a:moveTo>
                  <a:lnTo>
                    <a:pt x="73531" y="0"/>
                  </a:lnTo>
                  <a:lnTo>
                    <a:pt x="664346" y="590815"/>
                  </a:lnTo>
                  <a:lnTo>
                    <a:pt x="664346" y="664345"/>
                  </a:lnTo>
                  <a:lnTo>
                    <a:pt x="0" y="0"/>
                  </a:lnTo>
                  <a:close/>
                </a:path>
              </a:pathLst>
            </a:custGeom>
            <a:solidFill>
              <a:srgbClr val="3B6A3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9" name="Freeform 278"/>
            <p:cNvSpPr/>
            <p:nvPr/>
          </p:nvSpPr>
          <p:spPr>
            <a:xfrm>
              <a:off x="1072174" y="5112908"/>
              <a:ext cx="478166" cy="478165"/>
            </a:xfrm>
            <a:custGeom>
              <a:avLst/>
              <a:gdLst>
                <a:gd name="connsiteX0" fmla="*/ 590105 w 663636"/>
                <a:gd name="connsiteY0" fmla="*/ 0 h 663636"/>
                <a:gd name="connsiteX1" fmla="*/ 663636 w 663636"/>
                <a:gd name="connsiteY1" fmla="*/ 0 h 663636"/>
                <a:gd name="connsiteX2" fmla="*/ 0 w 663636"/>
                <a:gd name="connsiteY2" fmla="*/ 663636 h 663636"/>
                <a:gd name="connsiteX3" fmla="*/ 0 w 663636"/>
                <a:gd name="connsiteY3" fmla="*/ 590105 h 663636"/>
                <a:gd name="connsiteX4" fmla="*/ 590105 w 663636"/>
                <a:gd name="connsiteY4" fmla="*/ 0 h 663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636" h="663636">
                  <a:moveTo>
                    <a:pt x="590105" y="0"/>
                  </a:moveTo>
                  <a:lnTo>
                    <a:pt x="663636" y="0"/>
                  </a:lnTo>
                  <a:lnTo>
                    <a:pt x="0" y="663636"/>
                  </a:lnTo>
                  <a:lnTo>
                    <a:pt x="0" y="590105"/>
                  </a:lnTo>
                  <a:lnTo>
                    <a:pt x="590105" y="0"/>
                  </a:lnTo>
                  <a:close/>
                </a:path>
              </a:pathLst>
            </a:custGeom>
            <a:solidFill>
              <a:srgbClr val="3B6A3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0" name="Freeform 279"/>
            <p:cNvSpPr/>
            <p:nvPr/>
          </p:nvSpPr>
          <p:spPr>
            <a:xfrm>
              <a:off x="1072174" y="4462896"/>
              <a:ext cx="478166" cy="478165"/>
            </a:xfrm>
            <a:custGeom>
              <a:avLst/>
              <a:gdLst>
                <a:gd name="connsiteX0" fmla="*/ 0 w 663635"/>
                <a:gd name="connsiteY0" fmla="*/ 0 h 663636"/>
                <a:gd name="connsiteX1" fmla="*/ 663635 w 663635"/>
                <a:gd name="connsiteY1" fmla="*/ 663636 h 663636"/>
                <a:gd name="connsiteX2" fmla="*/ 590105 w 663635"/>
                <a:gd name="connsiteY2" fmla="*/ 663636 h 663636"/>
                <a:gd name="connsiteX3" fmla="*/ 0 w 663635"/>
                <a:gd name="connsiteY3" fmla="*/ 73531 h 663636"/>
                <a:gd name="connsiteX4" fmla="*/ 0 w 663635"/>
                <a:gd name="connsiteY4" fmla="*/ 0 h 663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635" h="663636">
                  <a:moveTo>
                    <a:pt x="0" y="0"/>
                  </a:moveTo>
                  <a:lnTo>
                    <a:pt x="663635" y="663636"/>
                  </a:lnTo>
                  <a:lnTo>
                    <a:pt x="590105" y="663636"/>
                  </a:lnTo>
                  <a:lnTo>
                    <a:pt x="0" y="73531"/>
                  </a:lnTo>
                  <a:lnTo>
                    <a:pt x="0" y="0"/>
                  </a:lnTo>
                  <a:close/>
                </a:path>
              </a:pathLst>
            </a:custGeom>
            <a:solidFill>
              <a:srgbClr val="3B6A3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275" name="Rectangle 274"/>
          <p:cNvSpPr/>
          <p:nvPr/>
        </p:nvSpPr>
        <p:spPr>
          <a:xfrm>
            <a:off x="6178964" y="5319024"/>
            <a:ext cx="1370747" cy="415498"/>
          </a:xfrm>
          <a:prstGeom prst="rect">
            <a:avLst/>
          </a:prstGeom>
        </p:spPr>
        <p:txBody>
          <a:bodyPr wrap="square">
            <a:spAutoFit/>
          </a:bodyPr>
          <a:lstStyle/>
          <a:p>
            <a:pPr algn="ctr"/>
            <a:r>
              <a:rPr lang="en-US" sz="1050" b="1" dirty="0">
                <a:solidFill>
                  <a:srgbClr val="FFFF00"/>
                </a:solidFill>
                <a:latin typeface="Arial" panose="020B0604020202020204" pitchFamily="34" charset="0"/>
                <a:cs typeface="Arial" panose="020B0604020202020204" pitchFamily="34" charset="0"/>
              </a:rPr>
              <a:t>Transfer</a:t>
            </a:r>
          </a:p>
          <a:p>
            <a:pPr algn="ctr"/>
            <a:r>
              <a:rPr lang="en-US" sz="1050" b="1" dirty="0">
                <a:solidFill>
                  <a:srgbClr val="FFFF00"/>
                </a:solidFill>
                <a:latin typeface="Arial" panose="020B0604020202020204" pitchFamily="34" charset="0"/>
                <a:cs typeface="Arial" panose="020B0604020202020204" pitchFamily="34" charset="0"/>
              </a:rPr>
              <a:t>of Care</a:t>
            </a:r>
          </a:p>
        </p:txBody>
      </p:sp>
      <p:grpSp>
        <p:nvGrpSpPr>
          <p:cNvPr id="282" name="Group 281"/>
          <p:cNvGrpSpPr/>
          <p:nvPr/>
        </p:nvGrpSpPr>
        <p:grpSpPr>
          <a:xfrm>
            <a:off x="7990707" y="4364331"/>
            <a:ext cx="846519" cy="846902"/>
            <a:chOff x="421648" y="4462383"/>
            <a:chExt cx="1128692" cy="1129202"/>
          </a:xfrm>
          <a:solidFill>
            <a:srgbClr val="0167BB"/>
          </a:solidFill>
        </p:grpSpPr>
        <p:sp>
          <p:nvSpPr>
            <p:cNvPr id="286" name="Rounded Rectangle 285"/>
            <p:cNvSpPr/>
            <p:nvPr/>
          </p:nvSpPr>
          <p:spPr>
            <a:xfrm rot="2700000">
              <a:off x="599831" y="4640566"/>
              <a:ext cx="772837" cy="772837"/>
            </a:xfrm>
            <a:prstGeom prst="roundRect">
              <a:avLst>
                <a:gd name="adj" fmla="val 2014"/>
              </a:avLst>
            </a:prstGeom>
            <a:solidFill>
              <a:srgbClr val="FF8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7" name="Freeform 286"/>
            <p:cNvSpPr/>
            <p:nvPr/>
          </p:nvSpPr>
          <p:spPr>
            <a:xfrm>
              <a:off x="421648" y="4462383"/>
              <a:ext cx="478680" cy="478679"/>
            </a:xfrm>
            <a:custGeom>
              <a:avLst/>
              <a:gdLst>
                <a:gd name="connsiteX0" fmla="*/ 664348 w 664348"/>
                <a:gd name="connsiteY0" fmla="*/ 0 h 664348"/>
                <a:gd name="connsiteX1" fmla="*/ 664348 w 664348"/>
                <a:gd name="connsiteY1" fmla="*/ 73531 h 664348"/>
                <a:gd name="connsiteX2" fmla="*/ 73531 w 664348"/>
                <a:gd name="connsiteY2" fmla="*/ 664348 h 664348"/>
                <a:gd name="connsiteX3" fmla="*/ 0 w 664348"/>
                <a:gd name="connsiteY3" fmla="*/ 664348 h 664348"/>
                <a:gd name="connsiteX4" fmla="*/ 664348 w 664348"/>
                <a:gd name="connsiteY4" fmla="*/ 0 h 664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348" h="664348">
                  <a:moveTo>
                    <a:pt x="664348" y="0"/>
                  </a:moveTo>
                  <a:lnTo>
                    <a:pt x="664348" y="73531"/>
                  </a:lnTo>
                  <a:lnTo>
                    <a:pt x="73531" y="664348"/>
                  </a:lnTo>
                  <a:lnTo>
                    <a:pt x="0" y="664348"/>
                  </a:lnTo>
                  <a:lnTo>
                    <a:pt x="664348" y="0"/>
                  </a:lnTo>
                  <a:close/>
                </a:path>
              </a:pathLst>
            </a:custGeom>
            <a:solidFill>
              <a:srgbClr val="FF8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8" name="Freeform 287"/>
            <p:cNvSpPr/>
            <p:nvPr/>
          </p:nvSpPr>
          <p:spPr>
            <a:xfrm>
              <a:off x="421649" y="5112908"/>
              <a:ext cx="478678" cy="478677"/>
            </a:xfrm>
            <a:custGeom>
              <a:avLst/>
              <a:gdLst>
                <a:gd name="connsiteX0" fmla="*/ 0 w 664346"/>
                <a:gd name="connsiteY0" fmla="*/ 0 h 664345"/>
                <a:gd name="connsiteX1" fmla="*/ 73531 w 664346"/>
                <a:gd name="connsiteY1" fmla="*/ 0 h 664345"/>
                <a:gd name="connsiteX2" fmla="*/ 664346 w 664346"/>
                <a:gd name="connsiteY2" fmla="*/ 590815 h 664345"/>
                <a:gd name="connsiteX3" fmla="*/ 664346 w 664346"/>
                <a:gd name="connsiteY3" fmla="*/ 664345 h 664345"/>
                <a:gd name="connsiteX4" fmla="*/ 0 w 664346"/>
                <a:gd name="connsiteY4" fmla="*/ 0 h 66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346" h="664345">
                  <a:moveTo>
                    <a:pt x="0" y="0"/>
                  </a:moveTo>
                  <a:lnTo>
                    <a:pt x="73531" y="0"/>
                  </a:lnTo>
                  <a:lnTo>
                    <a:pt x="664346" y="590815"/>
                  </a:lnTo>
                  <a:lnTo>
                    <a:pt x="664346" y="664345"/>
                  </a:lnTo>
                  <a:lnTo>
                    <a:pt x="0" y="0"/>
                  </a:lnTo>
                  <a:close/>
                </a:path>
              </a:pathLst>
            </a:custGeom>
            <a:solidFill>
              <a:srgbClr val="FF8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9" name="Freeform 288"/>
            <p:cNvSpPr/>
            <p:nvPr/>
          </p:nvSpPr>
          <p:spPr>
            <a:xfrm>
              <a:off x="1072174" y="5112908"/>
              <a:ext cx="478166" cy="478165"/>
            </a:xfrm>
            <a:custGeom>
              <a:avLst/>
              <a:gdLst>
                <a:gd name="connsiteX0" fmla="*/ 590105 w 663636"/>
                <a:gd name="connsiteY0" fmla="*/ 0 h 663636"/>
                <a:gd name="connsiteX1" fmla="*/ 663636 w 663636"/>
                <a:gd name="connsiteY1" fmla="*/ 0 h 663636"/>
                <a:gd name="connsiteX2" fmla="*/ 0 w 663636"/>
                <a:gd name="connsiteY2" fmla="*/ 663636 h 663636"/>
                <a:gd name="connsiteX3" fmla="*/ 0 w 663636"/>
                <a:gd name="connsiteY3" fmla="*/ 590105 h 663636"/>
                <a:gd name="connsiteX4" fmla="*/ 590105 w 663636"/>
                <a:gd name="connsiteY4" fmla="*/ 0 h 663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636" h="663636">
                  <a:moveTo>
                    <a:pt x="590105" y="0"/>
                  </a:moveTo>
                  <a:lnTo>
                    <a:pt x="663636" y="0"/>
                  </a:lnTo>
                  <a:lnTo>
                    <a:pt x="0" y="663636"/>
                  </a:lnTo>
                  <a:lnTo>
                    <a:pt x="0" y="590105"/>
                  </a:lnTo>
                  <a:lnTo>
                    <a:pt x="590105" y="0"/>
                  </a:lnTo>
                  <a:close/>
                </a:path>
              </a:pathLst>
            </a:custGeom>
            <a:solidFill>
              <a:srgbClr val="FF8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0" name="Freeform 289"/>
            <p:cNvSpPr/>
            <p:nvPr/>
          </p:nvSpPr>
          <p:spPr>
            <a:xfrm>
              <a:off x="1072174" y="4462896"/>
              <a:ext cx="478166" cy="478165"/>
            </a:xfrm>
            <a:custGeom>
              <a:avLst/>
              <a:gdLst>
                <a:gd name="connsiteX0" fmla="*/ 0 w 663635"/>
                <a:gd name="connsiteY0" fmla="*/ 0 h 663636"/>
                <a:gd name="connsiteX1" fmla="*/ 663635 w 663635"/>
                <a:gd name="connsiteY1" fmla="*/ 663636 h 663636"/>
                <a:gd name="connsiteX2" fmla="*/ 590105 w 663635"/>
                <a:gd name="connsiteY2" fmla="*/ 663636 h 663636"/>
                <a:gd name="connsiteX3" fmla="*/ 0 w 663635"/>
                <a:gd name="connsiteY3" fmla="*/ 73531 h 663636"/>
                <a:gd name="connsiteX4" fmla="*/ 0 w 663635"/>
                <a:gd name="connsiteY4" fmla="*/ 0 h 663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635" h="663636">
                  <a:moveTo>
                    <a:pt x="0" y="0"/>
                  </a:moveTo>
                  <a:lnTo>
                    <a:pt x="663635" y="663636"/>
                  </a:lnTo>
                  <a:lnTo>
                    <a:pt x="590105" y="663636"/>
                  </a:lnTo>
                  <a:lnTo>
                    <a:pt x="0" y="73531"/>
                  </a:lnTo>
                  <a:lnTo>
                    <a:pt x="0" y="0"/>
                  </a:lnTo>
                  <a:close/>
                </a:path>
              </a:pathLst>
            </a:custGeom>
            <a:solidFill>
              <a:srgbClr val="FF8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cxnSp>
        <p:nvCxnSpPr>
          <p:cNvPr id="284" name="Straight Connector 283"/>
          <p:cNvCxnSpPr/>
          <p:nvPr/>
        </p:nvCxnSpPr>
        <p:spPr>
          <a:xfrm>
            <a:off x="7721026" y="5262738"/>
            <a:ext cx="1332803" cy="0"/>
          </a:xfrm>
          <a:prstGeom prst="line">
            <a:avLst/>
          </a:prstGeom>
          <a:ln w="15875">
            <a:solidFill>
              <a:srgbClr val="FF8F00"/>
            </a:solidFill>
            <a:prstDash val="sysDash"/>
          </a:ln>
        </p:spPr>
        <p:style>
          <a:lnRef idx="1">
            <a:schemeClr val="accent1"/>
          </a:lnRef>
          <a:fillRef idx="0">
            <a:schemeClr val="accent1"/>
          </a:fillRef>
          <a:effectRef idx="0">
            <a:schemeClr val="accent1"/>
          </a:effectRef>
          <a:fontRef idx="minor">
            <a:schemeClr val="tx1"/>
          </a:fontRef>
        </p:style>
      </p:cxnSp>
      <p:sp>
        <p:nvSpPr>
          <p:cNvPr id="285" name="Rectangle 284"/>
          <p:cNvSpPr/>
          <p:nvPr/>
        </p:nvSpPr>
        <p:spPr>
          <a:xfrm>
            <a:off x="7696039" y="5319024"/>
            <a:ext cx="1435856" cy="415498"/>
          </a:xfrm>
          <a:prstGeom prst="rect">
            <a:avLst/>
          </a:prstGeom>
        </p:spPr>
        <p:txBody>
          <a:bodyPr wrap="square">
            <a:spAutoFit/>
          </a:bodyPr>
          <a:lstStyle/>
          <a:p>
            <a:pPr algn="ctr"/>
            <a:r>
              <a:rPr lang="en-US" sz="1050" b="1" dirty="0">
                <a:solidFill>
                  <a:srgbClr val="FF8F00"/>
                </a:solidFill>
                <a:latin typeface="Arial" panose="020B0604020202020204" pitchFamily="34" charset="0"/>
                <a:cs typeface="Arial" panose="020B0604020202020204" pitchFamily="34" charset="0"/>
              </a:rPr>
              <a:t>Transfer</a:t>
            </a:r>
          </a:p>
          <a:p>
            <a:pPr algn="ctr"/>
            <a:r>
              <a:rPr lang="en-US" sz="1050" b="1" dirty="0">
                <a:solidFill>
                  <a:srgbClr val="FF8F00"/>
                </a:solidFill>
                <a:latin typeface="Arial" panose="020B0604020202020204" pitchFamily="34" charset="0"/>
                <a:cs typeface="Arial" panose="020B0604020202020204" pitchFamily="34" charset="0"/>
              </a:rPr>
              <a:t>Completion</a:t>
            </a:r>
          </a:p>
        </p:txBody>
      </p:sp>
      <p:grpSp>
        <p:nvGrpSpPr>
          <p:cNvPr id="142" name="Group 141"/>
          <p:cNvGrpSpPr/>
          <p:nvPr/>
        </p:nvGrpSpPr>
        <p:grpSpPr>
          <a:xfrm>
            <a:off x="69927" y="2803476"/>
            <a:ext cx="9030337" cy="322212"/>
            <a:chOff x="93235" y="2594968"/>
            <a:chExt cx="12040449" cy="429616"/>
          </a:xfrm>
        </p:grpSpPr>
        <p:grpSp>
          <p:nvGrpSpPr>
            <p:cNvPr id="143" name="Group 142"/>
            <p:cNvGrpSpPr/>
            <p:nvPr/>
          </p:nvGrpSpPr>
          <p:grpSpPr>
            <a:xfrm>
              <a:off x="93235" y="2594968"/>
              <a:ext cx="1802038" cy="419469"/>
              <a:chOff x="754857" y="4445001"/>
              <a:chExt cx="1575397" cy="366713"/>
            </a:xfrm>
            <a:solidFill>
              <a:srgbClr val="61BFBB"/>
            </a:solidFill>
            <a:effectLst>
              <a:outerShdw blurRad="63500" sx="102000" sy="102000" algn="ctr" rotWithShape="0">
                <a:prstClr val="black">
                  <a:alpha val="40000"/>
                </a:prstClr>
              </a:outerShdw>
            </a:effectLst>
          </p:grpSpPr>
          <p:sp>
            <p:nvSpPr>
              <p:cNvPr id="297" name="Rounded Rectangle 296"/>
              <p:cNvSpPr/>
              <p:nvPr/>
            </p:nvSpPr>
            <p:spPr>
              <a:xfrm>
                <a:off x="1040606" y="4548586"/>
                <a:ext cx="1289648" cy="159542"/>
              </a:xfrm>
              <a:prstGeom prst="roundRect">
                <a:avLst>
                  <a:gd name="adj" fmla="val 28608"/>
                </a:avLst>
              </a:prstGeom>
              <a:solidFill>
                <a:srgbClr val="0167BB"/>
              </a:solidFill>
              <a:ln w="12700" cap="flat" cmpd="sng" algn="ctr">
                <a:noFill/>
                <a:prstDash val="solid"/>
                <a:miter lim="800000"/>
              </a:ln>
              <a:effectLst/>
            </p:spPr>
            <p:txBody>
              <a:bodyPr rtlCol="0" anchor="ctr"/>
              <a:lstStyle/>
              <a:p>
                <a:pPr algn="ctr" defTabSz="685800">
                  <a:defRPr/>
                </a:pPr>
                <a:endParaRPr lang="en-US" sz="1350">
                  <a:solidFill>
                    <a:prstClr val="white"/>
                  </a:solidFill>
                  <a:latin typeface="Calibri" panose="020F0502020204030204"/>
                </a:endParaRPr>
              </a:p>
            </p:txBody>
          </p:sp>
          <p:sp>
            <p:nvSpPr>
              <p:cNvPr id="298" name="Donut 297"/>
              <p:cNvSpPr/>
              <p:nvPr/>
            </p:nvSpPr>
            <p:spPr>
              <a:xfrm>
                <a:off x="754857" y="4445001"/>
                <a:ext cx="366713" cy="366713"/>
              </a:xfrm>
              <a:prstGeom prst="donut">
                <a:avLst>
                  <a:gd name="adj" fmla="val 28780"/>
                </a:avLst>
              </a:prstGeom>
              <a:solidFill>
                <a:srgbClr val="0167BB"/>
              </a:solidFill>
              <a:ln w="12700" cap="flat" cmpd="sng" algn="ctr">
                <a:noFill/>
                <a:prstDash val="solid"/>
                <a:miter lim="800000"/>
              </a:ln>
              <a:effectLst/>
            </p:spPr>
            <p:txBody>
              <a:bodyPr rtlCol="0" anchor="ctr"/>
              <a:lstStyle/>
              <a:p>
                <a:pPr algn="ctr" defTabSz="685800">
                  <a:defRPr/>
                </a:pPr>
                <a:endParaRPr lang="en-US" sz="1350">
                  <a:solidFill>
                    <a:prstClr val="black"/>
                  </a:solidFill>
                  <a:latin typeface="Calibri" panose="020F0502020204030204"/>
                </a:endParaRPr>
              </a:p>
            </p:txBody>
          </p:sp>
        </p:grpSp>
        <p:grpSp>
          <p:nvGrpSpPr>
            <p:cNvPr id="144" name="Group 143"/>
            <p:cNvGrpSpPr/>
            <p:nvPr/>
          </p:nvGrpSpPr>
          <p:grpSpPr>
            <a:xfrm>
              <a:off x="1788762" y="2594968"/>
              <a:ext cx="1802038" cy="419469"/>
              <a:chOff x="2594452" y="4445001"/>
              <a:chExt cx="1575397" cy="366713"/>
            </a:xfrm>
            <a:solidFill>
              <a:srgbClr val="A6B937"/>
            </a:solidFill>
            <a:effectLst>
              <a:outerShdw blurRad="63500" sx="102000" sy="102000" algn="ctr" rotWithShape="0">
                <a:prstClr val="black">
                  <a:alpha val="40000"/>
                </a:prstClr>
              </a:outerShdw>
            </a:effectLst>
          </p:grpSpPr>
          <p:sp>
            <p:nvSpPr>
              <p:cNvPr id="295" name="Rounded Rectangle 294"/>
              <p:cNvSpPr/>
              <p:nvPr/>
            </p:nvSpPr>
            <p:spPr>
              <a:xfrm>
                <a:off x="2880201" y="4548586"/>
                <a:ext cx="1289648" cy="159542"/>
              </a:xfrm>
              <a:prstGeom prst="roundRect">
                <a:avLst>
                  <a:gd name="adj" fmla="val 34578"/>
                </a:avLst>
              </a:prstGeom>
              <a:solidFill>
                <a:srgbClr val="3B6A34"/>
              </a:solidFill>
              <a:ln w="12700" cap="flat" cmpd="sng" algn="ctr">
                <a:noFill/>
                <a:prstDash val="solid"/>
                <a:miter lim="800000"/>
              </a:ln>
              <a:effectLst/>
            </p:spPr>
            <p:txBody>
              <a:bodyPr rtlCol="0" anchor="ctr"/>
              <a:lstStyle/>
              <a:p>
                <a:pPr algn="ctr" defTabSz="685800">
                  <a:defRPr/>
                </a:pPr>
                <a:endParaRPr lang="en-US" sz="1350">
                  <a:solidFill>
                    <a:prstClr val="white"/>
                  </a:solidFill>
                  <a:latin typeface="Calibri" panose="020F0502020204030204"/>
                </a:endParaRPr>
              </a:p>
            </p:txBody>
          </p:sp>
          <p:sp>
            <p:nvSpPr>
              <p:cNvPr id="296" name="Donut 295"/>
              <p:cNvSpPr/>
              <p:nvPr/>
            </p:nvSpPr>
            <p:spPr>
              <a:xfrm>
                <a:off x="2594452" y="4445001"/>
                <a:ext cx="366713" cy="366713"/>
              </a:xfrm>
              <a:prstGeom prst="donut">
                <a:avLst>
                  <a:gd name="adj" fmla="val 28780"/>
                </a:avLst>
              </a:prstGeom>
              <a:solidFill>
                <a:srgbClr val="3B6A34"/>
              </a:solidFill>
              <a:ln w="12700" cap="flat" cmpd="sng" algn="ctr">
                <a:noFill/>
                <a:prstDash val="solid"/>
                <a:miter lim="800000"/>
              </a:ln>
              <a:effectLst/>
            </p:spPr>
            <p:txBody>
              <a:bodyPr rtlCol="0" anchor="ctr"/>
              <a:lstStyle/>
              <a:p>
                <a:pPr algn="ctr" defTabSz="685800">
                  <a:defRPr/>
                </a:pPr>
                <a:endParaRPr lang="en-US" sz="1350">
                  <a:solidFill>
                    <a:prstClr val="black"/>
                  </a:solidFill>
                  <a:latin typeface="Calibri" panose="020F0502020204030204"/>
                </a:endParaRPr>
              </a:p>
            </p:txBody>
          </p:sp>
        </p:grpSp>
        <p:grpSp>
          <p:nvGrpSpPr>
            <p:cNvPr id="145" name="Group 144"/>
            <p:cNvGrpSpPr/>
            <p:nvPr/>
          </p:nvGrpSpPr>
          <p:grpSpPr>
            <a:xfrm>
              <a:off x="3484288" y="2594968"/>
              <a:ext cx="1802038" cy="419469"/>
              <a:chOff x="4421347" y="4445001"/>
              <a:chExt cx="1575397" cy="366713"/>
            </a:xfrm>
            <a:solidFill>
              <a:srgbClr val="CA7474"/>
            </a:solidFill>
            <a:effectLst>
              <a:outerShdw blurRad="63500" sx="102000" sy="102000" algn="ctr" rotWithShape="0">
                <a:prstClr val="black">
                  <a:alpha val="40000"/>
                </a:prstClr>
              </a:outerShdw>
            </a:effectLst>
          </p:grpSpPr>
          <p:sp>
            <p:nvSpPr>
              <p:cNvPr id="293" name="Rounded Rectangle 292"/>
              <p:cNvSpPr/>
              <p:nvPr/>
            </p:nvSpPr>
            <p:spPr>
              <a:xfrm>
                <a:off x="4707096" y="4548586"/>
                <a:ext cx="1289648" cy="159542"/>
              </a:xfrm>
              <a:prstGeom prst="roundRect">
                <a:avLst>
                  <a:gd name="adj" fmla="val 25623"/>
                </a:avLst>
              </a:prstGeom>
              <a:solidFill>
                <a:srgbClr val="FF8F00"/>
              </a:solidFill>
              <a:ln w="12700" cap="flat" cmpd="sng" algn="ctr">
                <a:noFill/>
                <a:prstDash val="solid"/>
                <a:miter lim="800000"/>
              </a:ln>
              <a:effectLst/>
            </p:spPr>
            <p:txBody>
              <a:bodyPr rtlCol="0" anchor="ctr"/>
              <a:lstStyle/>
              <a:p>
                <a:pPr algn="ctr" defTabSz="685800">
                  <a:defRPr/>
                </a:pPr>
                <a:endParaRPr lang="en-US" sz="1350">
                  <a:solidFill>
                    <a:prstClr val="white"/>
                  </a:solidFill>
                  <a:latin typeface="Calibri" panose="020F0502020204030204"/>
                </a:endParaRPr>
              </a:p>
            </p:txBody>
          </p:sp>
          <p:sp>
            <p:nvSpPr>
              <p:cNvPr id="294" name="Donut 293"/>
              <p:cNvSpPr/>
              <p:nvPr/>
            </p:nvSpPr>
            <p:spPr>
              <a:xfrm>
                <a:off x="4421347" y="4445001"/>
                <a:ext cx="366713" cy="366713"/>
              </a:xfrm>
              <a:prstGeom prst="donut">
                <a:avLst>
                  <a:gd name="adj" fmla="val 28780"/>
                </a:avLst>
              </a:prstGeom>
              <a:solidFill>
                <a:srgbClr val="FF8F00"/>
              </a:solidFill>
              <a:ln w="12700" cap="flat" cmpd="sng" algn="ctr">
                <a:noFill/>
                <a:prstDash val="solid"/>
                <a:miter lim="800000"/>
              </a:ln>
              <a:effectLst/>
            </p:spPr>
            <p:txBody>
              <a:bodyPr rtlCol="0" anchor="ctr"/>
              <a:lstStyle/>
              <a:p>
                <a:pPr algn="ctr" defTabSz="685800">
                  <a:defRPr/>
                </a:pPr>
                <a:endParaRPr lang="en-US" sz="1350">
                  <a:solidFill>
                    <a:prstClr val="black"/>
                  </a:solidFill>
                  <a:latin typeface="Calibri" panose="020F0502020204030204"/>
                </a:endParaRPr>
              </a:p>
            </p:txBody>
          </p:sp>
        </p:grpSp>
        <p:grpSp>
          <p:nvGrpSpPr>
            <p:cNvPr id="146" name="Group 145"/>
            <p:cNvGrpSpPr/>
            <p:nvPr/>
          </p:nvGrpSpPr>
          <p:grpSpPr>
            <a:xfrm>
              <a:off x="5174950" y="2594968"/>
              <a:ext cx="1802038" cy="419469"/>
              <a:chOff x="6248242" y="4445001"/>
              <a:chExt cx="1575397" cy="366713"/>
            </a:xfrm>
            <a:solidFill>
              <a:srgbClr val="709BD0"/>
            </a:solidFill>
            <a:effectLst>
              <a:outerShdw blurRad="63500" sx="102000" sy="102000" algn="ctr" rotWithShape="0">
                <a:prstClr val="black">
                  <a:alpha val="40000"/>
                </a:prstClr>
              </a:outerShdw>
            </a:effectLst>
          </p:grpSpPr>
          <p:sp>
            <p:nvSpPr>
              <p:cNvPr id="160" name="Right Arrow 159"/>
              <p:cNvSpPr/>
              <p:nvPr/>
            </p:nvSpPr>
            <p:spPr>
              <a:xfrm>
                <a:off x="6533991" y="4548586"/>
                <a:ext cx="1289648" cy="159542"/>
              </a:xfrm>
              <a:prstGeom prst="rightArrow">
                <a:avLst>
                  <a:gd name="adj1" fmla="val 100000"/>
                  <a:gd name="adj2" fmla="val 50000"/>
                </a:avLst>
              </a:prstGeom>
              <a:solidFill>
                <a:srgbClr val="0167BB"/>
              </a:solidFill>
              <a:ln w="12700" cap="flat" cmpd="sng" algn="ctr">
                <a:noFill/>
                <a:prstDash val="solid"/>
                <a:miter lim="800000"/>
              </a:ln>
              <a:effectLst/>
            </p:spPr>
            <p:txBody>
              <a:bodyPr rtlCol="0" anchor="ctr"/>
              <a:lstStyle/>
              <a:p>
                <a:pPr algn="ctr" defTabSz="685800">
                  <a:defRPr/>
                </a:pPr>
                <a:endParaRPr lang="en-US" sz="1350">
                  <a:solidFill>
                    <a:prstClr val="white"/>
                  </a:solidFill>
                  <a:latin typeface="Calibri" panose="020F0502020204030204"/>
                </a:endParaRPr>
              </a:p>
            </p:txBody>
          </p:sp>
          <p:sp>
            <p:nvSpPr>
              <p:cNvPr id="292" name="Donut 291"/>
              <p:cNvSpPr/>
              <p:nvPr/>
            </p:nvSpPr>
            <p:spPr>
              <a:xfrm>
                <a:off x="6248242" y="4445001"/>
                <a:ext cx="366713" cy="366713"/>
              </a:xfrm>
              <a:prstGeom prst="donut">
                <a:avLst>
                  <a:gd name="adj" fmla="val 28780"/>
                </a:avLst>
              </a:prstGeom>
              <a:solidFill>
                <a:srgbClr val="0167BB"/>
              </a:solidFill>
              <a:ln w="12700" cap="flat" cmpd="sng" algn="ctr">
                <a:noFill/>
                <a:prstDash val="solid"/>
                <a:miter lim="800000"/>
              </a:ln>
              <a:effectLst/>
            </p:spPr>
            <p:txBody>
              <a:bodyPr rtlCol="0" anchor="ctr"/>
              <a:lstStyle/>
              <a:p>
                <a:pPr algn="ctr" defTabSz="685800">
                  <a:defRPr/>
                </a:pPr>
                <a:endParaRPr lang="en-US" sz="1350">
                  <a:solidFill>
                    <a:prstClr val="black"/>
                  </a:solidFill>
                  <a:latin typeface="Calibri" panose="020F0502020204030204"/>
                </a:endParaRPr>
              </a:p>
            </p:txBody>
          </p:sp>
        </p:grpSp>
        <p:grpSp>
          <p:nvGrpSpPr>
            <p:cNvPr id="147" name="Group 146"/>
            <p:cNvGrpSpPr/>
            <p:nvPr/>
          </p:nvGrpSpPr>
          <p:grpSpPr>
            <a:xfrm>
              <a:off x="6855883" y="2598350"/>
              <a:ext cx="1802038" cy="419469"/>
              <a:chOff x="6248242" y="4445001"/>
              <a:chExt cx="1575397" cy="366713"/>
            </a:xfrm>
            <a:solidFill>
              <a:srgbClr val="709BD0"/>
            </a:solidFill>
            <a:effectLst>
              <a:outerShdw blurRad="63500" sx="102000" sy="102000" algn="ctr" rotWithShape="0">
                <a:prstClr val="black">
                  <a:alpha val="40000"/>
                </a:prstClr>
              </a:outerShdw>
            </a:effectLst>
          </p:grpSpPr>
          <p:sp>
            <p:nvSpPr>
              <p:cNvPr id="158" name="Right Arrow 157"/>
              <p:cNvSpPr/>
              <p:nvPr/>
            </p:nvSpPr>
            <p:spPr>
              <a:xfrm>
                <a:off x="6533991" y="4548586"/>
                <a:ext cx="1289648" cy="159542"/>
              </a:xfrm>
              <a:prstGeom prst="rightArrow">
                <a:avLst>
                  <a:gd name="adj1" fmla="val 100000"/>
                  <a:gd name="adj2" fmla="val 50000"/>
                </a:avLst>
              </a:prstGeom>
              <a:solidFill>
                <a:srgbClr val="3B6A34"/>
              </a:solidFill>
              <a:ln w="12700" cap="flat" cmpd="sng" algn="ctr">
                <a:noFill/>
                <a:prstDash val="solid"/>
                <a:miter lim="800000"/>
              </a:ln>
              <a:effectLst/>
            </p:spPr>
            <p:txBody>
              <a:bodyPr rtlCol="0" anchor="ctr"/>
              <a:lstStyle/>
              <a:p>
                <a:pPr algn="ctr" defTabSz="685800">
                  <a:defRPr/>
                </a:pPr>
                <a:endParaRPr lang="en-US" sz="1350">
                  <a:solidFill>
                    <a:prstClr val="white"/>
                  </a:solidFill>
                  <a:latin typeface="Calibri" panose="020F0502020204030204"/>
                </a:endParaRPr>
              </a:p>
            </p:txBody>
          </p:sp>
          <p:sp>
            <p:nvSpPr>
              <p:cNvPr id="159" name="Donut 158"/>
              <p:cNvSpPr/>
              <p:nvPr/>
            </p:nvSpPr>
            <p:spPr>
              <a:xfrm>
                <a:off x="6248242" y="4445001"/>
                <a:ext cx="366713" cy="366713"/>
              </a:xfrm>
              <a:prstGeom prst="donut">
                <a:avLst>
                  <a:gd name="adj" fmla="val 28780"/>
                </a:avLst>
              </a:prstGeom>
              <a:solidFill>
                <a:srgbClr val="3B6A34"/>
              </a:solidFill>
              <a:ln w="12700" cap="flat" cmpd="sng" algn="ctr">
                <a:noFill/>
                <a:prstDash val="solid"/>
                <a:miter lim="800000"/>
              </a:ln>
              <a:effectLst/>
            </p:spPr>
            <p:txBody>
              <a:bodyPr rtlCol="0" anchor="ctr"/>
              <a:lstStyle/>
              <a:p>
                <a:pPr algn="ctr" defTabSz="685800">
                  <a:defRPr/>
                </a:pPr>
                <a:endParaRPr lang="en-US" sz="1350">
                  <a:solidFill>
                    <a:prstClr val="black"/>
                  </a:solidFill>
                  <a:latin typeface="Calibri" panose="020F0502020204030204"/>
                </a:endParaRPr>
              </a:p>
            </p:txBody>
          </p:sp>
        </p:grpSp>
        <p:grpSp>
          <p:nvGrpSpPr>
            <p:cNvPr id="148" name="Group 147"/>
            <p:cNvGrpSpPr/>
            <p:nvPr/>
          </p:nvGrpSpPr>
          <p:grpSpPr>
            <a:xfrm>
              <a:off x="8546545" y="2601733"/>
              <a:ext cx="1802038" cy="419469"/>
              <a:chOff x="6248242" y="4445001"/>
              <a:chExt cx="1575397" cy="366713"/>
            </a:xfrm>
            <a:solidFill>
              <a:srgbClr val="709BD0"/>
            </a:solidFill>
            <a:effectLst>
              <a:outerShdw blurRad="63500" sx="102000" sy="102000" algn="ctr" rotWithShape="0">
                <a:prstClr val="black">
                  <a:alpha val="40000"/>
                </a:prstClr>
              </a:outerShdw>
            </a:effectLst>
          </p:grpSpPr>
          <p:sp>
            <p:nvSpPr>
              <p:cNvPr id="156" name="Right Arrow 155"/>
              <p:cNvSpPr/>
              <p:nvPr/>
            </p:nvSpPr>
            <p:spPr>
              <a:xfrm>
                <a:off x="6533991" y="4548586"/>
                <a:ext cx="1289648" cy="159542"/>
              </a:xfrm>
              <a:prstGeom prst="rightArrow">
                <a:avLst>
                  <a:gd name="adj1" fmla="val 100000"/>
                  <a:gd name="adj2" fmla="val 50000"/>
                </a:avLst>
              </a:prstGeom>
              <a:solidFill>
                <a:srgbClr val="FF8F00"/>
              </a:solidFill>
              <a:ln w="12700" cap="flat" cmpd="sng" algn="ctr">
                <a:noFill/>
                <a:prstDash val="solid"/>
                <a:miter lim="800000"/>
              </a:ln>
              <a:effectLst/>
            </p:spPr>
            <p:txBody>
              <a:bodyPr rtlCol="0" anchor="ctr"/>
              <a:lstStyle/>
              <a:p>
                <a:pPr algn="ctr" defTabSz="685800">
                  <a:defRPr/>
                </a:pPr>
                <a:endParaRPr lang="en-US" sz="1350">
                  <a:solidFill>
                    <a:prstClr val="white"/>
                  </a:solidFill>
                  <a:latin typeface="Calibri" panose="020F0502020204030204"/>
                </a:endParaRPr>
              </a:p>
            </p:txBody>
          </p:sp>
          <p:sp>
            <p:nvSpPr>
              <p:cNvPr id="157" name="Donut 156"/>
              <p:cNvSpPr/>
              <p:nvPr/>
            </p:nvSpPr>
            <p:spPr>
              <a:xfrm>
                <a:off x="6248242" y="4445001"/>
                <a:ext cx="366713" cy="366713"/>
              </a:xfrm>
              <a:prstGeom prst="donut">
                <a:avLst>
                  <a:gd name="adj" fmla="val 28780"/>
                </a:avLst>
              </a:prstGeom>
              <a:solidFill>
                <a:srgbClr val="FF8F00"/>
              </a:solidFill>
              <a:ln w="12700" cap="flat" cmpd="sng" algn="ctr">
                <a:noFill/>
                <a:prstDash val="solid"/>
                <a:miter lim="800000"/>
              </a:ln>
              <a:effectLst/>
            </p:spPr>
            <p:txBody>
              <a:bodyPr rtlCol="0" anchor="ctr"/>
              <a:lstStyle/>
              <a:p>
                <a:pPr algn="ctr" defTabSz="685800">
                  <a:defRPr/>
                </a:pPr>
                <a:endParaRPr lang="en-US" sz="1350">
                  <a:solidFill>
                    <a:prstClr val="black"/>
                  </a:solidFill>
                  <a:latin typeface="Calibri" panose="020F0502020204030204"/>
                </a:endParaRPr>
              </a:p>
            </p:txBody>
          </p:sp>
        </p:grpSp>
        <p:grpSp>
          <p:nvGrpSpPr>
            <p:cNvPr id="149" name="Group 148"/>
            <p:cNvGrpSpPr/>
            <p:nvPr/>
          </p:nvGrpSpPr>
          <p:grpSpPr>
            <a:xfrm>
              <a:off x="10235063" y="2605115"/>
              <a:ext cx="1898621" cy="419469"/>
              <a:chOff x="10235063" y="2605115"/>
              <a:chExt cx="1898621" cy="419469"/>
            </a:xfrm>
            <a:effectLst>
              <a:outerShdw blurRad="63500" sx="102000" sy="102000" algn="ctr" rotWithShape="0">
                <a:prstClr val="black">
                  <a:alpha val="40000"/>
                </a:prstClr>
              </a:outerShdw>
            </a:effectLst>
          </p:grpSpPr>
          <p:sp>
            <p:nvSpPr>
              <p:cNvPr id="154" name="Freeform 153"/>
              <p:cNvSpPr/>
              <p:nvPr/>
            </p:nvSpPr>
            <p:spPr>
              <a:xfrm>
                <a:off x="10561918" y="2637479"/>
                <a:ext cx="1571766" cy="345140"/>
              </a:xfrm>
              <a:custGeom>
                <a:avLst/>
                <a:gdLst>
                  <a:gd name="connsiteX0" fmla="*/ 1274232 w 1571766"/>
                  <a:gd name="connsiteY0" fmla="*/ 0 h 345140"/>
                  <a:gd name="connsiteX1" fmla="*/ 1571766 w 1571766"/>
                  <a:gd name="connsiteY1" fmla="*/ 172570 h 345140"/>
                  <a:gd name="connsiteX2" fmla="*/ 1274232 w 1571766"/>
                  <a:gd name="connsiteY2" fmla="*/ 345140 h 345140"/>
                  <a:gd name="connsiteX3" fmla="*/ 1274232 w 1571766"/>
                  <a:gd name="connsiteY3" fmla="*/ 268617 h 345140"/>
                  <a:gd name="connsiteX4" fmla="*/ 0 w 1571766"/>
                  <a:gd name="connsiteY4" fmla="*/ 268617 h 345140"/>
                  <a:gd name="connsiteX5" fmla="*/ 0 w 1571766"/>
                  <a:gd name="connsiteY5" fmla="*/ 86123 h 345140"/>
                  <a:gd name="connsiteX6" fmla="*/ 1274232 w 1571766"/>
                  <a:gd name="connsiteY6" fmla="*/ 86123 h 345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1766" h="345140">
                    <a:moveTo>
                      <a:pt x="1274232" y="0"/>
                    </a:moveTo>
                    <a:lnTo>
                      <a:pt x="1571766" y="172570"/>
                    </a:lnTo>
                    <a:lnTo>
                      <a:pt x="1274232" y="345140"/>
                    </a:lnTo>
                    <a:lnTo>
                      <a:pt x="1274232" y="268617"/>
                    </a:lnTo>
                    <a:lnTo>
                      <a:pt x="0" y="268617"/>
                    </a:lnTo>
                    <a:lnTo>
                      <a:pt x="0" y="86123"/>
                    </a:lnTo>
                    <a:lnTo>
                      <a:pt x="1274232" y="86123"/>
                    </a:lnTo>
                    <a:close/>
                  </a:path>
                </a:pathLst>
              </a:custGeom>
              <a:solidFill>
                <a:srgbClr val="0167BB"/>
              </a:solidFill>
              <a:ln w="12700" cap="flat" cmpd="sng" algn="ctr">
                <a:noFill/>
                <a:prstDash val="solid"/>
                <a:miter lim="800000"/>
              </a:ln>
              <a:effectLst/>
            </p:spPr>
            <p:txBody>
              <a:bodyPr wrap="square" rtlCol="0" anchor="ctr">
                <a:noAutofit/>
              </a:bodyPr>
              <a:lstStyle/>
              <a:p>
                <a:pPr algn="ctr" defTabSz="685800">
                  <a:defRPr/>
                </a:pPr>
                <a:endParaRPr lang="en-US" sz="1350">
                  <a:solidFill>
                    <a:prstClr val="white"/>
                  </a:solidFill>
                  <a:latin typeface="Calibri" panose="020F0502020204030204"/>
                </a:endParaRPr>
              </a:p>
            </p:txBody>
          </p:sp>
          <p:sp>
            <p:nvSpPr>
              <p:cNvPr id="155" name="Donut 154"/>
              <p:cNvSpPr/>
              <p:nvPr/>
            </p:nvSpPr>
            <p:spPr>
              <a:xfrm>
                <a:off x="10235063" y="2605115"/>
                <a:ext cx="419470" cy="419469"/>
              </a:xfrm>
              <a:prstGeom prst="donut">
                <a:avLst>
                  <a:gd name="adj" fmla="val 28780"/>
                </a:avLst>
              </a:prstGeom>
              <a:solidFill>
                <a:srgbClr val="0167BB"/>
              </a:solidFill>
              <a:ln w="12700" cap="flat" cmpd="sng" algn="ctr">
                <a:noFill/>
                <a:prstDash val="solid"/>
                <a:miter lim="800000"/>
              </a:ln>
              <a:effectLst/>
            </p:spPr>
            <p:txBody>
              <a:bodyPr rtlCol="0" anchor="ctr"/>
              <a:lstStyle/>
              <a:p>
                <a:pPr algn="ctr" defTabSz="685800">
                  <a:defRPr/>
                </a:pPr>
                <a:endParaRPr lang="en-US" sz="1350">
                  <a:solidFill>
                    <a:prstClr val="black"/>
                  </a:solidFill>
                  <a:latin typeface="Calibri" panose="020F0502020204030204"/>
                </a:endParaRPr>
              </a:p>
            </p:txBody>
          </p:sp>
        </p:grpSp>
      </p:grpSp>
      <p:grpSp>
        <p:nvGrpSpPr>
          <p:cNvPr id="164" name="Group 163"/>
          <p:cNvGrpSpPr/>
          <p:nvPr/>
        </p:nvGrpSpPr>
        <p:grpSpPr>
          <a:xfrm>
            <a:off x="8240431" y="4539241"/>
            <a:ext cx="391745" cy="466426"/>
            <a:chOff x="11004660" y="4915447"/>
            <a:chExt cx="512034" cy="609648"/>
          </a:xfrm>
          <a:solidFill>
            <a:schemeClr val="bg1"/>
          </a:solidFill>
        </p:grpSpPr>
        <p:grpSp>
          <p:nvGrpSpPr>
            <p:cNvPr id="165" name="Group 164"/>
            <p:cNvGrpSpPr/>
            <p:nvPr/>
          </p:nvGrpSpPr>
          <p:grpSpPr>
            <a:xfrm>
              <a:off x="11004660" y="4915447"/>
              <a:ext cx="512034" cy="609648"/>
              <a:chOff x="10510838" y="2338388"/>
              <a:chExt cx="2600657" cy="3096446"/>
            </a:xfrm>
            <a:grpFill/>
          </p:grpSpPr>
          <p:sp>
            <p:nvSpPr>
              <p:cNvPr id="167" name="Freeform 166"/>
              <p:cNvSpPr>
                <a:spLocks/>
              </p:cNvSpPr>
              <p:nvPr/>
            </p:nvSpPr>
            <p:spPr bwMode="auto">
              <a:xfrm>
                <a:off x="10866438" y="2338388"/>
                <a:ext cx="1308100" cy="533400"/>
              </a:xfrm>
              <a:custGeom>
                <a:avLst/>
                <a:gdLst>
                  <a:gd name="T0" fmla="*/ 3063 w 3629"/>
                  <a:gd name="T1" fmla="*/ 400 h 1476"/>
                  <a:gd name="T2" fmla="*/ 2541 w 3629"/>
                  <a:gd name="T3" fmla="*/ 400 h 1476"/>
                  <a:gd name="T4" fmla="*/ 2397 w 3629"/>
                  <a:gd name="T5" fmla="*/ 322 h 1476"/>
                  <a:gd name="T6" fmla="*/ 1820 w 3629"/>
                  <a:gd name="T7" fmla="*/ 0 h 1476"/>
                  <a:gd name="T8" fmla="*/ 1243 w 3629"/>
                  <a:gd name="T9" fmla="*/ 322 h 1476"/>
                  <a:gd name="T10" fmla="*/ 1099 w 3629"/>
                  <a:gd name="T11" fmla="*/ 400 h 1476"/>
                  <a:gd name="T12" fmla="*/ 577 w 3629"/>
                  <a:gd name="T13" fmla="*/ 400 h 1476"/>
                  <a:gd name="T14" fmla="*/ 22 w 3629"/>
                  <a:gd name="T15" fmla="*/ 899 h 1476"/>
                  <a:gd name="T16" fmla="*/ 566 w 3629"/>
                  <a:gd name="T17" fmla="*/ 1476 h 1476"/>
                  <a:gd name="T18" fmla="*/ 3074 w 3629"/>
                  <a:gd name="T19" fmla="*/ 1476 h 1476"/>
                  <a:gd name="T20" fmla="*/ 3618 w 3629"/>
                  <a:gd name="T21" fmla="*/ 899 h 1476"/>
                  <a:gd name="T22" fmla="*/ 3063 w 3629"/>
                  <a:gd name="T23" fmla="*/ 400 h 1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29" h="1476">
                    <a:moveTo>
                      <a:pt x="3063" y="400"/>
                    </a:moveTo>
                    <a:lnTo>
                      <a:pt x="2541" y="400"/>
                    </a:lnTo>
                    <a:cubicBezTo>
                      <a:pt x="2486" y="400"/>
                      <a:pt x="2430" y="366"/>
                      <a:pt x="2397" y="322"/>
                    </a:cubicBezTo>
                    <a:cubicBezTo>
                      <a:pt x="2275" y="133"/>
                      <a:pt x="2064" y="0"/>
                      <a:pt x="1820" y="0"/>
                    </a:cubicBezTo>
                    <a:cubicBezTo>
                      <a:pt x="1576" y="0"/>
                      <a:pt x="1365" y="133"/>
                      <a:pt x="1243" y="322"/>
                    </a:cubicBezTo>
                    <a:cubicBezTo>
                      <a:pt x="1210" y="366"/>
                      <a:pt x="1165" y="400"/>
                      <a:pt x="1099" y="400"/>
                    </a:cubicBezTo>
                    <a:lnTo>
                      <a:pt x="577" y="400"/>
                    </a:lnTo>
                    <a:cubicBezTo>
                      <a:pt x="288" y="400"/>
                      <a:pt x="33" y="621"/>
                      <a:pt x="22" y="899"/>
                    </a:cubicBezTo>
                    <a:cubicBezTo>
                      <a:pt x="0" y="1210"/>
                      <a:pt x="255" y="1476"/>
                      <a:pt x="566" y="1476"/>
                    </a:cubicBezTo>
                    <a:lnTo>
                      <a:pt x="3074" y="1476"/>
                    </a:lnTo>
                    <a:cubicBezTo>
                      <a:pt x="3385" y="1476"/>
                      <a:pt x="3629" y="1210"/>
                      <a:pt x="3618" y="899"/>
                    </a:cubicBezTo>
                    <a:cubicBezTo>
                      <a:pt x="3607" y="621"/>
                      <a:pt x="3351" y="400"/>
                      <a:pt x="3063" y="400"/>
                    </a:cubicBezTo>
                    <a:close/>
                  </a:path>
                </a:pathLst>
              </a:custGeom>
              <a:grpFill/>
              <a:ln w="9525">
                <a:noFill/>
                <a:round/>
                <a:headEnd/>
                <a:tailEnd/>
              </a:ln>
              <a:extLst/>
            </p:spPr>
            <p:txBody>
              <a:bodyPr vert="horz" wrap="square" lIns="68580" tIns="34290" rIns="68580" bIns="34290" numCol="1" anchor="t" anchorCtr="0" compatLnSpc="1">
                <a:prstTxWarp prst="textNoShape">
                  <a:avLst/>
                </a:prstTxWarp>
              </a:bodyPr>
              <a:lstStyle/>
              <a:p>
                <a:endParaRPr lang="en-US" sz="1350">
                  <a:solidFill>
                    <a:prstClr val="black"/>
                  </a:solidFill>
                  <a:latin typeface="Arial" panose="020B0604020202020204" pitchFamily="34" charset="0"/>
                  <a:cs typeface="Arial" panose="020B0604020202020204" pitchFamily="34" charset="0"/>
                </a:endParaRPr>
              </a:p>
            </p:txBody>
          </p:sp>
          <p:sp>
            <p:nvSpPr>
              <p:cNvPr id="168" name="Freeform 167"/>
              <p:cNvSpPr>
                <a:spLocks noEditPoints="1"/>
              </p:cNvSpPr>
              <p:nvPr/>
            </p:nvSpPr>
            <p:spPr bwMode="auto">
              <a:xfrm>
                <a:off x="10510838" y="2706688"/>
                <a:ext cx="2032000" cy="2451100"/>
              </a:xfrm>
              <a:custGeom>
                <a:avLst/>
                <a:gdLst>
                  <a:gd name="T0" fmla="*/ 5549 w 5638"/>
                  <a:gd name="T1" fmla="*/ 0 h 6781"/>
                  <a:gd name="T2" fmla="*/ 5027 w 5638"/>
                  <a:gd name="T3" fmla="*/ 0 h 6781"/>
                  <a:gd name="T4" fmla="*/ 4939 w 5638"/>
                  <a:gd name="T5" fmla="*/ 78 h 6781"/>
                  <a:gd name="T6" fmla="*/ 4717 w 5638"/>
                  <a:gd name="T7" fmla="*/ 533 h 6781"/>
                  <a:gd name="T8" fmla="*/ 4084 w 5638"/>
                  <a:gd name="T9" fmla="*/ 810 h 6781"/>
                  <a:gd name="T10" fmla="*/ 1565 w 5638"/>
                  <a:gd name="T11" fmla="*/ 810 h 6781"/>
                  <a:gd name="T12" fmla="*/ 932 w 5638"/>
                  <a:gd name="T13" fmla="*/ 533 h 6781"/>
                  <a:gd name="T14" fmla="*/ 710 w 5638"/>
                  <a:gd name="T15" fmla="*/ 78 h 6781"/>
                  <a:gd name="T16" fmla="*/ 622 w 5638"/>
                  <a:gd name="T17" fmla="*/ 0 h 6781"/>
                  <a:gd name="T18" fmla="*/ 89 w 5638"/>
                  <a:gd name="T19" fmla="*/ 0 h 6781"/>
                  <a:gd name="T20" fmla="*/ 0 w 5638"/>
                  <a:gd name="T21" fmla="*/ 78 h 6781"/>
                  <a:gd name="T22" fmla="*/ 0 w 5638"/>
                  <a:gd name="T23" fmla="*/ 6692 h 6781"/>
                  <a:gd name="T24" fmla="*/ 89 w 5638"/>
                  <a:gd name="T25" fmla="*/ 6781 h 6781"/>
                  <a:gd name="T26" fmla="*/ 4195 w 5638"/>
                  <a:gd name="T27" fmla="*/ 6781 h 6781"/>
                  <a:gd name="T28" fmla="*/ 4262 w 5638"/>
                  <a:gd name="T29" fmla="*/ 6636 h 6781"/>
                  <a:gd name="T30" fmla="*/ 3940 w 5638"/>
                  <a:gd name="T31" fmla="*/ 5726 h 6781"/>
                  <a:gd name="T32" fmla="*/ 5394 w 5638"/>
                  <a:gd name="T33" fmla="*/ 4273 h 6781"/>
                  <a:gd name="T34" fmla="*/ 5527 w 5638"/>
                  <a:gd name="T35" fmla="*/ 4284 h 6781"/>
                  <a:gd name="T36" fmla="*/ 5627 w 5638"/>
                  <a:gd name="T37" fmla="*/ 4195 h 6781"/>
                  <a:gd name="T38" fmla="*/ 5627 w 5638"/>
                  <a:gd name="T39" fmla="*/ 78 h 6781"/>
                  <a:gd name="T40" fmla="*/ 5549 w 5638"/>
                  <a:gd name="T41" fmla="*/ 0 h 6781"/>
                  <a:gd name="T42" fmla="*/ 2697 w 5638"/>
                  <a:gd name="T43" fmla="*/ 5560 h 6781"/>
                  <a:gd name="T44" fmla="*/ 1021 w 5638"/>
                  <a:gd name="T45" fmla="*/ 5560 h 6781"/>
                  <a:gd name="T46" fmla="*/ 855 w 5638"/>
                  <a:gd name="T47" fmla="*/ 5393 h 6781"/>
                  <a:gd name="T48" fmla="*/ 1021 w 5638"/>
                  <a:gd name="T49" fmla="*/ 5227 h 6781"/>
                  <a:gd name="T50" fmla="*/ 2697 w 5638"/>
                  <a:gd name="T51" fmla="*/ 5227 h 6781"/>
                  <a:gd name="T52" fmla="*/ 2863 w 5638"/>
                  <a:gd name="T53" fmla="*/ 5393 h 6781"/>
                  <a:gd name="T54" fmla="*/ 2697 w 5638"/>
                  <a:gd name="T55" fmla="*/ 5560 h 6781"/>
                  <a:gd name="T56" fmla="*/ 4617 w 5638"/>
                  <a:gd name="T57" fmla="*/ 4117 h 6781"/>
                  <a:gd name="T58" fmla="*/ 1021 w 5638"/>
                  <a:gd name="T59" fmla="*/ 4117 h 6781"/>
                  <a:gd name="T60" fmla="*/ 855 w 5638"/>
                  <a:gd name="T61" fmla="*/ 3951 h 6781"/>
                  <a:gd name="T62" fmla="*/ 1021 w 5638"/>
                  <a:gd name="T63" fmla="*/ 3784 h 6781"/>
                  <a:gd name="T64" fmla="*/ 4617 w 5638"/>
                  <a:gd name="T65" fmla="*/ 3784 h 6781"/>
                  <a:gd name="T66" fmla="*/ 4783 w 5638"/>
                  <a:gd name="T67" fmla="*/ 3951 h 6781"/>
                  <a:gd name="T68" fmla="*/ 4617 w 5638"/>
                  <a:gd name="T69" fmla="*/ 4117 h 6781"/>
                  <a:gd name="T70" fmla="*/ 4617 w 5638"/>
                  <a:gd name="T71" fmla="*/ 3085 h 6781"/>
                  <a:gd name="T72" fmla="*/ 1021 w 5638"/>
                  <a:gd name="T73" fmla="*/ 3085 h 6781"/>
                  <a:gd name="T74" fmla="*/ 855 w 5638"/>
                  <a:gd name="T75" fmla="*/ 2919 h 6781"/>
                  <a:gd name="T76" fmla="*/ 1021 w 5638"/>
                  <a:gd name="T77" fmla="*/ 2752 h 6781"/>
                  <a:gd name="T78" fmla="*/ 4617 w 5638"/>
                  <a:gd name="T79" fmla="*/ 2752 h 6781"/>
                  <a:gd name="T80" fmla="*/ 4783 w 5638"/>
                  <a:gd name="T81" fmla="*/ 2919 h 6781"/>
                  <a:gd name="T82" fmla="*/ 4617 w 5638"/>
                  <a:gd name="T83" fmla="*/ 3085 h 6781"/>
                  <a:gd name="T84" fmla="*/ 4617 w 5638"/>
                  <a:gd name="T85" fmla="*/ 2064 h 6781"/>
                  <a:gd name="T86" fmla="*/ 1021 w 5638"/>
                  <a:gd name="T87" fmla="*/ 2064 h 6781"/>
                  <a:gd name="T88" fmla="*/ 855 w 5638"/>
                  <a:gd name="T89" fmla="*/ 1898 h 6781"/>
                  <a:gd name="T90" fmla="*/ 1021 w 5638"/>
                  <a:gd name="T91" fmla="*/ 1731 h 6781"/>
                  <a:gd name="T92" fmla="*/ 4617 w 5638"/>
                  <a:gd name="T93" fmla="*/ 1731 h 6781"/>
                  <a:gd name="T94" fmla="*/ 4783 w 5638"/>
                  <a:gd name="T95" fmla="*/ 1898 h 6781"/>
                  <a:gd name="T96" fmla="*/ 4617 w 5638"/>
                  <a:gd name="T97" fmla="*/ 2064 h 6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638" h="6781">
                    <a:moveTo>
                      <a:pt x="5549" y="0"/>
                    </a:moveTo>
                    <a:lnTo>
                      <a:pt x="5027" y="0"/>
                    </a:lnTo>
                    <a:cubicBezTo>
                      <a:pt x="4983" y="0"/>
                      <a:pt x="4950" y="33"/>
                      <a:pt x="4939" y="78"/>
                    </a:cubicBezTo>
                    <a:cubicBezTo>
                      <a:pt x="4905" y="244"/>
                      <a:pt x="4839" y="399"/>
                      <a:pt x="4717" y="533"/>
                    </a:cubicBezTo>
                    <a:cubicBezTo>
                      <a:pt x="4550" y="710"/>
                      <a:pt x="4317" y="810"/>
                      <a:pt x="4084" y="810"/>
                    </a:cubicBezTo>
                    <a:lnTo>
                      <a:pt x="1565" y="810"/>
                    </a:lnTo>
                    <a:cubicBezTo>
                      <a:pt x="1321" y="810"/>
                      <a:pt x="1099" y="710"/>
                      <a:pt x="932" y="533"/>
                    </a:cubicBezTo>
                    <a:cubicBezTo>
                      <a:pt x="810" y="411"/>
                      <a:pt x="744" y="244"/>
                      <a:pt x="710" y="78"/>
                    </a:cubicBezTo>
                    <a:cubicBezTo>
                      <a:pt x="699" y="33"/>
                      <a:pt x="666" y="0"/>
                      <a:pt x="622" y="0"/>
                    </a:cubicBezTo>
                    <a:lnTo>
                      <a:pt x="89" y="0"/>
                    </a:lnTo>
                    <a:cubicBezTo>
                      <a:pt x="45" y="0"/>
                      <a:pt x="0" y="33"/>
                      <a:pt x="0" y="78"/>
                    </a:cubicBezTo>
                    <a:lnTo>
                      <a:pt x="0" y="6692"/>
                    </a:lnTo>
                    <a:cubicBezTo>
                      <a:pt x="0" y="6736"/>
                      <a:pt x="45" y="6781"/>
                      <a:pt x="89" y="6781"/>
                    </a:cubicBezTo>
                    <a:lnTo>
                      <a:pt x="4195" y="6781"/>
                    </a:lnTo>
                    <a:cubicBezTo>
                      <a:pt x="4273" y="6781"/>
                      <a:pt x="4306" y="6692"/>
                      <a:pt x="4262" y="6636"/>
                    </a:cubicBezTo>
                    <a:cubicBezTo>
                      <a:pt x="4062" y="6392"/>
                      <a:pt x="3940" y="6070"/>
                      <a:pt x="3940" y="5726"/>
                    </a:cubicBezTo>
                    <a:cubicBezTo>
                      <a:pt x="3940" y="4927"/>
                      <a:pt x="4595" y="4273"/>
                      <a:pt x="5394" y="4273"/>
                    </a:cubicBezTo>
                    <a:cubicBezTo>
                      <a:pt x="5438" y="4273"/>
                      <a:pt x="5482" y="4273"/>
                      <a:pt x="5527" y="4284"/>
                    </a:cubicBezTo>
                    <a:cubicBezTo>
                      <a:pt x="5582" y="4284"/>
                      <a:pt x="5627" y="4250"/>
                      <a:pt x="5627" y="4195"/>
                    </a:cubicBezTo>
                    <a:lnTo>
                      <a:pt x="5627" y="78"/>
                    </a:lnTo>
                    <a:cubicBezTo>
                      <a:pt x="5638" y="33"/>
                      <a:pt x="5593" y="0"/>
                      <a:pt x="5549" y="0"/>
                    </a:cubicBezTo>
                    <a:close/>
                    <a:moveTo>
                      <a:pt x="2697" y="5560"/>
                    </a:moveTo>
                    <a:lnTo>
                      <a:pt x="1021" y="5560"/>
                    </a:lnTo>
                    <a:cubicBezTo>
                      <a:pt x="932" y="5560"/>
                      <a:pt x="855" y="5482"/>
                      <a:pt x="855" y="5393"/>
                    </a:cubicBezTo>
                    <a:cubicBezTo>
                      <a:pt x="855" y="5305"/>
                      <a:pt x="932" y="5227"/>
                      <a:pt x="1021" y="5227"/>
                    </a:cubicBezTo>
                    <a:lnTo>
                      <a:pt x="2697" y="5227"/>
                    </a:lnTo>
                    <a:cubicBezTo>
                      <a:pt x="2786" y="5227"/>
                      <a:pt x="2863" y="5305"/>
                      <a:pt x="2863" y="5393"/>
                    </a:cubicBezTo>
                    <a:cubicBezTo>
                      <a:pt x="2863" y="5482"/>
                      <a:pt x="2797" y="5560"/>
                      <a:pt x="2697" y="5560"/>
                    </a:cubicBezTo>
                    <a:close/>
                    <a:moveTo>
                      <a:pt x="4617" y="4117"/>
                    </a:moveTo>
                    <a:lnTo>
                      <a:pt x="1021" y="4117"/>
                    </a:lnTo>
                    <a:cubicBezTo>
                      <a:pt x="932" y="4117"/>
                      <a:pt x="855" y="4040"/>
                      <a:pt x="855" y="3951"/>
                    </a:cubicBezTo>
                    <a:cubicBezTo>
                      <a:pt x="855" y="3862"/>
                      <a:pt x="932" y="3784"/>
                      <a:pt x="1021" y="3784"/>
                    </a:cubicBezTo>
                    <a:lnTo>
                      <a:pt x="4617" y="3784"/>
                    </a:lnTo>
                    <a:cubicBezTo>
                      <a:pt x="4706" y="3784"/>
                      <a:pt x="4783" y="3862"/>
                      <a:pt x="4783" y="3951"/>
                    </a:cubicBezTo>
                    <a:cubicBezTo>
                      <a:pt x="4783" y="4040"/>
                      <a:pt x="4706" y="4117"/>
                      <a:pt x="4617" y="4117"/>
                    </a:cubicBezTo>
                    <a:close/>
                    <a:moveTo>
                      <a:pt x="4617" y="3085"/>
                    </a:moveTo>
                    <a:lnTo>
                      <a:pt x="1021" y="3085"/>
                    </a:lnTo>
                    <a:cubicBezTo>
                      <a:pt x="932" y="3085"/>
                      <a:pt x="855" y="3007"/>
                      <a:pt x="855" y="2919"/>
                    </a:cubicBezTo>
                    <a:cubicBezTo>
                      <a:pt x="855" y="2830"/>
                      <a:pt x="932" y="2752"/>
                      <a:pt x="1021" y="2752"/>
                    </a:cubicBezTo>
                    <a:lnTo>
                      <a:pt x="4617" y="2752"/>
                    </a:lnTo>
                    <a:cubicBezTo>
                      <a:pt x="4706" y="2752"/>
                      <a:pt x="4783" y="2830"/>
                      <a:pt x="4783" y="2919"/>
                    </a:cubicBezTo>
                    <a:cubicBezTo>
                      <a:pt x="4783" y="3019"/>
                      <a:pt x="4706" y="3085"/>
                      <a:pt x="4617" y="3085"/>
                    </a:cubicBezTo>
                    <a:close/>
                    <a:moveTo>
                      <a:pt x="4617" y="2064"/>
                    </a:moveTo>
                    <a:lnTo>
                      <a:pt x="1021" y="2064"/>
                    </a:lnTo>
                    <a:cubicBezTo>
                      <a:pt x="932" y="2064"/>
                      <a:pt x="855" y="1986"/>
                      <a:pt x="855" y="1898"/>
                    </a:cubicBezTo>
                    <a:cubicBezTo>
                      <a:pt x="855" y="1809"/>
                      <a:pt x="932" y="1731"/>
                      <a:pt x="1021" y="1731"/>
                    </a:cubicBezTo>
                    <a:lnTo>
                      <a:pt x="4617" y="1731"/>
                    </a:lnTo>
                    <a:cubicBezTo>
                      <a:pt x="4706" y="1731"/>
                      <a:pt x="4783" y="1809"/>
                      <a:pt x="4783" y="1898"/>
                    </a:cubicBezTo>
                    <a:cubicBezTo>
                      <a:pt x="4783" y="1986"/>
                      <a:pt x="4706" y="2064"/>
                      <a:pt x="4617" y="2064"/>
                    </a:cubicBezTo>
                    <a:close/>
                  </a:path>
                </a:pathLst>
              </a:custGeom>
              <a:grpFill/>
              <a:ln w="9525">
                <a:noFill/>
                <a:round/>
                <a:headEnd/>
                <a:tailEnd/>
              </a:ln>
              <a:extLst/>
            </p:spPr>
            <p:txBody>
              <a:bodyPr vert="horz" wrap="square" lIns="68580" tIns="34290" rIns="68580" bIns="34290" numCol="1" anchor="t" anchorCtr="0" compatLnSpc="1">
                <a:prstTxWarp prst="textNoShape">
                  <a:avLst/>
                </a:prstTxWarp>
              </a:bodyPr>
              <a:lstStyle/>
              <a:p>
                <a:endParaRPr lang="en-US" sz="1350">
                  <a:solidFill>
                    <a:prstClr val="black"/>
                  </a:solidFill>
                  <a:latin typeface="Arial" panose="020B0604020202020204" pitchFamily="34" charset="0"/>
                  <a:cs typeface="Arial" panose="020B0604020202020204" pitchFamily="34" charset="0"/>
                </a:endParaRPr>
              </a:p>
            </p:txBody>
          </p:sp>
          <p:sp>
            <p:nvSpPr>
              <p:cNvPr id="169" name="Oval 168"/>
              <p:cNvSpPr>
                <a:spLocks noEditPoints="1"/>
              </p:cNvSpPr>
              <p:nvPr/>
            </p:nvSpPr>
            <p:spPr bwMode="auto">
              <a:xfrm>
                <a:off x="11804320" y="4125094"/>
                <a:ext cx="1307175" cy="1309740"/>
              </a:xfrm>
              <a:prstGeom prst="ellipse">
                <a:avLst/>
              </a:prstGeom>
              <a:grpFill/>
              <a:ln w="15875">
                <a:solidFill>
                  <a:srgbClr val="FF8F00"/>
                </a:solidFill>
                <a:round/>
                <a:headEnd/>
                <a:tailEnd/>
              </a:ln>
              <a:extLst/>
            </p:spPr>
            <p:txBody>
              <a:bodyPr vert="horz" wrap="square" lIns="68580" tIns="34290" rIns="68580" bIns="34290" numCol="1" anchor="t" anchorCtr="0" compatLnSpc="1">
                <a:prstTxWarp prst="textNoShape">
                  <a:avLst/>
                </a:prstTxWarp>
              </a:bodyPr>
              <a:lstStyle/>
              <a:p>
                <a:endParaRPr lang="en-US" sz="1350">
                  <a:solidFill>
                    <a:prstClr val="black"/>
                  </a:solidFill>
                  <a:latin typeface="Arial" panose="020B0604020202020204" pitchFamily="34" charset="0"/>
                  <a:cs typeface="Arial" panose="020B0604020202020204" pitchFamily="34" charset="0"/>
                </a:endParaRPr>
              </a:p>
            </p:txBody>
          </p:sp>
        </p:grpSp>
        <p:sp>
          <p:nvSpPr>
            <p:cNvPr id="166" name="Freeform 9"/>
            <p:cNvSpPr>
              <a:spLocks/>
            </p:cNvSpPr>
            <p:nvPr/>
          </p:nvSpPr>
          <p:spPr bwMode="auto">
            <a:xfrm>
              <a:off x="11309334" y="5323772"/>
              <a:ext cx="148032" cy="136412"/>
            </a:xfrm>
            <a:custGeom>
              <a:avLst/>
              <a:gdLst>
                <a:gd name="T0" fmla="*/ 1379 w 11362"/>
                <a:gd name="T1" fmla="*/ 3711 h 9523"/>
                <a:gd name="T2" fmla="*/ 4269 w 11362"/>
                <a:gd name="T3" fmla="*/ 6437 h 9523"/>
                <a:gd name="T4" fmla="*/ 9983 w 11362"/>
                <a:gd name="T5" fmla="*/ 0 h 9523"/>
                <a:gd name="T6" fmla="*/ 11362 w 11362"/>
                <a:gd name="T7" fmla="*/ 1215 h 9523"/>
                <a:gd name="T8" fmla="*/ 4433 w 11362"/>
                <a:gd name="T9" fmla="*/ 9523 h 9523"/>
                <a:gd name="T10" fmla="*/ 0 w 11362"/>
                <a:gd name="T11" fmla="*/ 5090 h 9523"/>
                <a:gd name="T12" fmla="*/ 1379 w 11362"/>
                <a:gd name="T13" fmla="*/ 3711 h 9523"/>
              </a:gdLst>
              <a:ahLst/>
              <a:cxnLst>
                <a:cxn ang="0">
                  <a:pos x="T0" y="T1"/>
                </a:cxn>
                <a:cxn ang="0">
                  <a:pos x="T2" y="T3"/>
                </a:cxn>
                <a:cxn ang="0">
                  <a:pos x="T4" y="T5"/>
                </a:cxn>
                <a:cxn ang="0">
                  <a:pos x="T6" y="T7"/>
                </a:cxn>
                <a:cxn ang="0">
                  <a:pos x="T8" y="T9"/>
                </a:cxn>
                <a:cxn ang="0">
                  <a:pos x="T10" y="T11"/>
                </a:cxn>
                <a:cxn ang="0">
                  <a:pos x="T12" y="T13"/>
                </a:cxn>
              </a:cxnLst>
              <a:rect l="0" t="0" r="r" b="b"/>
              <a:pathLst>
                <a:path w="11362" h="9523">
                  <a:moveTo>
                    <a:pt x="1379" y="3711"/>
                  </a:moveTo>
                  <a:lnTo>
                    <a:pt x="4269" y="6437"/>
                  </a:lnTo>
                  <a:lnTo>
                    <a:pt x="9983" y="0"/>
                  </a:lnTo>
                  <a:lnTo>
                    <a:pt x="11362" y="1215"/>
                  </a:lnTo>
                  <a:lnTo>
                    <a:pt x="4433" y="9523"/>
                  </a:lnTo>
                  <a:lnTo>
                    <a:pt x="0" y="5090"/>
                  </a:lnTo>
                  <a:lnTo>
                    <a:pt x="1379" y="3711"/>
                  </a:lnTo>
                  <a:close/>
                </a:path>
              </a:pathLst>
            </a:custGeom>
            <a:solidFill>
              <a:srgbClr val="FF8F00"/>
            </a:solidFill>
            <a:ln w="9525">
              <a:solidFill>
                <a:srgbClr val="FF8F00"/>
              </a:solidFill>
              <a:round/>
              <a:headEnd/>
              <a:tailEnd/>
            </a:ln>
            <a:extLst/>
          </p:spPr>
          <p:txBody>
            <a:bodyPr vert="horz" wrap="square" lIns="68580" tIns="34290" rIns="68580" bIns="34290" numCol="1" anchor="t" anchorCtr="0" compatLnSpc="1">
              <a:prstTxWarp prst="textNoShape">
                <a:avLst/>
              </a:prstTxWarp>
            </a:bodyPr>
            <a:lstStyle/>
            <a:p>
              <a:endParaRPr lang="en-US" sz="1350"/>
            </a:p>
          </p:txBody>
        </p:sp>
      </p:grpSp>
      <p:grpSp>
        <p:nvGrpSpPr>
          <p:cNvPr id="170" name="Group 169"/>
          <p:cNvGrpSpPr/>
          <p:nvPr/>
        </p:nvGrpSpPr>
        <p:grpSpPr>
          <a:xfrm>
            <a:off x="1944303" y="4554479"/>
            <a:ext cx="427411" cy="388048"/>
            <a:chOff x="2592404" y="4929638"/>
            <a:chExt cx="569881" cy="517397"/>
          </a:xfrm>
          <a:solidFill>
            <a:schemeClr val="bg1"/>
          </a:solidFill>
        </p:grpSpPr>
        <p:grpSp>
          <p:nvGrpSpPr>
            <p:cNvPr id="171" name="Group 170"/>
            <p:cNvGrpSpPr/>
            <p:nvPr/>
          </p:nvGrpSpPr>
          <p:grpSpPr>
            <a:xfrm>
              <a:off x="2592404" y="4929638"/>
              <a:ext cx="569881" cy="517397"/>
              <a:chOff x="2592404" y="4929638"/>
              <a:chExt cx="569881" cy="517397"/>
            </a:xfrm>
            <a:grpFill/>
          </p:grpSpPr>
          <p:sp>
            <p:nvSpPr>
              <p:cNvPr id="182" name="Freeform 181"/>
              <p:cNvSpPr>
                <a:spLocks/>
              </p:cNvSpPr>
              <p:nvPr/>
            </p:nvSpPr>
            <p:spPr bwMode="auto">
              <a:xfrm>
                <a:off x="2592404" y="4929638"/>
                <a:ext cx="569881" cy="433722"/>
              </a:xfrm>
              <a:custGeom>
                <a:avLst/>
                <a:gdLst>
                  <a:gd name="connsiteX0" fmla="*/ 49877 w 1248012"/>
                  <a:gd name="connsiteY0" fmla="*/ 47708 h 949832"/>
                  <a:gd name="connsiteX1" fmla="*/ 49877 w 1248012"/>
                  <a:gd name="connsiteY1" fmla="*/ 894534 h 949832"/>
                  <a:gd name="connsiteX2" fmla="*/ 1197050 w 1248012"/>
                  <a:gd name="connsiteY2" fmla="*/ 894534 h 949832"/>
                  <a:gd name="connsiteX3" fmla="*/ 1197050 w 1248012"/>
                  <a:gd name="connsiteY3" fmla="*/ 47708 h 949832"/>
                  <a:gd name="connsiteX4" fmla="*/ 54220 w 1248012"/>
                  <a:gd name="connsiteY4" fmla="*/ 0 h 949832"/>
                  <a:gd name="connsiteX5" fmla="*/ 1186871 w 1248012"/>
                  <a:gd name="connsiteY5" fmla="*/ 0 h 949832"/>
                  <a:gd name="connsiteX6" fmla="*/ 1248012 w 1248012"/>
                  <a:gd name="connsiteY6" fmla="*/ 74617 h 949832"/>
                  <a:gd name="connsiteX7" fmla="*/ 1248012 w 1248012"/>
                  <a:gd name="connsiteY7" fmla="*/ 881946 h 949832"/>
                  <a:gd name="connsiteX8" fmla="*/ 1186871 w 1248012"/>
                  <a:gd name="connsiteY8" fmla="*/ 949832 h 949832"/>
                  <a:gd name="connsiteX9" fmla="*/ 47298 w 1248012"/>
                  <a:gd name="connsiteY9" fmla="*/ 949832 h 949832"/>
                  <a:gd name="connsiteX10" fmla="*/ 0 w 1248012"/>
                  <a:gd name="connsiteY10" fmla="*/ 895408 h 949832"/>
                  <a:gd name="connsiteX11" fmla="*/ 0 w 1248012"/>
                  <a:gd name="connsiteY11" fmla="*/ 54232 h 949832"/>
                  <a:gd name="connsiteX12" fmla="*/ 54220 w 1248012"/>
                  <a:gd name="connsiteY12" fmla="*/ 0 h 94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8012" h="949832">
                    <a:moveTo>
                      <a:pt x="49877" y="47708"/>
                    </a:moveTo>
                    <a:lnTo>
                      <a:pt x="49877" y="894534"/>
                    </a:lnTo>
                    <a:lnTo>
                      <a:pt x="1197050" y="894534"/>
                    </a:lnTo>
                    <a:lnTo>
                      <a:pt x="1197050" y="47708"/>
                    </a:lnTo>
                    <a:close/>
                    <a:moveTo>
                      <a:pt x="54220" y="0"/>
                    </a:moveTo>
                    <a:lnTo>
                      <a:pt x="1186871" y="0"/>
                    </a:lnTo>
                    <a:cubicBezTo>
                      <a:pt x="1228593" y="0"/>
                      <a:pt x="1248012" y="32309"/>
                      <a:pt x="1248012" y="74617"/>
                    </a:cubicBezTo>
                    <a:lnTo>
                      <a:pt x="1248012" y="881946"/>
                    </a:lnTo>
                    <a:cubicBezTo>
                      <a:pt x="1248012" y="916177"/>
                      <a:pt x="1223402" y="949832"/>
                      <a:pt x="1186871" y="949832"/>
                    </a:cubicBezTo>
                    <a:lnTo>
                      <a:pt x="47298" y="949832"/>
                    </a:lnTo>
                    <a:cubicBezTo>
                      <a:pt x="36146" y="949832"/>
                      <a:pt x="0" y="934063"/>
                      <a:pt x="0" y="895408"/>
                    </a:cubicBezTo>
                    <a:lnTo>
                      <a:pt x="0" y="54232"/>
                    </a:lnTo>
                    <a:cubicBezTo>
                      <a:pt x="0" y="21347"/>
                      <a:pt x="21342" y="0"/>
                      <a:pt x="54220" y="0"/>
                    </a:cubicBezTo>
                    <a:close/>
                  </a:path>
                </a:pathLst>
              </a:custGeom>
              <a:grpFill/>
              <a:ln w="9525">
                <a:noFill/>
                <a:round/>
                <a:headEnd/>
                <a:tailEnd/>
              </a:ln>
              <a:extLst/>
            </p:spPr>
            <p:txBody>
              <a:bodyPr vert="horz" wrap="square" lIns="68580" tIns="34290" rIns="68580" bIns="34290" numCol="1" anchor="t" anchorCtr="0" compatLnSpc="1">
                <a:prstTxWarp prst="textNoShape">
                  <a:avLst/>
                </a:prstTxWarp>
                <a:noAutofit/>
              </a:bodyPr>
              <a:lstStyle/>
              <a:p>
                <a:pPr defTabSz="685800">
                  <a:defRPr/>
                </a:pPr>
                <a:endParaRPr lang="en-US" sz="1350" kern="0">
                  <a:solidFill>
                    <a:prstClr val="black"/>
                  </a:solidFill>
                </a:endParaRPr>
              </a:p>
            </p:txBody>
          </p:sp>
          <p:sp>
            <p:nvSpPr>
              <p:cNvPr id="183" name="Rectangle 24"/>
              <p:cNvSpPr>
                <a:spLocks noChangeArrowheads="1"/>
              </p:cNvSpPr>
              <p:nvPr/>
            </p:nvSpPr>
            <p:spPr bwMode="auto">
              <a:xfrm>
                <a:off x="2793917" y="5372768"/>
                <a:ext cx="163884" cy="46541"/>
              </a:xfrm>
              <a:prstGeom prst="rect">
                <a:avLst/>
              </a:prstGeom>
              <a:grpFill/>
              <a:ln w="9525">
                <a:noFill/>
                <a:miter lim="800000"/>
                <a:headEnd/>
                <a:tailEnd/>
              </a:ln>
              <a:extLst/>
            </p:spPr>
            <p:txBody>
              <a:bodyPr vert="horz" wrap="square" lIns="68580" tIns="34290" rIns="68580" bIns="34290" numCol="1" anchor="t" anchorCtr="0" compatLnSpc="1">
                <a:prstTxWarp prst="textNoShape">
                  <a:avLst/>
                </a:prstTxWarp>
              </a:bodyPr>
              <a:lstStyle/>
              <a:p>
                <a:pPr defTabSz="685800">
                  <a:defRPr/>
                </a:pPr>
                <a:endParaRPr lang="en-US" sz="1350" kern="0">
                  <a:solidFill>
                    <a:prstClr val="black"/>
                  </a:solidFill>
                </a:endParaRPr>
              </a:p>
            </p:txBody>
          </p:sp>
          <p:sp>
            <p:nvSpPr>
              <p:cNvPr id="184" name="Freeform 25"/>
              <p:cNvSpPr>
                <a:spLocks/>
              </p:cNvSpPr>
              <p:nvPr/>
            </p:nvSpPr>
            <p:spPr bwMode="auto">
              <a:xfrm>
                <a:off x="2744405" y="5421289"/>
                <a:ext cx="262908" cy="25746"/>
              </a:xfrm>
              <a:custGeom>
                <a:avLst/>
                <a:gdLst>
                  <a:gd name="T0" fmla="*/ 0 w 2999"/>
                  <a:gd name="T1" fmla="*/ 292 h 292"/>
                  <a:gd name="T2" fmla="*/ 2999 w 2999"/>
                  <a:gd name="T3" fmla="*/ 292 h 292"/>
                  <a:gd name="T4" fmla="*/ 2611 w 2999"/>
                  <a:gd name="T5" fmla="*/ 45 h 292"/>
                  <a:gd name="T6" fmla="*/ 115 w 2999"/>
                  <a:gd name="T7" fmla="*/ 90 h 292"/>
                  <a:gd name="T8" fmla="*/ 0 w 2999"/>
                  <a:gd name="T9" fmla="*/ 292 h 292"/>
                </a:gdLst>
                <a:ahLst/>
                <a:cxnLst>
                  <a:cxn ang="0">
                    <a:pos x="T0" y="T1"/>
                  </a:cxn>
                  <a:cxn ang="0">
                    <a:pos x="T2" y="T3"/>
                  </a:cxn>
                  <a:cxn ang="0">
                    <a:pos x="T4" y="T5"/>
                  </a:cxn>
                  <a:cxn ang="0">
                    <a:pos x="T6" y="T7"/>
                  </a:cxn>
                  <a:cxn ang="0">
                    <a:pos x="T8" y="T9"/>
                  </a:cxn>
                </a:cxnLst>
                <a:rect l="0" t="0" r="r" b="b"/>
                <a:pathLst>
                  <a:path w="2999" h="292">
                    <a:moveTo>
                      <a:pt x="0" y="292"/>
                    </a:moveTo>
                    <a:lnTo>
                      <a:pt x="2999" y="292"/>
                    </a:lnTo>
                    <a:cubicBezTo>
                      <a:pt x="2995" y="117"/>
                      <a:pt x="2961" y="45"/>
                      <a:pt x="2611" y="45"/>
                    </a:cubicBezTo>
                    <a:cubicBezTo>
                      <a:pt x="2244" y="45"/>
                      <a:pt x="323" y="0"/>
                      <a:pt x="115" y="90"/>
                    </a:cubicBezTo>
                    <a:cubicBezTo>
                      <a:pt x="12" y="135"/>
                      <a:pt x="3" y="153"/>
                      <a:pt x="0" y="292"/>
                    </a:cubicBezTo>
                    <a:close/>
                  </a:path>
                </a:pathLst>
              </a:custGeom>
              <a:grpFill/>
              <a:ln w="9525">
                <a:noFill/>
                <a:round/>
                <a:headEnd/>
                <a:tailEnd/>
              </a:ln>
              <a:extLst/>
            </p:spPr>
            <p:txBody>
              <a:bodyPr vert="horz" wrap="square" lIns="68580" tIns="34290" rIns="68580" bIns="34290" numCol="1" anchor="t" anchorCtr="0" compatLnSpc="1">
                <a:prstTxWarp prst="textNoShape">
                  <a:avLst/>
                </a:prstTxWarp>
              </a:bodyPr>
              <a:lstStyle/>
              <a:p>
                <a:pPr defTabSz="685800">
                  <a:defRPr/>
                </a:pPr>
                <a:endParaRPr lang="en-US" sz="1350" kern="0">
                  <a:solidFill>
                    <a:prstClr val="black"/>
                  </a:solidFill>
                </a:endParaRPr>
              </a:p>
            </p:txBody>
          </p:sp>
        </p:grpSp>
        <p:grpSp>
          <p:nvGrpSpPr>
            <p:cNvPr id="172" name="Group 4"/>
            <p:cNvGrpSpPr>
              <a:grpSpLocks noChangeAspect="1"/>
            </p:cNvGrpSpPr>
            <p:nvPr/>
          </p:nvGrpSpPr>
          <p:grpSpPr bwMode="auto">
            <a:xfrm>
              <a:off x="2711109" y="4988013"/>
              <a:ext cx="314900" cy="315191"/>
              <a:chOff x="1686" y="0"/>
              <a:chExt cx="4308" cy="4312"/>
            </a:xfrm>
            <a:grpFill/>
          </p:grpSpPr>
          <p:sp>
            <p:nvSpPr>
              <p:cNvPr id="173" name="Freeform 6"/>
              <p:cNvSpPr>
                <a:spLocks noEditPoints="1"/>
              </p:cNvSpPr>
              <p:nvPr/>
            </p:nvSpPr>
            <p:spPr bwMode="auto">
              <a:xfrm>
                <a:off x="1686" y="0"/>
                <a:ext cx="4308" cy="4312"/>
              </a:xfrm>
              <a:custGeom>
                <a:avLst/>
                <a:gdLst>
                  <a:gd name="T0" fmla="*/ 2533 w 4308"/>
                  <a:gd name="T1" fmla="*/ 229 h 4312"/>
                  <a:gd name="T2" fmla="*/ 3000 w 4308"/>
                  <a:gd name="T3" fmla="*/ 385 h 4312"/>
                  <a:gd name="T4" fmla="*/ 3407 w 4308"/>
                  <a:gd name="T5" fmla="*/ 645 h 4312"/>
                  <a:gd name="T6" fmla="*/ 3736 w 4308"/>
                  <a:gd name="T7" fmla="*/ 998 h 4312"/>
                  <a:gd name="T8" fmla="*/ 3973 w 4308"/>
                  <a:gd name="T9" fmla="*/ 1420 h 4312"/>
                  <a:gd name="T10" fmla="*/ 4100 w 4308"/>
                  <a:gd name="T11" fmla="*/ 1901 h 4312"/>
                  <a:gd name="T12" fmla="*/ 4100 w 4308"/>
                  <a:gd name="T13" fmla="*/ 2413 h 4312"/>
                  <a:gd name="T14" fmla="*/ 3973 w 4308"/>
                  <a:gd name="T15" fmla="*/ 2892 h 4312"/>
                  <a:gd name="T16" fmla="*/ 3736 w 4308"/>
                  <a:gd name="T17" fmla="*/ 3316 h 4312"/>
                  <a:gd name="T18" fmla="*/ 3407 w 4308"/>
                  <a:gd name="T19" fmla="*/ 3667 h 4312"/>
                  <a:gd name="T20" fmla="*/ 3000 w 4308"/>
                  <a:gd name="T21" fmla="*/ 3929 h 4312"/>
                  <a:gd name="T22" fmla="*/ 2533 w 4308"/>
                  <a:gd name="T23" fmla="*/ 4084 h 4312"/>
                  <a:gd name="T24" fmla="*/ 2025 w 4308"/>
                  <a:gd name="T25" fmla="*/ 4117 h 4312"/>
                  <a:gd name="T26" fmla="*/ 1534 w 4308"/>
                  <a:gd name="T27" fmla="*/ 4020 h 4312"/>
                  <a:gd name="T28" fmla="*/ 1095 w 4308"/>
                  <a:gd name="T29" fmla="*/ 3809 h 4312"/>
                  <a:gd name="T30" fmla="*/ 725 w 4308"/>
                  <a:gd name="T31" fmla="*/ 3502 h 4312"/>
                  <a:gd name="T32" fmla="*/ 439 w 4308"/>
                  <a:gd name="T33" fmla="*/ 3112 h 4312"/>
                  <a:gd name="T34" fmla="*/ 256 w 4308"/>
                  <a:gd name="T35" fmla="*/ 2657 h 4312"/>
                  <a:gd name="T36" fmla="*/ 191 w 4308"/>
                  <a:gd name="T37" fmla="*/ 2156 h 4312"/>
                  <a:gd name="T38" fmla="*/ 256 w 4308"/>
                  <a:gd name="T39" fmla="*/ 1655 h 4312"/>
                  <a:gd name="T40" fmla="*/ 439 w 4308"/>
                  <a:gd name="T41" fmla="*/ 1200 h 4312"/>
                  <a:gd name="T42" fmla="*/ 725 w 4308"/>
                  <a:gd name="T43" fmla="*/ 812 h 4312"/>
                  <a:gd name="T44" fmla="*/ 1095 w 4308"/>
                  <a:gd name="T45" fmla="*/ 503 h 4312"/>
                  <a:gd name="T46" fmla="*/ 1534 w 4308"/>
                  <a:gd name="T47" fmla="*/ 292 h 4312"/>
                  <a:gd name="T48" fmla="*/ 2025 w 4308"/>
                  <a:gd name="T49" fmla="*/ 196 h 4312"/>
                  <a:gd name="T50" fmla="*/ 1894 w 4308"/>
                  <a:gd name="T51" fmla="*/ 16 h 4312"/>
                  <a:gd name="T52" fmla="*/ 1402 w 4308"/>
                  <a:gd name="T53" fmla="*/ 135 h 4312"/>
                  <a:gd name="T54" fmla="*/ 963 w 4308"/>
                  <a:gd name="T55" fmla="*/ 360 h 4312"/>
                  <a:gd name="T56" fmla="*/ 589 w 4308"/>
                  <a:gd name="T57" fmla="*/ 675 h 4312"/>
                  <a:gd name="T58" fmla="*/ 294 w 4308"/>
                  <a:gd name="T59" fmla="*/ 1068 h 4312"/>
                  <a:gd name="T60" fmla="*/ 94 w 4308"/>
                  <a:gd name="T61" fmla="*/ 1522 h 4312"/>
                  <a:gd name="T62" fmla="*/ 4 w 4308"/>
                  <a:gd name="T63" fmla="*/ 2025 h 4312"/>
                  <a:gd name="T64" fmla="*/ 35 w 4308"/>
                  <a:gd name="T65" fmla="*/ 2544 h 4312"/>
                  <a:gd name="T66" fmla="*/ 182 w 4308"/>
                  <a:gd name="T67" fmla="*/ 3024 h 4312"/>
                  <a:gd name="T68" fmla="*/ 430 w 4308"/>
                  <a:gd name="T69" fmla="*/ 3449 h 4312"/>
                  <a:gd name="T70" fmla="*/ 766 w 4308"/>
                  <a:gd name="T71" fmla="*/ 3806 h 4312"/>
                  <a:gd name="T72" fmla="*/ 1174 w 4308"/>
                  <a:gd name="T73" fmla="*/ 4078 h 4312"/>
                  <a:gd name="T74" fmla="*/ 1643 w 4308"/>
                  <a:gd name="T75" fmla="*/ 4251 h 4312"/>
                  <a:gd name="T76" fmla="*/ 2153 w 4308"/>
                  <a:gd name="T77" fmla="*/ 4312 h 4312"/>
                  <a:gd name="T78" fmla="*/ 2665 w 4308"/>
                  <a:gd name="T79" fmla="*/ 4251 h 4312"/>
                  <a:gd name="T80" fmla="*/ 3132 w 4308"/>
                  <a:gd name="T81" fmla="*/ 4078 h 4312"/>
                  <a:gd name="T82" fmla="*/ 3542 w 4308"/>
                  <a:gd name="T83" fmla="*/ 3806 h 4312"/>
                  <a:gd name="T84" fmla="*/ 3878 w 4308"/>
                  <a:gd name="T85" fmla="*/ 3449 h 4312"/>
                  <a:gd name="T86" fmla="*/ 4126 w 4308"/>
                  <a:gd name="T87" fmla="*/ 3024 h 4312"/>
                  <a:gd name="T88" fmla="*/ 4273 w 4308"/>
                  <a:gd name="T89" fmla="*/ 2544 h 4312"/>
                  <a:gd name="T90" fmla="*/ 4304 w 4308"/>
                  <a:gd name="T91" fmla="*/ 2025 h 4312"/>
                  <a:gd name="T92" fmla="*/ 4214 w 4308"/>
                  <a:gd name="T93" fmla="*/ 1522 h 4312"/>
                  <a:gd name="T94" fmla="*/ 4014 w 4308"/>
                  <a:gd name="T95" fmla="*/ 1068 h 4312"/>
                  <a:gd name="T96" fmla="*/ 3719 w 4308"/>
                  <a:gd name="T97" fmla="*/ 675 h 4312"/>
                  <a:gd name="T98" fmla="*/ 3345 w 4308"/>
                  <a:gd name="T99" fmla="*/ 360 h 4312"/>
                  <a:gd name="T100" fmla="*/ 2906 w 4308"/>
                  <a:gd name="T101" fmla="*/ 135 h 4312"/>
                  <a:gd name="T102" fmla="*/ 2414 w 4308"/>
                  <a:gd name="T103" fmla="*/ 16 h 4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308" h="4312">
                    <a:moveTo>
                      <a:pt x="2153" y="192"/>
                    </a:moveTo>
                    <a:lnTo>
                      <a:pt x="2282" y="196"/>
                    </a:lnTo>
                    <a:lnTo>
                      <a:pt x="2409" y="208"/>
                    </a:lnTo>
                    <a:lnTo>
                      <a:pt x="2533" y="229"/>
                    </a:lnTo>
                    <a:lnTo>
                      <a:pt x="2655" y="257"/>
                    </a:lnTo>
                    <a:lnTo>
                      <a:pt x="2774" y="292"/>
                    </a:lnTo>
                    <a:lnTo>
                      <a:pt x="2889" y="335"/>
                    </a:lnTo>
                    <a:lnTo>
                      <a:pt x="3000" y="385"/>
                    </a:lnTo>
                    <a:lnTo>
                      <a:pt x="3109" y="441"/>
                    </a:lnTo>
                    <a:lnTo>
                      <a:pt x="3212" y="503"/>
                    </a:lnTo>
                    <a:lnTo>
                      <a:pt x="3311" y="572"/>
                    </a:lnTo>
                    <a:lnTo>
                      <a:pt x="3407" y="645"/>
                    </a:lnTo>
                    <a:lnTo>
                      <a:pt x="3497" y="727"/>
                    </a:lnTo>
                    <a:lnTo>
                      <a:pt x="3583" y="812"/>
                    </a:lnTo>
                    <a:lnTo>
                      <a:pt x="3663" y="902"/>
                    </a:lnTo>
                    <a:lnTo>
                      <a:pt x="3736" y="998"/>
                    </a:lnTo>
                    <a:lnTo>
                      <a:pt x="3806" y="1097"/>
                    </a:lnTo>
                    <a:lnTo>
                      <a:pt x="3869" y="1200"/>
                    </a:lnTo>
                    <a:lnTo>
                      <a:pt x="3923" y="1309"/>
                    </a:lnTo>
                    <a:lnTo>
                      <a:pt x="3973" y="1420"/>
                    </a:lnTo>
                    <a:lnTo>
                      <a:pt x="4016" y="1536"/>
                    </a:lnTo>
                    <a:lnTo>
                      <a:pt x="4052" y="1655"/>
                    </a:lnTo>
                    <a:lnTo>
                      <a:pt x="4079" y="1776"/>
                    </a:lnTo>
                    <a:lnTo>
                      <a:pt x="4100" y="1901"/>
                    </a:lnTo>
                    <a:lnTo>
                      <a:pt x="4112" y="2028"/>
                    </a:lnTo>
                    <a:lnTo>
                      <a:pt x="4116" y="2156"/>
                    </a:lnTo>
                    <a:lnTo>
                      <a:pt x="4112" y="2286"/>
                    </a:lnTo>
                    <a:lnTo>
                      <a:pt x="4100" y="2413"/>
                    </a:lnTo>
                    <a:lnTo>
                      <a:pt x="4079" y="2537"/>
                    </a:lnTo>
                    <a:lnTo>
                      <a:pt x="4052" y="2657"/>
                    </a:lnTo>
                    <a:lnTo>
                      <a:pt x="4016" y="2777"/>
                    </a:lnTo>
                    <a:lnTo>
                      <a:pt x="3973" y="2892"/>
                    </a:lnTo>
                    <a:lnTo>
                      <a:pt x="3923" y="3004"/>
                    </a:lnTo>
                    <a:lnTo>
                      <a:pt x="3869" y="3112"/>
                    </a:lnTo>
                    <a:lnTo>
                      <a:pt x="3806" y="3216"/>
                    </a:lnTo>
                    <a:lnTo>
                      <a:pt x="3736" y="3316"/>
                    </a:lnTo>
                    <a:lnTo>
                      <a:pt x="3663" y="3411"/>
                    </a:lnTo>
                    <a:lnTo>
                      <a:pt x="3583" y="3502"/>
                    </a:lnTo>
                    <a:lnTo>
                      <a:pt x="3497" y="3587"/>
                    </a:lnTo>
                    <a:lnTo>
                      <a:pt x="3407" y="3667"/>
                    </a:lnTo>
                    <a:lnTo>
                      <a:pt x="3311" y="3741"/>
                    </a:lnTo>
                    <a:lnTo>
                      <a:pt x="3212" y="3809"/>
                    </a:lnTo>
                    <a:lnTo>
                      <a:pt x="3109" y="3872"/>
                    </a:lnTo>
                    <a:lnTo>
                      <a:pt x="3000" y="3929"/>
                    </a:lnTo>
                    <a:lnTo>
                      <a:pt x="2889" y="3978"/>
                    </a:lnTo>
                    <a:lnTo>
                      <a:pt x="2774" y="4020"/>
                    </a:lnTo>
                    <a:lnTo>
                      <a:pt x="2655" y="4056"/>
                    </a:lnTo>
                    <a:lnTo>
                      <a:pt x="2533" y="4084"/>
                    </a:lnTo>
                    <a:lnTo>
                      <a:pt x="2409" y="4104"/>
                    </a:lnTo>
                    <a:lnTo>
                      <a:pt x="2282" y="4117"/>
                    </a:lnTo>
                    <a:lnTo>
                      <a:pt x="2153" y="4121"/>
                    </a:lnTo>
                    <a:lnTo>
                      <a:pt x="2025" y="4117"/>
                    </a:lnTo>
                    <a:lnTo>
                      <a:pt x="1899" y="4104"/>
                    </a:lnTo>
                    <a:lnTo>
                      <a:pt x="1775" y="4084"/>
                    </a:lnTo>
                    <a:lnTo>
                      <a:pt x="1653" y="4056"/>
                    </a:lnTo>
                    <a:lnTo>
                      <a:pt x="1534" y="4020"/>
                    </a:lnTo>
                    <a:lnTo>
                      <a:pt x="1419" y="3978"/>
                    </a:lnTo>
                    <a:lnTo>
                      <a:pt x="1308" y="3929"/>
                    </a:lnTo>
                    <a:lnTo>
                      <a:pt x="1199" y="3872"/>
                    </a:lnTo>
                    <a:lnTo>
                      <a:pt x="1095" y="3809"/>
                    </a:lnTo>
                    <a:lnTo>
                      <a:pt x="995" y="3741"/>
                    </a:lnTo>
                    <a:lnTo>
                      <a:pt x="901" y="3667"/>
                    </a:lnTo>
                    <a:lnTo>
                      <a:pt x="810" y="3587"/>
                    </a:lnTo>
                    <a:lnTo>
                      <a:pt x="725" y="3502"/>
                    </a:lnTo>
                    <a:lnTo>
                      <a:pt x="645" y="3411"/>
                    </a:lnTo>
                    <a:lnTo>
                      <a:pt x="570" y="3316"/>
                    </a:lnTo>
                    <a:lnTo>
                      <a:pt x="502" y="3216"/>
                    </a:lnTo>
                    <a:lnTo>
                      <a:pt x="439" y="3112"/>
                    </a:lnTo>
                    <a:lnTo>
                      <a:pt x="383" y="3004"/>
                    </a:lnTo>
                    <a:lnTo>
                      <a:pt x="335" y="2892"/>
                    </a:lnTo>
                    <a:lnTo>
                      <a:pt x="292" y="2777"/>
                    </a:lnTo>
                    <a:lnTo>
                      <a:pt x="256" y="2657"/>
                    </a:lnTo>
                    <a:lnTo>
                      <a:pt x="229" y="2537"/>
                    </a:lnTo>
                    <a:lnTo>
                      <a:pt x="208" y="2413"/>
                    </a:lnTo>
                    <a:lnTo>
                      <a:pt x="196" y="2286"/>
                    </a:lnTo>
                    <a:lnTo>
                      <a:pt x="191" y="2156"/>
                    </a:lnTo>
                    <a:lnTo>
                      <a:pt x="196" y="2028"/>
                    </a:lnTo>
                    <a:lnTo>
                      <a:pt x="208" y="1901"/>
                    </a:lnTo>
                    <a:lnTo>
                      <a:pt x="229" y="1776"/>
                    </a:lnTo>
                    <a:lnTo>
                      <a:pt x="256" y="1655"/>
                    </a:lnTo>
                    <a:lnTo>
                      <a:pt x="292" y="1536"/>
                    </a:lnTo>
                    <a:lnTo>
                      <a:pt x="335" y="1420"/>
                    </a:lnTo>
                    <a:lnTo>
                      <a:pt x="383" y="1309"/>
                    </a:lnTo>
                    <a:lnTo>
                      <a:pt x="439" y="1200"/>
                    </a:lnTo>
                    <a:lnTo>
                      <a:pt x="502" y="1097"/>
                    </a:lnTo>
                    <a:lnTo>
                      <a:pt x="570" y="998"/>
                    </a:lnTo>
                    <a:lnTo>
                      <a:pt x="645" y="902"/>
                    </a:lnTo>
                    <a:lnTo>
                      <a:pt x="725" y="812"/>
                    </a:lnTo>
                    <a:lnTo>
                      <a:pt x="810" y="727"/>
                    </a:lnTo>
                    <a:lnTo>
                      <a:pt x="901" y="645"/>
                    </a:lnTo>
                    <a:lnTo>
                      <a:pt x="995" y="572"/>
                    </a:lnTo>
                    <a:lnTo>
                      <a:pt x="1095" y="503"/>
                    </a:lnTo>
                    <a:lnTo>
                      <a:pt x="1199" y="441"/>
                    </a:lnTo>
                    <a:lnTo>
                      <a:pt x="1308" y="385"/>
                    </a:lnTo>
                    <a:lnTo>
                      <a:pt x="1419" y="335"/>
                    </a:lnTo>
                    <a:lnTo>
                      <a:pt x="1534" y="292"/>
                    </a:lnTo>
                    <a:lnTo>
                      <a:pt x="1653" y="257"/>
                    </a:lnTo>
                    <a:lnTo>
                      <a:pt x="1775" y="229"/>
                    </a:lnTo>
                    <a:lnTo>
                      <a:pt x="1899" y="208"/>
                    </a:lnTo>
                    <a:lnTo>
                      <a:pt x="2025" y="196"/>
                    </a:lnTo>
                    <a:lnTo>
                      <a:pt x="2153" y="192"/>
                    </a:lnTo>
                    <a:close/>
                    <a:moveTo>
                      <a:pt x="2153" y="0"/>
                    </a:moveTo>
                    <a:lnTo>
                      <a:pt x="2023" y="4"/>
                    </a:lnTo>
                    <a:lnTo>
                      <a:pt x="1894" y="16"/>
                    </a:lnTo>
                    <a:lnTo>
                      <a:pt x="1767" y="35"/>
                    </a:lnTo>
                    <a:lnTo>
                      <a:pt x="1643" y="62"/>
                    </a:lnTo>
                    <a:lnTo>
                      <a:pt x="1521" y="96"/>
                    </a:lnTo>
                    <a:lnTo>
                      <a:pt x="1402" y="135"/>
                    </a:lnTo>
                    <a:lnTo>
                      <a:pt x="1287" y="182"/>
                    </a:lnTo>
                    <a:lnTo>
                      <a:pt x="1174" y="236"/>
                    </a:lnTo>
                    <a:lnTo>
                      <a:pt x="1067" y="295"/>
                    </a:lnTo>
                    <a:lnTo>
                      <a:pt x="963" y="360"/>
                    </a:lnTo>
                    <a:lnTo>
                      <a:pt x="862" y="431"/>
                    </a:lnTo>
                    <a:lnTo>
                      <a:pt x="766" y="508"/>
                    </a:lnTo>
                    <a:lnTo>
                      <a:pt x="675" y="589"/>
                    </a:lnTo>
                    <a:lnTo>
                      <a:pt x="589" y="675"/>
                    </a:lnTo>
                    <a:lnTo>
                      <a:pt x="506" y="767"/>
                    </a:lnTo>
                    <a:lnTo>
                      <a:pt x="430" y="864"/>
                    </a:lnTo>
                    <a:lnTo>
                      <a:pt x="360" y="963"/>
                    </a:lnTo>
                    <a:lnTo>
                      <a:pt x="294" y="1068"/>
                    </a:lnTo>
                    <a:lnTo>
                      <a:pt x="234" y="1177"/>
                    </a:lnTo>
                    <a:lnTo>
                      <a:pt x="182" y="1288"/>
                    </a:lnTo>
                    <a:lnTo>
                      <a:pt x="135" y="1405"/>
                    </a:lnTo>
                    <a:lnTo>
                      <a:pt x="94" y="1522"/>
                    </a:lnTo>
                    <a:lnTo>
                      <a:pt x="61" y="1644"/>
                    </a:lnTo>
                    <a:lnTo>
                      <a:pt x="35" y="1769"/>
                    </a:lnTo>
                    <a:lnTo>
                      <a:pt x="16" y="1896"/>
                    </a:lnTo>
                    <a:lnTo>
                      <a:pt x="4" y="2025"/>
                    </a:lnTo>
                    <a:lnTo>
                      <a:pt x="0" y="2156"/>
                    </a:lnTo>
                    <a:lnTo>
                      <a:pt x="4" y="2288"/>
                    </a:lnTo>
                    <a:lnTo>
                      <a:pt x="16" y="2417"/>
                    </a:lnTo>
                    <a:lnTo>
                      <a:pt x="35" y="2544"/>
                    </a:lnTo>
                    <a:lnTo>
                      <a:pt x="61" y="2668"/>
                    </a:lnTo>
                    <a:lnTo>
                      <a:pt x="94" y="2790"/>
                    </a:lnTo>
                    <a:lnTo>
                      <a:pt x="135" y="2909"/>
                    </a:lnTo>
                    <a:lnTo>
                      <a:pt x="182" y="3024"/>
                    </a:lnTo>
                    <a:lnTo>
                      <a:pt x="234" y="3137"/>
                    </a:lnTo>
                    <a:lnTo>
                      <a:pt x="294" y="3244"/>
                    </a:lnTo>
                    <a:lnTo>
                      <a:pt x="360" y="3349"/>
                    </a:lnTo>
                    <a:lnTo>
                      <a:pt x="430" y="3449"/>
                    </a:lnTo>
                    <a:lnTo>
                      <a:pt x="506" y="3545"/>
                    </a:lnTo>
                    <a:lnTo>
                      <a:pt x="589" y="3637"/>
                    </a:lnTo>
                    <a:lnTo>
                      <a:pt x="675" y="3723"/>
                    </a:lnTo>
                    <a:lnTo>
                      <a:pt x="766" y="3806"/>
                    </a:lnTo>
                    <a:lnTo>
                      <a:pt x="862" y="3881"/>
                    </a:lnTo>
                    <a:lnTo>
                      <a:pt x="963" y="3952"/>
                    </a:lnTo>
                    <a:lnTo>
                      <a:pt x="1067" y="4018"/>
                    </a:lnTo>
                    <a:lnTo>
                      <a:pt x="1174" y="4078"/>
                    </a:lnTo>
                    <a:lnTo>
                      <a:pt x="1287" y="4130"/>
                    </a:lnTo>
                    <a:lnTo>
                      <a:pt x="1402" y="4177"/>
                    </a:lnTo>
                    <a:lnTo>
                      <a:pt x="1521" y="4218"/>
                    </a:lnTo>
                    <a:lnTo>
                      <a:pt x="1643" y="4251"/>
                    </a:lnTo>
                    <a:lnTo>
                      <a:pt x="1767" y="4278"/>
                    </a:lnTo>
                    <a:lnTo>
                      <a:pt x="1894" y="4296"/>
                    </a:lnTo>
                    <a:lnTo>
                      <a:pt x="2023" y="4308"/>
                    </a:lnTo>
                    <a:lnTo>
                      <a:pt x="2153" y="4312"/>
                    </a:lnTo>
                    <a:lnTo>
                      <a:pt x="2285" y="4308"/>
                    </a:lnTo>
                    <a:lnTo>
                      <a:pt x="2414" y="4296"/>
                    </a:lnTo>
                    <a:lnTo>
                      <a:pt x="2541" y="4278"/>
                    </a:lnTo>
                    <a:lnTo>
                      <a:pt x="2665" y="4251"/>
                    </a:lnTo>
                    <a:lnTo>
                      <a:pt x="2787" y="4218"/>
                    </a:lnTo>
                    <a:lnTo>
                      <a:pt x="2906" y="4177"/>
                    </a:lnTo>
                    <a:lnTo>
                      <a:pt x="3021" y="4130"/>
                    </a:lnTo>
                    <a:lnTo>
                      <a:pt x="3132" y="4078"/>
                    </a:lnTo>
                    <a:lnTo>
                      <a:pt x="3241" y="4018"/>
                    </a:lnTo>
                    <a:lnTo>
                      <a:pt x="3345" y="3952"/>
                    </a:lnTo>
                    <a:lnTo>
                      <a:pt x="3446" y="3881"/>
                    </a:lnTo>
                    <a:lnTo>
                      <a:pt x="3542" y="3806"/>
                    </a:lnTo>
                    <a:lnTo>
                      <a:pt x="3633" y="3723"/>
                    </a:lnTo>
                    <a:lnTo>
                      <a:pt x="3719" y="3637"/>
                    </a:lnTo>
                    <a:lnTo>
                      <a:pt x="3801" y="3545"/>
                    </a:lnTo>
                    <a:lnTo>
                      <a:pt x="3878" y="3449"/>
                    </a:lnTo>
                    <a:lnTo>
                      <a:pt x="3948" y="3349"/>
                    </a:lnTo>
                    <a:lnTo>
                      <a:pt x="4014" y="3244"/>
                    </a:lnTo>
                    <a:lnTo>
                      <a:pt x="4073" y="3137"/>
                    </a:lnTo>
                    <a:lnTo>
                      <a:pt x="4126" y="3024"/>
                    </a:lnTo>
                    <a:lnTo>
                      <a:pt x="4173" y="2909"/>
                    </a:lnTo>
                    <a:lnTo>
                      <a:pt x="4214" y="2790"/>
                    </a:lnTo>
                    <a:lnTo>
                      <a:pt x="4247" y="2668"/>
                    </a:lnTo>
                    <a:lnTo>
                      <a:pt x="4273" y="2544"/>
                    </a:lnTo>
                    <a:lnTo>
                      <a:pt x="4292" y="2417"/>
                    </a:lnTo>
                    <a:lnTo>
                      <a:pt x="4304" y="2288"/>
                    </a:lnTo>
                    <a:lnTo>
                      <a:pt x="4308" y="2156"/>
                    </a:lnTo>
                    <a:lnTo>
                      <a:pt x="4304" y="2025"/>
                    </a:lnTo>
                    <a:lnTo>
                      <a:pt x="4292" y="1896"/>
                    </a:lnTo>
                    <a:lnTo>
                      <a:pt x="4273" y="1769"/>
                    </a:lnTo>
                    <a:lnTo>
                      <a:pt x="4247" y="1644"/>
                    </a:lnTo>
                    <a:lnTo>
                      <a:pt x="4214" y="1522"/>
                    </a:lnTo>
                    <a:lnTo>
                      <a:pt x="4173" y="1405"/>
                    </a:lnTo>
                    <a:lnTo>
                      <a:pt x="4126" y="1288"/>
                    </a:lnTo>
                    <a:lnTo>
                      <a:pt x="4073" y="1177"/>
                    </a:lnTo>
                    <a:lnTo>
                      <a:pt x="4014" y="1068"/>
                    </a:lnTo>
                    <a:lnTo>
                      <a:pt x="3948" y="963"/>
                    </a:lnTo>
                    <a:lnTo>
                      <a:pt x="3878" y="864"/>
                    </a:lnTo>
                    <a:lnTo>
                      <a:pt x="3801" y="767"/>
                    </a:lnTo>
                    <a:lnTo>
                      <a:pt x="3719" y="675"/>
                    </a:lnTo>
                    <a:lnTo>
                      <a:pt x="3633" y="589"/>
                    </a:lnTo>
                    <a:lnTo>
                      <a:pt x="3542" y="508"/>
                    </a:lnTo>
                    <a:lnTo>
                      <a:pt x="3446" y="431"/>
                    </a:lnTo>
                    <a:lnTo>
                      <a:pt x="3345" y="360"/>
                    </a:lnTo>
                    <a:lnTo>
                      <a:pt x="3241" y="295"/>
                    </a:lnTo>
                    <a:lnTo>
                      <a:pt x="3132" y="236"/>
                    </a:lnTo>
                    <a:lnTo>
                      <a:pt x="3021" y="182"/>
                    </a:lnTo>
                    <a:lnTo>
                      <a:pt x="2906" y="135"/>
                    </a:lnTo>
                    <a:lnTo>
                      <a:pt x="2787" y="96"/>
                    </a:lnTo>
                    <a:lnTo>
                      <a:pt x="2665" y="62"/>
                    </a:lnTo>
                    <a:lnTo>
                      <a:pt x="2541" y="35"/>
                    </a:lnTo>
                    <a:lnTo>
                      <a:pt x="2414" y="16"/>
                    </a:lnTo>
                    <a:lnTo>
                      <a:pt x="2285" y="4"/>
                    </a:lnTo>
                    <a:lnTo>
                      <a:pt x="2153"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74" name="Freeform 7"/>
              <p:cNvSpPr>
                <a:spLocks/>
              </p:cNvSpPr>
              <p:nvPr/>
            </p:nvSpPr>
            <p:spPr bwMode="auto">
              <a:xfrm>
                <a:off x="3601" y="1917"/>
                <a:ext cx="478" cy="479"/>
              </a:xfrm>
              <a:custGeom>
                <a:avLst/>
                <a:gdLst>
                  <a:gd name="T0" fmla="*/ 238 w 478"/>
                  <a:gd name="T1" fmla="*/ 0 h 479"/>
                  <a:gd name="T2" fmla="*/ 196 w 478"/>
                  <a:gd name="T3" fmla="*/ 3 h 479"/>
                  <a:gd name="T4" fmla="*/ 155 w 478"/>
                  <a:gd name="T5" fmla="*/ 15 h 479"/>
                  <a:gd name="T6" fmla="*/ 119 w 478"/>
                  <a:gd name="T7" fmla="*/ 32 h 479"/>
                  <a:gd name="T8" fmla="*/ 85 w 478"/>
                  <a:gd name="T9" fmla="*/ 56 h 479"/>
                  <a:gd name="T10" fmla="*/ 56 w 478"/>
                  <a:gd name="T11" fmla="*/ 85 h 479"/>
                  <a:gd name="T12" fmla="*/ 32 w 478"/>
                  <a:gd name="T13" fmla="*/ 119 h 479"/>
                  <a:gd name="T14" fmla="*/ 14 w 478"/>
                  <a:gd name="T15" fmla="*/ 155 h 479"/>
                  <a:gd name="T16" fmla="*/ 4 w 478"/>
                  <a:gd name="T17" fmla="*/ 196 h 479"/>
                  <a:gd name="T18" fmla="*/ 0 w 478"/>
                  <a:gd name="T19" fmla="*/ 239 h 479"/>
                  <a:gd name="T20" fmla="*/ 4 w 478"/>
                  <a:gd name="T21" fmla="*/ 282 h 479"/>
                  <a:gd name="T22" fmla="*/ 14 w 478"/>
                  <a:gd name="T23" fmla="*/ 323 h 479"/>
                  <a:gd name="T24" fmla="*/ 32 w 478"/>
                  <a:gd name="T25" fmla="*/ 361 h 479"/>
                  <a:gd name="T26" fmla="*/ 56 w 478"/>
                  <a:gd name="T27" fmla="*/ 394 h 479"/>
                  <a:gd name="T28" fmla="*/ 85 w 478"/>
                  <a:gd name="T29" fmla="*/ 422 h 479"/>
                  <a:gd name="T30" fmla="*/ 119 w 478"/>
                  <a:gd name="T31" fmla="*/ 446 h 479"/>
                  <a:gd name="T32" fmla="*/ 155 w 478"/>
                  <a:gd name="T33" fmla="*/ 464 h 479"/>
                  <a:gd name="T34" fmla="*/ 196 w 478"/>
                  <a:gd name="T35" fmla="*/ 475 h 479"/>
                  <a:gd name="T36" fmla="*/ 238 w 478"/>
                  <a:gd name="T37" fmla="*/ 479 h 479"/>
                  <a:gd name="T38" fmla="*/ 282 w 478"/>
                  <a:gd name="T39" fmla="*/ 475 h 479"/>
                  <a:gd name="T40" fmla="*/ 323 w 478"/>
                  <a:gd name="T41" fmla="*/ 464 h 479"/>
                  <a:gd name="T42" fmla="*/ 359 w 478"/>
                  <a:gd name="T43" fmla="*/ 446 h 479"/>
                  <a:gd name="T44" fmla="*/ 393 w 478"/>
                  <a:gd name="T45" fmla="*/ 422 h 479"/>
                  <a:gd name="T46" fmla="*/ 422 w 478"/>
                  <a:gd name="T47" fmla="*/ 394 h 479"/>
                  <a:gd name="T48" fmla="*/ 446 w 478"/>
                  <a:gd name="T49" fmla="*/ 361 h 479"/>
                  <a:gd name="T50" fmla="*/ 463 w 478"/>
                  <a:gd name="T51" fmla="*/ 323 h 479"/>
                  <a:gd name="T52" fmla="*/ 474 w 478"/>
                  <a:gd name="T53" fmla="*/ 282 h 479"/>
                  <a:gd name="T54" fmla="*/ 478 w 478"/>
                  <a:gd name="T55" fmla="*/ 239 h 479"/>
                  <a:gd name="T56" fmla="*/ 474 w 478"/>
                  <a:gd name="T57" fmla="*/ 196 h 479"/>
                  <a:gd name="T58" fmla="*/ 463 w 478"/>
                  <a:gd name="T59" fmla="*/ 155 h 479"/>
                  <a:gd name="T60" fmla="*/ 446 w 478"/>
                  <a:gd name="T61" fmla="*/ 119 h 479"/>
                  <a:gd name="T62" fmla="*/ 422 w 478"/>
                  <a:gd name="T63" fmla="*/ 85 h 479"/>
                  <a:gd name="T64" fmla="*/ 393 w 478"/>
                  <a:gd name="T65" fmla="*/ 56 h 479"/>
                  <a:gd name="T66" fmla="*/ 359 w 478"/>
                  <a:gd name="T67" fmla="*/ 32 h 479"/>
                  <a:gd name="T68" fmla="*/ 323 w 478"/>
                  <a:gd name="T69" fmla="*/ 15 h 479"/>
                  <a:gd name="T70" fmla="*/ 282 w 478"/>
                  <a:gd name="T71" fmla="*/ 3 h 479"/>
                  <a:gd name="T72" fmla="*/ 238 w 478"/>
                  <a:gd name="T73" fmla="*/ 0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78" h="479">
                    <a:moveTo>
                      <a:pt x="238" y="0"/>
                    </a:moveTo>
                    <a:lnTo>
                      <a:pt x="196" y="3"/>
                    </a:lnTo>
                    <a:lnTo>
                      <a:pt x="155" y="15"/>
                    </a:lnTo>
                    <a:lnTo>
                      <a:pt x="119" y="32"/>
                    </a:lnTo>
                    <a:lnTo>
                      <a:pt x="85" y="56"/>
                    </a:lnTo>
                    <a:lnTo>
                      <a:pt x="56" y="85"/>
                    </a:lnTo>
                    <a:lnTo>
                      <a:pt x="32" y="119"/>
                    </a:lnTo>
                    <a:lnTo>
                      <a:pt x="14" y="155"/>
                    </a:lnTo>
                    <a:lnTo>
                      <a:pt x="4" y="196"/>
                    </a:lnTo>
                    <a:lnTo>
                      <a:pt x="0" y="239"/>
                    </a:lnTo>
                    <a:lnTo>
                      <a:pt x="4" y="282"/>
                    </a:lnTo>
                    <a:lnTo>
                      <a:pt x="14" y="323"/>
                    </a:lnTo>
                    <a:lnTo>
                      <a:pt x="32" y="361"/>
                    </a:lnTo>
                    <a:lnTo>
                      <a:pt x="56" y="394"/>
                    </a:lnTo>
                    <a:lnTo>
                      <a:pt x="85" y="422"/>
                    </a:lnTo>
                    <a:lnTo>
                      <a:pt x="119" y="446"/>
                    </a:lnTo>
                    <a:lnTo>
                      <a:pt x="155" y="464"/>
                    </a:lnTo>
                    <a:lnTo>
                      <a:pt x="196" y="475"/>
                    </a:lnTo>
                    <a:lnTo>
                      <a:pt x="238" y="479"/>
                    </a:lnTo>
                    <a:lnTo>
                      <a:pt x="282" y="475"/>
                    </a:lnTo>
                    <a:lnTo>
                      <a:pt x="323" y="464"/>
                    </a:lnTo>
                    <a:lnTo>
                      <a:pt x="359" y="446"/>
                    </a:lnTo>
                    <a:lnTo>
                      <a:pt x="393" y="422"/>
                    </a:lnTo>
                    <a:lnTo>
                      <a:pt x="422" y="394"/>
                    </a:lnTo>
                    <a:lnTo>
                      <a:pt x="446" y="361"/>
                    </a:lnTo>
                    <a:lnTo>
                      <a:pt x="463" y="323"/>
                    </a:lnTo>
                    <a:lnTo>
                      <a:pt x="474" y="282"/>
                    </a:lnTo>
                    <a:lnTo>
                      <a:pt x="478" y="239"/>
                    </a:lnTo>
                    <a:lnTo>
                      <a:pt x="474" y="196"/>
                    </a:lnTo>
                    <a:lnTo>
                      <a:pt x="463" y="155"/>
                    </a:lnTo>
                    <a:lnTo>
                      <a:pt x="446" y="119"/>
                    </a:lnTo>
                    <a:lnTo>
                      <a:pt x="422" y="85"/>
                    </a:lnTo>
                    <a:lnTo>
                      <a:pt x="393" y="56"/>
                    </a:lnTo>
                    <a:lnTo>
                      <a:pt x="359" y="32"/>
                    </a:lnTo>
                    <a:lnTo>
                      <a:pt x="323" y="15"/>
                    </a:lnTo>
                    <a:lnTo>
                      <a:pt x="282" y="3"/>
                    </a:lnTo>
                    <a:lnTo>
                      <a:pt x="238"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75" name="Freeform 8"/>
              <p:cNvSpPr>
                <a:spLocks/>
              </p:cNvSpPr>
              <p:nvPr/>
            </p:nvSpPr>
            <p:spPr bwMode="auto">
              <a:xfrm>
                <a:off x="3601" y="3498"/>
                <a:ext cx="478" cy="479"/>
              </a:xfrm>
              <a:custGeom>
                <a:avLst/>
                <a:gdLst>
                  <a:gd name="T0" fmla="*/ 238 w 478"/>
                  <a:gd name="T1" fmla="*/ 0 h 479"/>
                  <a:gd name="T2" fmla="*/ 196 w 478"/>
                  <a:gd name="T3" fmla="*/ 4 h 479"/>
                  <a:gd name="T4" fmla="*/ 155 w 478"/>
                  <a:gd name="T5" fmla="*/ 14 h 479"/>
                  <a:gd name="T6" fmla="*/ 119 w 478"/>
                  <a:gd name="T7" fmla="*/ 33 h 479"/>
                  <a:gd name="T8" fmla="*/ 85 w 478"/>
                  <a:gd name="T9" fmla="*/ 56 h 479"/>
                  <a:gd name="T10" fmla="*/ 56 w 478"/>
                  <a:gd name="T11" fmla="*/ 85 h 479"/>
                  <a:gd name="T12" fmla="*/ 32 w 478"/>
                  <a:gd name="T13" fmla="*/ 119 h 479"/>
                  <a:gd name="T14" fmla="*/ 14 w 478"/>
                  <a:gd name="T15" fmla="*/ 156 h 479"/>
                  <a:gd name="T16" fmla="*/ 4 w 478"/>
                  <a:gd name="T17" fmla="*/ 196 h 479"/>
                  <a:gd name="T18" fmla="*/ 0 w 478"/>
                  <a:gd name="T19" fmla="*/ 239 h 479"/>
                  <a:gd name="T20" fmla="*/ 4 w 478"/>
                  <a:gd name="T21" fmla="*/ 283 h 479"/>
                  <a:gd name="T22" fmla="*/ 14 w 478"/>
                  <a:gd name="T23" fmla="*/ 323 h 479"/>
                  <a:gd name="T24" fmla="*/ 32 w 478"/>
                  <a:gd name="T25" fmla="*/ 360 h 479"/>
                  <a:gd name="T26" fmla="*/ 56 w 478"/>
                  <a:gd name="T27" fmla="*/ 394 h 479"/>
                  <a:gd name="T28" fmla="*/ 85 w 478"/>
                  <a:gd name="T29" fmla="*/ 423 h 479"/>
                  <a:gd name="T30" fmla="*/ 119 w 478"/>
                  <a:gd name="T31" fmla="*/ 446 h 479"/>
                  <a:gd name="T32" fmla="*/ 155 w 478"/>
                  <a:gd name="T33" fmla="*/ 463 h 479"/>
                  <a:gd name="T34" fmla="*/ 196 w 478"/>
                  <a:gd name="T35" fmla="*/ 475 h 479"/>
                  <a:gd name="T36" fmla="*/ 238 w 478"/>
                  <a:gd name="T37" fmla="*/ 479 h 479"/>
                  <a:gd name="T38" fmla="*/ 282 w 478"/>
                  <a:gd name="T39" fmla="*/ 475 h 479"/>
                  <a:gd name="T40" fmla="*/ 323 w 478"/>
                  <a:gd name="T41" fmla="*/ 463 h 479"/>
                  <a:gd name="T42" fmla="*/ 359 w 478"/>
                  <a:gd name="T43" fmla="*/ 446 h 479"/>
                  <a:gd name="T44" fmla="*/ 393 w 478"/>
                  <a:gd name="T45" fmla="*/ 423 h 479"/>
                  <a:gd name="T46" fmla="*/ 422 w 478"/>
                  <a:gd name="T47" fmla="*/ 394 h 479"/>
                  <a:gd name="T48" fmla="*/ 446 w 478"/>
                  <a:gd name="T49" fmla="*/ 360 h 479"/>
                  <a:gd name="T50" fmla="*/ 463 w 478"/>
                  <a:gd name="T51" fmla="*/ 323 h 479"/>
                  <a:gd name="T52" fmla="*/ 474 w 478"/>
                  <a:gd name="T53" fmla="*/ 283 h 479"/>
                  <a:gd name="T54" fmla="*/ 478 w 478"/>
                  <a:gd name="T55" fmla="*/ 239 h 479"/>
                  <a:gd name="T56" fmla="*/ 474 w 478"/>
                  <a:gd name="T57" fmla="*/ 196 h 479"/>
                  <a:gd name="T58" fmla="*/ 463 w 478"/>
                  <a:gd name="T59" fmla="*/ 156 h 479"/>
                  <a:gd name="T60" fmla="*/ 446 w 478"/>
                  <a:gd name="T61" fmla="*/ 119 h 479"/>
                  <a:gd name="T62" fmla="*/ 422 w 478"/>
                  <a:gd name="T63" fmla="*/ 85 h 479"/>
                  <a:gd name="T64" fmla="*/ 393 w 478"/>
                  <a:gd name="T65" fmla="*/ 56 h 479"/>
                  <a:gd name="T66" fmla="*/ 359 w 478"/>
                  <a:gd name="T67" fmla="*/ 33 h 479"/>
                  <a:gd name="T68" fmla="*/ 323 w 478"/>
                  <a:gd name="T69" fmla="*/ 14 h 479"/>
                  <a:gd name="T70" fmla="*/ 282 w 478"/>
                  <a:gd name="T71" fmla="*/ 4 h 479"/>
                  <a:gd name="T72" fmla="*/ 238 w 478"/>
                  <a:gd name="T73" fmla="*/ 0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78" h="479">
                    <a:moveTo>
                      <a:pt x="238" y="0"/>
                    </a:moveTo>
                    <a:lnTo>
                      <a:pt x="196" y="4"/>
                    </a:lnTo>
                    <a:lnTo>
                      <a:pt x="155" y="14"/>
                    </a:lnTo>
                    <a:lnTo>
                      <a:pt x="119" y="33"/>
                    </a:lnTo>
                    <a:lnTo>
                      <a:pt x="85" y="56"/>
                    </a:lnTo>
                    <a:lnTo>
                      <a:pt x="56" y="85"/>
                    </a:lnTo>
                    <a:lnTo>
                      <a:pt x="32" y="119"/>
                    </a:lnTo>
                    <a:lnTo>
                      <a:pt x="14" y="156"/>
                    </a:lnTo>
                    <a:lnTo>
                      <a:pt x="4" y="196"/>
                    </a:lnTo>
                    <a:lnTo>
                      <a:pt x="0" y="239"/>
                    </a:lnTo>
                    <a:lnTo>
                      <a:pt x="4" y="283"/>
                    </a:lnTo>
                    <a:lnTo>
                      <a:pt x="14" y="323"/>
                    </a:lnTo>
                    <a:lnTo>
                      <a:pt x="32" y="360"/>
                    </a:lnTo>
                    <a:lnTo>
                      <a:pt x="56" y="394"/>
                    </a:lnTo>
                    <a:lnTo>
                      <a:pt x="85" y="423"/>
                    </a:lnTo>
                    <a:lnTo>
                      <a:pt x="119" y="446"/>
                    </a:lnTo>
                    <a:lnTo>
                      <a:pt x="155" y="463"/>
                    </a:lnTo>
                    <a:lnTo>
                      <a:pt x="196" y="475"/>
                    </a:lnTo>
                    <a:lnTo>
                      <a:pt x="238" y="479"/>
                    </a:lnTo>
                    <a:lnTo>
                      <a:pt x="282" y="475"/>
                    </a:lnTo>
                    <a:lnTo>
                      <a:pt x="323" y="463"/>
                    </a:lnTo>
                    <a:lnTo>
                      <a:pt x="359" y="446"/>
                    </a:lnTo>
                    <a:lnTo>
                      <a:pt x="393" y="423"/>
                    </a:lnTo>
                    <a:lnTo>
                      <a:pt x="422" y="394"/>
                    </a:lnTo>
                    <a:lnTo>
                      <a:pt x="446" y="360"/>
                    </a:lnTo>
                    <a:lnTo>
                      <a:pt x="463" y="323"/>
                    </a:lnTo>
                    <a:lnTo>
                      <a:pt x="474" y="283"/>
                    </a:lnTo>
                    <a:lnTo>
                      <a:pt x="478" y="239"/>
                    </a:lnTo>
                    <a:lnTo>
                      <a:pt x="474" y="196"/>
                    </a:lnTo>
                    <a:lnTo>
                      <a:pt x="463" y="156"/>
                    </a:lnTo>
                    <a:lnTo>
                      <a:pt x="446" y="119"/>
                    </a:lnTo>
                    <a:lnTo>
                      <a:pt x="422" y="85"/>
                    </a:lnTo>
                    <a:lnTo>
                      <a:pt x="393" y="56"/>
                    </a:lnTo>
                    <a:lnTo>
                      <a:pt x="359" y="33"/>
                    </a:lnTo>
                    <a:lnTo>
                      <a:pt x="323" y="14"/>
                    </a:lnTo>
                    <a:lnTo>
                      <a:pt x="282" y="4"/>
                    </a:lnTo>
                    <a:lnTo>
                      <a:pt x="238"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76" name="Freeform 9"/>
              <p:cNvSpPr>
                <a:spLocks/>
              </p:cNvSpPr>
              <p:nvPr/>
            </p:nvSpPr>
            <p:spPr bwMode="auto">
              <a:xfrm>
                <a:off x="4669" y="1614"/>
                <a:ext cx="383" cy="384"/>
              </a:xfrm>
              <a:custGeom>
                <a:avLst/>
                <a:gdLst>
                  <a:gd name="T0" fmla="*/ 192 w 383"/>
                  <a:gd name="T1" fmla="*/ 0 h 384"/>
                  <a:gd name="T2" fmla="*/ 153 w 383"/>
                  <a:gd name="T3" fmla="*/ 4 h 384"/>
                  <a:gd name="T4" fmla="*/ 118 w 383"/>
                  <a:gd name="T5" fmla="*/ 16 h 384"/>
                  <a:gd name="T6" fmla="*/ 85 w 383"/>
                  <a:gd name="T7" fmla="*/ 33 h 384"/>
                  <a:gd name="T8" fmla="*/ 56 w 383"/>
                  <a:gd name="T9" fmla="*/ 56 h 384"/>
                  <a:gd name="T10" fmla="*/ 33 w 383"/>
                  <a:gd name="T11" fmla="*/ 85 h 384"/>
                  <a:gd name="T12" fmla="*/ 16 w 383"/>
                  <a:gd name="T13" fmla="*/ 118 h 384"/>
                  <a:gd name="T14" fmla="*/ 4 w 383"/>
                  <a:gd name="T15" fmla="*/ 153 h 384"/>
                  <a:gd name="T16" fmla="*/ 0 w 383"/>
                  <a:gd name="T17" fmla="*/ 193 h 384"/>
                  <a:gd name="T18" fmla="*/ 4 w 383"/>
                  <a:gd name="T19" fmla="*/ 231 h 384"/>
                  <a:gd name="T20" fmla="*/ 16 w 383"/>
                  <a:gd name="T21" fmla="*/ 267 h 384"/>
                  <a:gd name="T22" fmla="*/ 33 w 383"/>
                  <a:gd name="T23" fmla="*/ 300 h 384"/>
                  <a:gd name="T24" fmla="*/ 56 w 383"/>
                  <a:gd name="T25" fmla="*/ 327 h 384"/>
                  <a:gd name="T26" fmla="*/ 85 w 383"/>
                  <a:gd name="T27" fmla="*/ 351 h 384"/>
                  <a:gd name="T28" fmla="*/ 118 w 383"/>
                  <a:gd name="T29" fmla="*/ 369 h 384"/>
                  <a:gd name="T30" fmla="*/ 153 w 383"/>
                  <a:gd name="T31" fmla="*/ 380 h 384"/>
                  <a:gd name="T32" fmla="*/ 192 w 383"/>
                  <a:gd name="T33" fmla="*/ 384 h 384"/>
                  <a:gd name="T34" fmla="*/ 230 w 383"/>
                  <a:gd name="T35" fmla="*/ 380 h 384"/>
                  <a:gd name="T36" fmla="*/ 267 w 383"/>
                  <a:gd name="T37" fmla="*/ 369 h 384"/>
                  <a:gd name="T38" fmla="*/ 298 w 383"/>
                  <a:gd name="T39" fmla="*/ 351 h 384"/>
                  <a:gd name="T40" fmla="*/ 327 w 383"/>
                  <a:gd name="T41" fmla="*/ 327 h 384"/>
                  <a:gd name="T42" fmla="*/ 351 w 383"/>
                  <a:gd name="T43" fmla="*/ 300 h 384"/>
                  <a:gd name="T44" fmla="*/ 369 w 383"/>
                  <a:gd name="T45" fmla="*/ 267 h 384"/>
                  <a:gd name="T46" fmla="*/ 379 w 383"/>
                  <a:gd name="T47" fmla="*/ 231 h 384"/>
                  <a:gd name="T48" fmla="*/ 383 w 383"/>
                  <a:gd name="T49" fmla="*/ 193 h 384"/>
                  <a:gd name="T50" fmla="*/ 379 w 383"/>
                  <a:gd name="T51" fmla="*/ 153 h 384"/>
                  <a:gd name="T52" fmla="*/ 369 w 383"/>
                  <a:gd name="T53" fmla="*/ 118 h 384"/>
                  <a:gd name="T54" fmla="*/ 351 w 383"/>
                  <a:gd name="T55" fmla="*/ 85 h 384"/>
                  <a:gd name="T56" fmla="*/ 327 w 383"/>
                  <a:gd name="T57" fmla="*/ 56 h 384"/>
                  <a:gd name="T58" fmla="*/ 298 w 383"/>
                  <a:gd name="T59" fmla="*/ 33 h 384"/>
                  <a:gd name="T60" fmla="*/ 267 w 383"/>
                  <a:gd name="T61" fmla="*/ 16 h 384"/>
                  <a:gd name="T62" fmla="*/ 230 w 383"/>
                  <a:gd name="T63" fmla="*/ 4 h 384"/>
                  <a:gd name="T64" fmla="*/ 192 w 383"/>
                  <a:gd name="T65" fmla="*/ 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3" h="384">
                    <a:moveTo>
                      <a:pt x="192" y="0"/>
                    </a:moveTo>
                    <a:lnTo>
                      <a:pt x="153" y="4"/>
                    </a:lnTo>
                    <a:lnTo>
                      <a:pt x="118" y="16"/>
                    </a:lnTo>
                    <a:lnTo>
                      <a:pt x="85" y="33"/>
                    </a:lnTo>
                    <a:lnTo>
                      <a:pt x="56" y="56"/>
                    </a:lnTo>
                    <a:lnTo>
                      <a:pt x="33" y="85"/>
                    </a:lnTo>
                    <a:lnTo>
                      <a:pt x="16" y="118"/>
                    </a:lnTo>
                    <a:lnTo>
                      <a:pt x="4" y="153"/>
                    </a:lnTo>
                    <a:lnTo>
                      <a:pt x="0" y="193"/>
                    </a:lnTo>
                    <a:lnTo>
                      <a:pt x="4" y="231"/>
                    </a:lnTo>
                    <a:lnTo>
                      <a:pt x="16" y="267"/>
                    </a:lnTo>
                    <a:lnTo>
                      <a:pt x="33" y="300"/>
                    </a:lnTo>
                    <a:lnTo>
                      <a:pt x="56" y="327"/>
                    </a:lnTo>
                    <a:lnTo>
                      <a:pt x="85" y="351"/>
                    </a:lnTo>
                    <a:lnTo>
                      <a:pt x="118" y="369"/>
                    </a:lnTo>
                    <a:lnTo>
                      <a:pt x="153" y="380"/>
                    </a:lnTo>
                    <a:lnTo>
                      <a:pt x="192" y="384"/>
                    </a:lnTo>
                    <a:lnTo>
                      <a:pt x="230" y="380"/>
                    </a:lnTo>
                    <a:lnTo>
                      <a:pt x="267" y="369"/>
                    </a:lnTo>
                    <a:lnTo>
                      <a:pt x="298" y="351"/>
                    </a:lnTo>
                    <a:lnTo>
                      <a:pt x="327" y="327"/>
                    </a:lnTo>
                    <a:lnTo>
                      <a:pt x="351" y="300"/>
                    </a:lnTo>
                    <a:lnTo>
                      <a:pt x="369" y="267"/>
                    </a:lnTo>
                    <a:lnTo>
                      <a:pt x="379" y="231"/>
                    </a:lnTo>
                    <a:lnTo>
                      <a:pt x="383" y="193"/>
                    </a:lnTo>
                    <a:lnTo>
                      <a:pt x="379" y="153"/>
                    </a:lnTo>
                    <a:lnTo>
                      <a:pt x="369" y="118"/>
                    </a:lnTo>
                    <a:lnTo>
                      <a:pt x="351" y="85"/>
                    </a:lnTo>
                    <a:lnTo>
                      <a:pt x="327" y="56"/>
                    </a:lnTo>
                    <a:lnTo>
                      <a:pt x="298" y="33"/>
                    </a:lnTo>
                    <a:lnTo>
                      <a:pt x="267" y="16"/>
                    </a:lnTo>
                    <a:lnTo>
                      <a:pt x="230" y="4"/>
                    </a:lnTo>
                    <a:lnTo>
                      <a:pt x="192"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77" name="Freeform 10"/>
              <p:cNvSpPr>
                <a:spLocks/>
              </p:cNvSpPr>
              <p:nvPr/>
            </p:nvSpPr>
            <p:spPr bwMode="auto">
              <a:xfrm>
                <a:off x="2526" y="958"/>
                <a:ext cx="286" cy="288"/>
              </a:xfrm>
              <a:custGeom>
                <a:avLst/>
                <a:gdLst>
                  <a:gd name="T0" fmla="*/ 143 w 286"/>
                  <a:gd name="T1" fmla="*/ 0 h 288"/>
                  <a:gd name="T2" fmla="*/ 109 w 286"/>
                  <a:gd name="T3" fmla="*/ 4 h 288"/>
                  <a:gd name="T4" fmla="*/ 79 w 286"/>
                  <a:gd name="T5" fmla="*/ 15 h 288"/>
                  <a:gd name="T6" fmla="*/ 53 w 286"/>
                  <a:gd name="T7" fmla="*/ 32 h 288"/>
                  <a:gd name="T8" fmla="*/ 31 w 286"/>
                  <a:gd name="T9" fmla="*/ 54 h 288"/>
                  <a:gd name="T10" fmla="*/ 14 w 286"/>
                  <a:gd name="T11" fmla="*/ 81 h 288"/>
                  <a:gd name="T12" fmla="*/ 4 w 286"/>
                  <a:gd name="T13" fmla="*/ 112 h 288"/>
                  <a:gd name="T14" fmla="*/ 0 w 286"/>
                  <a:gd name="T15" fmla="*/ 144 h 288"/>
                  <a:gd name="T16" fmla="*/ 4 w 286"/>
                  <a:gd name="T17" fmla="*/ 177 h 288"/>
                  <a:gd name="T18" fmla="*/ 14 w 286"/>
                  <a:gd name="T19" fmla="*/ 207 h 288"/>
                  <a:gd name="T20" fmla="*/ 31 w 286"/>
                  <a:gd name="T21" fmla="*/ 235 h 288"/>
                  <a:gd name="T22" fmla="*/ 53 w 286"/>
                  <a:gd name="T23" fmla="*/ 257 h 288"/>
                  <a:gd name="T24" fmla="*/ 79 w 286"/>
                  <a:gd name="T25" fmla="*/ 274 h 288"/>
                  <a:gd name="T26" fmla="*/ 109 w 286"/>
                  <a:gd name="T27" fmla="*/ 284 h 288"/>
                  <a:gd name="T28" fmla="*/ 143 w 286"/>
                  <a:gd name="T29" fmla="*/ 288 h 288"/>
                  <a:gd name="T30" fmla="*/ 176 w 286"/>
                  <a:gd name="T31" fmla="*/ 284 h 288"/>
                  <a:gd name="T32" fmla="*/ 206 w 286"/>
                  <a:gd name="T33" fmla="*/ 274 h 288"/>
                  <a:gd name="T34" fmla="*/ 232 w 286"/>
                  <a:gd name="T35" fmla="*/ 257 h 288"/>
                  <a:gd name="T36" fmla="*/ 255 w 286"/>
                  <a:gd name="T37" fmla="*/ 235 h 288"/>
                  <a:gd name="T38" fmla="*/ 272 w 286"/>
                  <a:gd name="T39" fmla="*/ 207 h 288"/>
                  <a:gd name="T40" fmla="*/ 282 w 286"/>
                  <a:gd name="T41" fmla="*/ 177 h 288"/>
                  <a:gd name="T42" fmla="*/ 286 w 286"/>
                  <a:gd name="T43" fmla="*/ 144 h 288"/>
                  <a:gd name="T44" fmla="*/ 282 w 286"/>
                  <a:gd name="T45" fmla="*/ 112 h 288"/>
                  <a:gd name="T46" fmla="*/ 272 w 286"/>
                  <a:gd name="T47" fmla="*/ 81 h 288"/>
                  <a:gd name="T48" fmla="*/ 255 w 286"/>
                  <a:gd name="T49" fmla="*/ 54 h 288"/>
                  <a:gd name="T50" fmla="*/ 232 w 286"/>
                  <a:gd name="T51" fmla="*/ 32 h 288"/>
                  <a:gd name="T52" fmla="*/ 206 w 286"/>
                  <a:gd name="T53" fmla="*/ 15 h 288"/>
                  <a:gd name="T54" fmla="*/ 176 w 286"/>
                  <a:gd name="T55" fmla="*/ 4 h 288"/>
                  <a:gd name="T56" fmla="*/ 143 w 286"/>
                  <a:gd name="T57"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6" h="288">
                    <a:moveTo>
                      <a:pt x="143" y="0"/>
                    </a:moveTo>
                    <a:lnTo>
                      <a:pt x="109" y="4"/>
                    </a:lnTo>
                    <a:lnTo>
                      <a:pt x="79" y="15"/>
                    </a:lnTo>
                    <a:lnTo>
                      <a:pt x="53" y="32"/>
                    </a:lnTo>
                    <a:lnTo>
                      <a:pt x="31" y="54"/>
                    </a:lnTo>
                    <a:lnTo>
                      <a:pt x="14" y="81"/>
                    </a:lnTo>
                    <a:lnTo>
                      <a:pt x="4" y="112"/>
                    </a:lnTo>
                    <a:lnTo>
                      <a:pt x="0" y="144"/>
                    </a:lnTo>
                    <a:lnTo>
                      <a:pt x="4" y="177"/>
                    </a:lnTo>
                    <a:lnTo>
                      <a:pt x="14" y="207"/>
                    </a:lnTo>
                    <a:lnTo>
                      <a:pt x="31" y="235"/>
                    </a:lnTo>
                    <a:lnTo>
                      <a:pt x="53" y="257"/>
                    </a:lnTo>
                    <a:lnTo>
                      <a:pt x="79" y="274"/>
                    </a:lnTo>
                    <a:lnTo>
                      <a:pt x="109" y="284"/>
                    </a:lnTo>
                    <a:lnTo>
                      <a:pt x="143" y="288"/>
                    </a:lnTo>
                    <a:lnTo>
                      <a:pt x="176" y="284"/>
                    </a:lnTo>
                    <a:lnTo>
                      <a:pt x="206" y="274"/>
                    </a:lnTo>
                    <a:lnTo>
                      <a:pt x="232" y="257"/>
                    </a:lnTo>
                    <a:lnTo>
                      <a:pt x="255" y="235"/>
                    </a:lnTo>
                    <a:lnTo>
                      <a:pt x="272" y="207"/>
                    </a:lnTo>
                    <a:lnTo>
                      <a:pt x="282" y="177"/>
                    </a:lnTo>
                    <a:lnTo>
                      <a:pt x="286" y="144"/>
                    </a:lnTo>
                    <a:lnTo>
                      <a:pt x="282" y="112"/>
                    </a:lnTo>
                    <a:lnTo>
                      <a:pt x="272" y="81"/>
                    </a:lnTo>
                    <a:lnTo>
                      <a:pt x="255" y="54"/>
                    </a:lnTo>
                    <a:lnTo>
                      <a:pt x="232" y="32"/>
                    </a:lnTo>
                    <a:lnTo>
                      <a:pt x="206" y="15"/>
                    </a:lnTo>
                    <a:lnTo>
                      <a:pt x="176" y="4"/>
                    </a:lnTo>
                    <a:lnTo>
                      <a:pt x="143"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78" name="Freeform 11"/>
              <p:cNvSpPr>
                <a:spLocks/>
              </p:cNvSpPr>
              <p:nvPr/>
            </p:nvSpPr>
            <p:spPr bwMode="auto">
              <a:xfrm>
                <a:off x="2260" y="550"/>
                <a:ext cx="3213" cy="3267"/>
              </a:xfrm>
              <a:custGeom>
                <a:avLst/>
                <a:gdLst>
                  <a:gd name="T0" fmla="*/ 557 w 3213"/>
                  <a:gd name="T1" fmla="*/ 2681 h 3267"/>
                  <a:gd name="T2" fmla="*/ 657 w 3213"/>
                  <a:gd name="T3" fmla="*/ 2771 h 3267"/>
                  <a:gd name="T4" fmla="*/ 778 w 3213"/>
                  <a:gd name="T5" fmla="*/ 2859 h 3267"/>
                  <a:gd name="T6" fmla="*/ 1080 w 3213"/>
                  <a:gd name="T7" fmla="*/ 3012 h 3267"/>
                  <a:gd name="T8" fmla="*/ 1499 w 3213"/>
                  <a:gd name="T9" fmla="*/ 3101 h 3267"/>
                  <a:gd name="T10" fmla="*/ 1798 w 3213"/>
                  <a:gd name="T11" fmla="*/ 3091 h 3267"/>
                  <a:gd name="T12" fmla="*/ 2060 w 3213"/>
                  <a:gd name="T13" fmla="*/ 3032 h 3267"/>
                  <a:gd name="T14" fmla="*/ 2451 w 3213"/>
                  <a:gd name="T15" fmla="*/ 2838 h 3267"/>
                  <a:gd name="T16" fmla="*/ 2812 w 3213"/>
                  <a:gd name="T17" fmla="*/ 2484 h 3267"/>
                  <a:gd name="T18" fmla="*/ 2975 w 3213"/>
                  <a:gd name="T19" fmla="*/ 2203 h 3267"/>
                  <a:gd name="T20" fmla="*/ 3068 w 3213"/>
                  <a:gd name="T21" fmla="*/ 1918 h 3267"/>
                  <a:gd name="T22" fmla="*/ 3100 w 3213"/>
                  <a:gd name="T23" fmla="*/ 1695 h 3267"/>
                  <a:gd name="T24" fmla="*/ 3098 w 3213"/>
                  <a:gd name="T25" fmla="*/ 1448 h 3267"/>
                  <a:gd name="T26" fmla="*/ 3043 w 3213"/>
                  <a:gd name="T27" fmla="*/ 1161 h 3267"/>
                  <a:gd name="T28" fmla="*/ 2928 w 3213"/>
                  <a:gd name="T29" fmla="*/ 878 h 3267"/>
                  <a:gd name="T30" fmla="*/ 2741 w 3213"/>
                  <a:gd name="T31" fmla="*/ 601 h 3267"/>
                  <a:gd name="T32" fmla="*/ 2582 w 3213"/>
                  <a:gd name="T33" fmla="*/ 437 h 3267"/>
                  <a:gd name="T34" fmla="*/ 2289 w 3213"/>
                  <a:gd name="T35" fmla="*/ 234 h 3267"/>
                  <a:gd name="T36" fmla="*/ 1842 w 3213"/>
                  <a:gd name="T37" fmla="*/ 80 h 3267"/>
                  <a:gd name="T38" fmla="*/ 1322 w 3213"/>
                  <a:gd name="T39" fmla="*/ 72 h 3267"/>
                  <a:gd name="T40" fmla="*/ 859 w 3213"/>
                  <a:gd name="T41" fmla="*/ 221 h 3267"/>
                  <a:gd name="T42" fmla="*/ 485 w 3213"/>
                  <a:gd name="T43" fmla="*/ 488 h 3267"/>
                  <a:gd name="T44" fmla="*/ 208 w 3213"/>
                  <a:gd name="T45" fmla="*/ 843 h 3267"/>
                  <a:gd name="T46" fmla="*/ 128 w 3213"/>
                  <a:gd name="T47" fmla="*/ 1000 h 3267"/>
                  <a:gd name="T48" fmla="*/ 50 w 3213"/>
                  <a:gd name="T49" fmla="*/ 1237 h 3267"/>
                  <a:gd name="T50" fmla="*/ 12 w 3213"/>
                  <a:gd name="T51" fmla="*/ 1436 h 3267"/>
                  <a:gd name="T52" fmla="*/ 1 w 3213"/>
                  <a:gd name="T53" fmla="*/ 1590 h 3267"/>
                  <a:gd name="T54" fmla="*/ 1 w 3213"/>
                  <a:gd name="T55" fmla="*/ 1571 h 3267"/>
                  <a:gd name="T56" fmla="*/ 15 w 3213"/>
                  <a:gd name="T57" fmla="*/ 1391 h 3267"/>
                  <a:gd name="T58" fmla="*/ 52 w 3213"/>
                  <a:gd name="T59" fmla="*/ 1191 h 3267"/>
                  <a:gd name="T60" fmla="*/ 127 w 3213"/>
                  <a:gd name="T61" fmla="*/ 969 h 3267"/>
                  <a:gd name="T62" fmla="*/ 234 w 3213"/>
                  <a:gd name="T63" fmla="*/ 760 h 3267"/>
                  <a:gd name="T64" fmla="*/ 540 w 3213"/>
                  <a:gd name="T65" fmla="*/ 399 h 3267"/>
                  <a:gd name="T66" fmla="*/ 929 w 3213"/>
                  <a:gd name="T67" fmla="*/ 144 h 3267"/>
                  <a:gd name="T68" fmla="*/ 1419 w 3213"/>
                  <a:gd name="T69" fmla="*/ 9 h 3267"/>
                  <a:gd name="T70" fmla="*/ 1948 w 3213"/>
                  <a:gd name="T71" fmla="*/ 36 h 3267"/>
                  <a:gd name="T72" fmla="*/ 2410 w 3213"/>
                  <a:gd name="T73" fmla="*/ 220 h 3267"/>
                  <a:gd name="T74" fmla="*/ 2659 w 3213"/>
                  <a:gd name="T75" fmla="*/ 400 h 3267"/>
                  <a:gd name="T76" fmla="*/ 2839 w 3213"/>
                  <a:gd name="T77" fmla="*/ 585 h 3267"/>
                  <a:gd name="T78" fmla="*/ 3049 w 3213"/>
                  <a:gd name="T79" fmla="*/ 910 h 3267"/>
                  <a:gd name="T80" fmla="*/ 3152 w 3213"/>
                  <a:gd name="T81" fmla="*/ 1183 h 3267"/>
                  <a:gd name="T82" fmla="*/ 3207 w 3213"/>
                  <a:gd name="T83" fmla="*/ 1493 h 3267"/>
                  <a:gd name="T84" fmla="*/ 3210 w 3213"/>
                  <a:gd name="T85" fmla="*/ 1736 h 3267"/>
                  <a:gd name="T86" fmla="*/ 3166 w 3213"/>
                  <a:gd name="T87" fmla="*/ 2009 h 3267"/>
                  <a:gd name="T88" fmla="*/ 3067 w 3213"/>
                  <a:gd name="T89" fmla="*/ 2299 h 3267"/>
                  <a:gd name="T90" fmla="*/ 2860 w 3213"/>
                  <a:gd name="T91" fmla="*/ 2640 h 3267"/>
                  <a:gd name="T92" fmla="*/ 2512 w 3213"/>
                  <a:gd name="T93" fmla="*/ 2970 h 3267"/>
                  <a:gd name="T94" fmla="*/ 2108 w 3213"/>
                  <a:gd name="T95" fmla="*/ 3177 h 3267"/>
                  <a:gd name="T96" fmla="*/ 1817 w 3213"/>
                  <a:gd name="T97" fmla="*/ 3248 h 3267"/>
                  <a:gd name="T98" fmla="*/ 1491 w 3213"/>
                  <a:gd name="T99" fmla="*/ 3267 h 3267"/>
                  <a:gd name="T100" fmla="*/ 1022 w 3213"/>
                  <a:gd name="T101" fmla="*/ 3177 h 3267"/>
                  <a:gd name="T102" fmla="*/ 679 w 3213"/>
                  <a:gd name="T103" fmla="*/ 3013 h 3267"/>
                  <a:gd name="T104" fmla="*/ 535 w 3213"/>
                  <a:gd name="T105" fmla="*/ 2913 h 3267"/>
                  <a:gd name="T106" fmla="*/ 428 w 3213"/>
                  <a:gd name="T107" fmla="*/ 2822 h 3267"/>
                  <a:gd name="T108" fmla="*/ 525 w 3213"/>
                  <a:gd name="T109" fmla="*/ 2651 h 3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213" h="3267">
                    <a:moveTo>
                      <a:pt x="525" y="2651"/>
                    </a:moveTo>
                    <a:lnTo>
                      <a:pt x="527" y="2652"/>
                    </a:lnTo>
                    <a:lnTo>
                      <a:pt x="532" y="2659"/>
                    </a:lnTo>
                    <a:lnTo>
                      <a:pt x="543" y="2668"/>
                    </a:lnTo>
                    <a:lnTo>
                      <a:pt x="557" y="2681"/>
                    </a:lnTo>
                    <a:lnTo>
                      <a:pt x="574" y="2697"/>
                    </a:lnTo>
                    <a:lnTo>
                      <a:pt x="597" y="2717"/>
                    </a:lnTo>
                    <a:lnTo>
                      <a:pt x="615" y="2735"/>
                    </a:lnTo>
                    <a:lnTo>
                      <a:pt x="634" y="2754"/>
                    </a:lnTo>
                    <a:lnTo>
                      <a:pt x="657" y="2771"/>
                    </a:lnTo>
                    <a:lnTo>
                      <a:pt x="682" y="2789"/>
                    </a:lnTo>
                    <a:lnTo>
                      <a:pt x="708" y="2809"/>
                    </a:lnTo>
                    <a:lnTo>
                      <a:pt x="735" y="2830"/>
                    </a:lnTo>
                    <a:lnTo>
                      <a:pt x="755" y="2844"/>
                    </a:lnTo>
                    <a:lnTo>
                      <a:pt x="778" y="2859"/>
                    </a:lnTo>
                    <a:lnTo>
                      <a:pt x="801" y="2873"/>
                    </a:lnTo>
                    <a:lnTo>
                      <a:pt x="861" y="2910"/>
                    </a:lnTo>
                    <a:lnTo>
                      <a:pt x="927" y="2945"/>
                    </a:lnTo>
                    <a:lnTo>
                      <a:pt x="1001" y="2979"/>
                    </a:lnTo>
                    <a:lnTo>
                      <a:pt x="1080" y="3012"/>
                    </a:lnTo>
                    <a:lnTo>
                      <a:pt x="1167" y="3041"/>
                    </a:lnTo>
                    <a:lnTo>
                      <a:pt x="1244" y="3063"/>
                    </a:lnTo>
                    <a:lnTo>
                      <a:pt x="1325" y="3080"/>
                    </a:lnTo>
                    <a:lnTo>
                      <a:pt x="1410" y="3093"/>
                    </a:lnTo>
                    <a:lnTo>
                      <a:pt x="1499" y="3101"/>
                    </a:lnTo>
                    <a:lnTo>
                      <a:pt x="1592" y="3104"/>
                    </a:lnTo>
                    <a:lnTo>
                      <a:pt x="1689" y="3101"/>
                    </a:lnTo>
                    <a:lnTo>
                      <a:pt x="1726" y="3100"/>
                    </a:lnTo>
                    <a:lnTo>
                      <a:pt x="1763" y="3096"/>
                    </a:lnTo>
                    <a:lnTo>
                      <a:pt x="1798" y="3091"/>
                    </a:lnTo>
                    <a:lnTo>
                      <a:pt x="1835" y="3085"/>
                    </a:lnTo>
                    <a:lnTo>
                      <a:pt x="1883" y="3077"/>
                    </a:lnTo>
                    <a:lnTo>
                      <a:pt x="1933" y="3066"/>
                    </a:lnTo>
                    <a:lnTo>
                      <a:pt x="1984" y="3054"/>
                    </a:lnTo>
                    <a:lnTo>
                      <a:pt x="2060" y="3032"/>
                    </a:lnTo>
                    <a:lnTo>
                      <a:pt x="2135" y="3004"/>
                    </a:lnTo>
                    <a:lnTo>
                      <a:pt x="2210" y="2973"/>
                    </a:lnTo>
                    <a:lnTo>
                      <a:pt x="2285" y="2937"/>
                    </a:lnTo>
                    <a:lnTo>
                      <a:pt x="2369" y="2892"/>
                    </a:lnTo>
                    <a:lnTo>
                      <a:pt x="2451" y="2838"/>
                    </a:lnTo>
                    <a:lnTo>
                      <a:pt x="2531" y="2779"/>
                    </a:lnTo>
                    <a:lnTo>
                      <a:pt x="2607" y="2714"/>
                    </a:lnTo>
                    <a:lnTo>
                      <a:pt x="2679" y="2642"/>
                    </a:lnTo>
                    <a:lnTo>
                      <a:pt x="2748" y="2566"/>
                    </a:lnTo>
                    <a:lnTo>
                      <a:pt x="2812" y="2484"/>
                    </a:lnTo>
                    <a:lnTo>
                      <a:pt x="2839" y="2448"/>
                    </a:lnTo>
                    <a:lnTo>
                      <a:pt x="2864" y="2409"/>
                    </a:lnTo>
                    <a:lnTo>
                      <a:pt x="2913" y="2330"/>
                    </a:lnTo>
                    <a:lnTo>
                      <a:pt x="2955" y="2246"/>
                    </a:lnTo>
                    <a:lnTo>
                      <a:pt x="2975" y="2203"/>
                    </a:lnTo>
                    <a:lnTo>
                      <a:pt x="2992" y="2160"/>
                    </a:lnTo>
                    <a:lnTo>
                      <a:pt x="3026" y="2071"/>
                    </a:lnTo>
                    <a:lnTo>
                      <a:pt x="3040" y="2025"/>
                    </a:lnTo>
                    <a:lnTo>
                      <a:pt x="3053" y="1979"/>
                    </a:lnTo>
                    <a:lnTo>
                      <a:pt x="3068" y="1918"/>
                    </a:lnTo>
                    <a:lnTo>
                      <a:pt x="3080" y="1855"/>
                    </a:lnTo>
                    <a:lnTo>
                      <a:pt x="3091" y="1791"/>
                    </a:lnTo>
                    <a:lnTo>
                      <a:pt x="3094" y="1759"/>
                    </a:lnTo>
                    <a:lnTo>
                      <a:pt x="3097" y="1727"/>
                    </a:lnTo>
                    <a:lnTo>
                      <a:pt x="3100" y="1695"/>
                    </a:lnTo>
                    <a:lnTo>
                      <a:pt x="3101" y="1662"/>
                    </a:lnTo>
                    <a:lnTo>
                      <a:pt x="3104" y="1630"/>
                    </a:lnTo>
                    <a:lnTo>
                      <a:pt x="3105" y="1600"/>
                    </a:lnTo>
                    <a:lnTo>
                      <a:pt x="3101" y="1499"/>
                    </a:lnTo>
                    <a:lnTo>
                      <a:pt x="3098" y="1448"/>
                    </a:lnTo>
                    <a:lnTo>
                      <a:pt x="3092" y="1401"/>
                    </a:lnTo>
                    <a:lnTo>
                      <a:pt x="3077" y="1305"/>
                    </a:lnTo>
                    <a:lnTo>
                      <a:pt x="3067" y="1257"/>
                    </a:lnTo>
                    <a:lnTo>
                      <a:pt x="3055" y="1209"/>
                    </a:lnTo>
                    <a:lnTo>
                      <a:pt x="3043" y="1161"/>
                    </a:lnTo>
                    <a:lnTo>
                      <a:pt x="3028" y="1115"/>
                    </a:lnTo>
                    <a:lnTo>
                      <a:pt x="3012" y="1068"/>
                    </a:lnTo>
                    <a:lnTo>
                      <a:pt x="2995" y="1021"/>
                    </a:lnTo>
                    <a:lnTo>
                      <a:pt x="2964" y="949"/>
                    </a:lnTo>
                    <a:lnTo>
                      <a:pt x="2928" y="878"/>
                    </a:lnTo>
                    <a:lnTo>
                      <a:pt x="2890" y="809"/>
                    </a:lnTo>
                    <a:lnTo>
                      <a:pt x="2849" y="742"/>
                    </a:lnTo>
                    <a:lnTo>
                      <a:pt x="2803" y="678"/>
                    </a:lnTo>
                    <a:lnTo>
                      <a:pt x="2773" y="639"/>
                    </a:lnTo>
                    <a:lnTo>
                      <a:pt x="2741" y="601"/>
                    </a:lnTo>
                    <a:lnTo>
                      <a:pt x="2709" y="564"/>
                    </a:lnTo>
                    <a:lnTo>
                      <a:pt x="2676" y="527"/>
                    </a:lnTo>
                    <a:lnTo>
                      <a:pt x="2641" y="493"/>
                    </a:lnTo>
                    <a:lnTo>
                      <a:pt x="2605" y="459"/>
                    </a:lnTo>
                    <a:lnTo>
                      <a:pt x="2582" y="437"/>
                    </a:lnTo>
                    <a:lnTo>
                      <a:pt x="2557" y="415"/>
                    </a:lnTo>
                    <a:lnTo>
                      <a:pt x="2531" y="395"/>
                    </a:lnTo>
                    <a:lnTo>
                      <a:pt x="2454" y="336"/>
                    </a:lnTo>
                    <a:lnTo>
                      <a:pt x="2373" y="283"/>
                    </a:lnTo>
                    <a:lnTo>
                      <a:pt x="2289" y="234"/>
                    </a:lnTo>
                    <a:lnTo>
                      <a:pt x="2203" y="192"/>
                    </a:lnTo>
                    <a:lnTo>
                      <a:pt x="2114" y="154"/>
                    </a:lnTo>
                    <a:lnTo>
                      <a:pt x="2025" y="123"/>
                    </a:lnTo>
                    <a:lnTo>
                      <a:pt x="1933" y="98"/>
                    </a:lnTo>
                    <a:lnTo>
                      <a:pt x="1842" y="80"/>
                    </a:lnTo>
                    <a:lnTo>
                      <a:pt x="1736" y="64"/>
                    </a:lnTo>
                    <a:lnTo>
                      <a:pt x="1631" y="56"/>
                    </a:lnTo>
                    <a:lnTo>
                      <a:pt x="1526" y="55"/>
                    </a:lnTo>
                    <a:lnTo>
                      <a:pt x="1423" y="60"/>
                    </a:lnTo>
                    <a:lnTo>
                      <a:pt x="1322" y="72"/>
                    </a:lnTo>
                    <a:lnTo>
                      <a:pt x="1223" y="90"/>
                    </a:lnTo>
                    <a:lnTo>
                      <a:pt x="1127" y="115"/>
                    </a:lnTo>
                    <a:lnTo>
                      <a:pt x="1033" y="145"/>
                    </a:lnTo>
                    <a:lnTo>
                      <a:pt x="944" y="180"/>
                    </a:lnTo>
                    <a:lnTo>
                      <a:pt x="859" y="221"/>
                    </a:lnTo>
                    <a:lnTo>
                      <a:pt x="777" y="266"/>
                    </a:lnTo>
                    <a:lnTo>
                      <a:pt x="700" y="315"/>
                    </a:lnTo>
                    <a:lnTo>
                      <a:pt x="628" y="366"/>
                    </a:lnTo>
                    <a:lnTo>
                      <a:pt x="560" y="421"/>
                    </a:lnTo>
                    <a:lnTo>
                      <a:pt x="485" y="488"/>
                    </a:lnTo>
                    <a:lnTo>
                      <a:pt x="417" y="556"/>
                    </a:lnTo>
                    <a:lnTo>
                      <a:pt x="356" y="627"/>
                    </a:lnTo>
                    <a:lnTo>
                      <a:pt x="301" y="699"/>
                    </a:lnTo>
                    <a:lnTo>
                      <a:pt x="251" y="771"/>
                    </a:lnTo>
                    <a:lnTo>
                      <a:pt x="208" y="843"/>
                    </a:lnTo>
                    <a:lnTo>
                      <a:pt x="188" y="878"/>
                    </a:lnTo>
                    <a:lnTo>
                      <a:pt x="170" y="914"/>
                    </a:lnTo>
                    <a:lnTo>
                      <a:pt x="153" y="949"/>
                    </a:lnTo>
                    <a:lnTo>
                      <a:pt x="140" y="974"/>
                    </a:lnTo>
                    <a:lnTo>
                      <a:pt x="128" y="1000"/>
                    </a:lnTo>
                    <a:lnTo>
                      <a:pt x="109" y="1051"/>
                    </a:lnTo>
                    <a:lnTo>
                      <a:pt x="90" y="1099"/>
                    </a:lnTo>
                    <a:lnTo>
                      <a:pt x="73" y="1147"/>
                    </a:lnTo>
                    <a:lnTo>
                      <a:pt x="62" y="1194"/>
                    </a:lnTo>
                    <a:lnTo>
                      <a:pt x="50" y="1237"/>
                    </a:lnTo>
                    <a:lnTo>
                      <a:pt x="38" y="1279"/>
                    </a:lnTo>
                    <a:lnTo>
                      <a:pt x="30" y="1319"/>
                    </a:lnTo>
                    <a:lnTo>
                      <a:pt x="25" y="1357"/>
                    </a:lnTo>
                    <a:lnTo>
                      <a:pt x="18" y="1393"/>
                    </a:lnTo>
                    <a:lnTo>
                      <a:pt x="12" y="1436"/>
                    </a:lnTo>
                    <a:lnTo>
                      <a:pt x="8" y="1475"/>
                    </a:lnTo>
                    <a:lnTo>
                      <a:pt x="7" y="1509"/>
                    </a:lnTo>
                    <a:lnTo>
                      <a:pt x="4" y="1543"/>
                    </a:lnTo>
                    <a:lnTo>
                      <a:pt x="3" y="1571"/>
                    </a:lnTo>
                    <a:lnTo>
                      <a:pt x="1" y="1590"/>
                    </a:lnTo>
                    <a:lnTo>
                      <a:pt x="0" y="1602"/>
                    </a:lnTo>
                    <a:lnTo>
                      <a:pt x="0" y="1606"/>
                    </a:lnTo>
                    <a:lnTo>
                      <a:pt x="0" y="1602"/>
                    </a:lnTo>
                    <a:lnTo>
                      <a:pt x="1" y="1590"/>
                    </a:lnTo>
                    <a:lnTo>
                      <a:pt x="1" y="1571"/>
                    </a:lnTo>
                    <a:lnTo>
                      <a:pt x="3" y="1543"/>
                    </a:lnTo>
                    <a:lnTo>
                      <a:pt x="4" y="1509"/>
                    </a:lnTo>
                    <a:lnTo>
                      <a:pt x="5" y="1474"/>
                    </a:lnTo>
                    <a:lnTo>
                      <a:pt x="8" y="1436"/>
                    </a:lnTo>
                    <a:lnTo>
                      <a:pt x="15" y="1391"/>
                    </a:lnTo>
                    <a:lnTo>
                      <a:pt x="20" y="1356"/>
                    </a:lnTo>
                    <a:lnTo>
                      <a:pt x="25" y="1318"/>
                    </a:lnTo>
                    <a:lnTo>
                      <a:pt x="32" y="1277"/>
                    </a:lnTo>
                    <a:lnTo>
                      <a:pt x="42" y="1236"/>
                    </a:lnTo>
                    <a:lnTo>
                      <a:pt x="52" y="1191"/>
                    </a:lnTo>
                    <a:lnTo>
                      <a:pt x="64" y="1144"/>
                    </a:lnTo>
                    <a:lnTo>
                      <a:pt x="80" y="1096"/>
                    </a:lnTo>
                    <a:lnTo>
                      <a:pt x="97" y="1046"/>
                    </a:lnTo>
                    <a:lnTo>
                      <a:pt x="115" y="995"/>
                    </a:lnTo>
                    <a:lnTo>
                      <a:pt x="127" y="969"/>
                    </a:lnTo>
                    <a:lnTo>
                      <a:pt x="140" y="942"/>
                    </a:lnTo>
                    <a:lnTo>
                      <a:pt x="156" y="907"/>
                    </a:lnTo>
                    <a:lnTo>
                      <a:pt x="173" y="870"/>
                    </a:lnTo>
                    <a:lnTo>
                      <a:pt x="192" y="834"/>
                    </a:lnTo>
                    <a:lnTo>
                      <a:pt x="234" y="760"/>
                    </a:lnTo>
                    <a:lnTo>
                      <a:pt x="283" y="686"/>
                    </a:lnTo>
                    <a:lnTo>
                      <a:pt x="338" y="612"/>
                    </a:lnTo>
                    <a:lnTo>
                      <a:pt x="399" y="539"/>
                    </a:lnTo>
                    <a:lnTo>
                      <a:pt x="466" y="468"/>
                    </a:lnTo>
                    <a:lnTo>
                      <a:pt x="540" y="399"/>
                    </a:lnTo>
                    <a:lnTo>
                      <a:pt x="608" y="341"/>
                    </a:lnTo>
                    <a:lnTo>
                      <a:pt x="682" y="287"/>
                    </a:lnTo>
                    <a:lnTo>
                      <a:pt x="759" y="235"/>
                    </a:lnTo>
                    <a:lnTo>
                      <a:pt x="841" y="188"/>
                    </a:lnTo>
                    <a:lnTo>
                      <a:pt x="929" y="144"/>
                    </a:lnTo>
                    <a:lnTo>
                      <a:pt x="1019" y="106"/>
                    </a:lnTo>
                    <a:lnTo>
                      <a:pt x="1114" y="73"/>
                    </a:lnTo>
                    <a:lnTo>
                      <a:pt x="1212" y="46"/>
                    </a:lnTo>
                    <a:lnTo>
                      <a:pt x="1315" y="25"/>
                    </a:lnTo>
                    <a:lnTo>
                      <a:pt x="1419" y="9"/>
                    </a:lnTo>
                    <a:lnTo>
                      <a:pt x="1525" y="1"/>
                    </a:lnTo>
                    <a:lnTo>
                      <a:pt x="1632" y="0"/>
                    </a:lnTo>
                    <a:lnTo>
                      <a:pt x="1742" y="6"/>
                    </a:lnTo>
                    <a:lnTo>
                      <a:pt x="1851" y="19"/>
                    </a:lnTo>
                    <a:lnTo>
                      <a:pt x="1948" y="36"/>
                    </a:lnTo>
                    <a:lnTo>
                      <a:pt x="2043" y="61"/>
                    </a:lnTo>
                    <a:lnTo>
                      <a:pt x="2137" y="91"/>
                    </a:lnTo>
                    <a:lnTo>
                      <a:pt x="2230" y="128"/>
                    </a:lnTo>
                    <a:lnTo>
                      <a:pt x="2322" y="171"/>
                    </a:lnTo>
                    <a:lnTo>
                      <a:pt x="2410" y="220"/>
                    </a:lnTo>
                    <a:lnTo>
                      <a:pt x="2497" y="275"/>
                    </a:lnTo>
                    <a:lnTo>
                      <a:pt x="2579" y="334"/>
                    </a:lnTo>
                    <a:lnTo>
                      <a:pt x="2607" y="355"/>
                    </a:lnTo>
                    <a:lnTo>
                      <a:pt x="2633" y="377"/>
                    </a:lnTo>
                    <a:lnTo>
                      <a:pt x="2659" y="400"/>
                    </a:lnTo>
                    <a:lnTo>
                      <a:pt x="2697" y="434"/>
                    </a:lnTo>
                    <a:lnTo>
                      <a:pt x="2735" y="470"/>
                    </a:lnTo>
                    <a:lnTo>
                      <a:pt x="2770" y="508"/>
                    </a:lnTo>
                    <a:lnTo>
                      <a:pt x="2805" y="546"/>
                    </a:lnTo>
                    <a:lnTo>
                      <a:pt x="2839" y="585"/>
                    </a:lnTo>
                    <a:lnTo>
                      <a:pt x="2872" y="626"/>
                    </a:lnTo>
                    <a:lnTo>
                      <a:pt x="2922" y="692"/>
                    </a:lnTo>
                    <a:lnTo>
                      <a:pt x="2968" y="763"/>
                    </a:lnTo>
                    <a:lnTo>
                      <a:pt x="3009" y="835"/>
                    </a:lnTo>
                    <a:lnTo>
                      <a:pt x="3049" y="910"/>
                    </a:lnTo>
                    <a:lnTo>
                      <a:pt x="3084" y="986"/>
                    </a:lnTo>
                    <a:lnTo>
                      <a:pt x="3102" y="1034"/>
                    </a:lnTo>
                    <a:lnTo>
                      <a:pt x="3121" y="1084"/>
                    </a:lnTo>
                    <a:lnTo>
                      <a:pt x="3139" y="1133"/>
                    </a:lnTo>
                    <a:lnTo>
                      <a:pt x="3152" y="1183"/>
                    </a:lnTo>
                    <a:lnTo>
                      <a:pt x="3166" y="1234"/>
                    </a:lnTo>
                    <a:lnTo>
                      <a:pt x="3178" y="1285"/>
                    </a:lnTo>
                    <a:lnTo>
                      <a:pt x="3195" y="1390"/>
                    </a:lnTo>
                    <a:lnTo>
                      <a:pt x="3204" y="1444"/>
                    </a:lnTo>
                    <a:lnTo>
                      <a:pt x="3207" y="1493"/>
                    </a:lnTo>
                    <a:lnTo>
                      <a:pt x="3213" y="1594"/>
                    </a:lnTo>
                    <a:lnTo>
                      <a:pt x="3213" y="1632"/>
                    </a:lnTo>
                    <a:lnTo>
                      <a:pt x="3212" y="1666"/>
                    </a:lnTo>
                    <a:lnTo>
                      <a:pt x="3211" y="1702"/>
                    </a:lnTo>
                    <a:lnTo>
                      <a:pt x="3210" y="1736"/>
                    </a:lnTo>
                    <a:lnTo>
                      <a:pt x="3207" y="1771"/>
                    </a:lnTo>
                    <a:lnTo>
                      <a:pt x="3203" y="1805"/>
                    </a:lnTo>
                    <a:lnTo>
                      <a:pt x="3194" y="1873"/>
                    </a:lnTo>
                    <a:lnTo>
                      <a:pt x="3182" y="1941"/>
                    </a:lnTo>
                    <a:lnTo>
                      <a:pt x="3166" y="2009"/>
                    </a:lnTo>
                    <a:lnTo>
                      <a:pt x="3155" y="2059"/>
                    </a:lnTo>
                    <a:lnTo>
                      <a:pt x="3140" y="2109"/>
                    </a:lnTo>
                    <a:lnTo>
                      <a:pt x="3106" y="2204"/>
                    </a:lnTo>
                    <a:lnTo>
                      <a:pt x="3089" y="2253"/>
                    </a:lnTo>
                    <a:lnTo>
                      <a:pt x="3067" y="2299"/>
                    </a:lnTo>
                    <a:lnTo>
                      <a:pt x="3024" y="2390"/>
                    </a:lnTo>
                    <a:lnTo>
                      <a:pt x="2973" y="2477"/>
                    </a:lnTo>
                    <a:lnTo>
                      <a:pt x="2948" y="2520"/>
                    </a:lnTo>
                    <a:lnTo>
                      <a:pt x="2919" y="2560"/>
                    </a:lnTo>
                    <a:lnTo>
                      <a:pt x="2860" y="2640"/>
                    </a:lnTo>
                    <a:lnTo>
                      <a:pt x="2796" y="2715"/>
                    </a:lnTo>
                    <a:lnTo>
                      <a:pt x="2730" y="2786"/>
                    </a:lnTo>
                    <a:lnTo>
                      <a:pt x="2660" y="2852"/>
                    </a:lnTo>
                    <a:lnTo>
                      <a:pt x="2587" y="2914"/>
                    </a:lnTo>
                    <a:lnTo>
                      <a:pt x="2512" y="2970"/>
                    </a:lnTo>
                    <a:lnTo>
                      <a:pt x="2434" y="3021"/>
                    </a:lnTo>
                    <a:lnTo>
                      <a:pt x="2354" y="3068"/>
                    </a:lnTo>
                    <a:lnTo>
                      <a:pt x="2273" y="3109"/>
                    </a:lnTo>
                    <a:lnTo>
                      <a:pt x="2191" y="3144"/>
                    </a:lnTo>
                    <a:lnTo>
                      <a:pt x="2108" y="3177"/>
                    </a:lnTo>
                    <a:lnTo>
                      <a:pt x="2026" y="3203"/>
                    </a:lnTo>
                    <a:lnTo>
                      <a:pt x="1970" y="3218"/>
                    </a:lnTo>
                    <a:lnTo>
                      <a:pt x="1915" y="3232"/>
                    </a:lnTo>
                    <a:lnTo>
                      <a:pt x="1859" y="3241"/>
                    </a:lnTo>
                    <a:lnTo>
                      <a:pt x="1817" y="3248"/>
                    </a:lnTo>
                    <a:lnTo>
                      <a:pt x="1775" y="3256"/>
                    </a:lnTo>
                    <a:lnTo>
                      <a:pt x="1734" y="3261"/>
                    </a:lnTo>
                    <a:lnTo>
                      <a:pt x="1696" y="3262"/>
                    </a:lnTo>
                    <a:lnTo>
                      <a:pt x="1593" y="3267"/>
                    </a:lnTo>
                    <a:lnTo>
                      <a:pt x="1491" y="3267"/>
                    </a:lnTo>
                    <a:lnTo>
                      <a:pt x="1392" y="3261"/>
                    </a:lnTo>
                    <a:lnTo>
                      <a:pt x="1296" y="3248"/>
                    </a:lnTo>
                    <a:lnTo>
                      <a:pt x="1205" y="3231"/>
                    </a:lnTo>
                    <a:lnTo>
                      <a:pt x="1118" y="3208"/>
                    </a:lnTo>
                    <a:lnTo>
                      <a:pt x="1022" y="3177"/>
                    </a:lnTo>
                    <a:lnTo>
                      <a:pt x="931" y="3144"/>
                    </a:lnTo>
                    <a:lnTo>
                      <a:pt x="848" y="3108"/>
                    </a:lnTo>
                    <a:lnTo>
                      <a:pt x="773" y="3070"/>
                    </a:lnTo>
                    <a:lnTo>
                      <a:pt x="705" y="3029"/>
                    </a:lnTo>
                    <a:lnTo>
                      <a:pt x="679" y="3013"/>
                    </a:lnTo>
                    <a:lnTo>
                      <a:pt x="653" y="2999"/>
                    </a:lnTo>
                    <a:lnTo>
                      <a:pt x="629" y="2982"/>
                    </a:lnTo>
                    <a:lnTo>
                      <a:pt x="595" y="2957"/>
                    </a:lnTo>
                    <a:lnTo>
                      <a:pt x="564" y="2935"/>
                    </a:lnTo>
                    <a:lnTo>
                      <a:pt x="535" y="2913"/>
                    </a:lnTo>
                    <a:lnTo>
                      <a:pt x="508" y="2893"/>
                    </a:lnTo>
                    <a:lnTo>
                      <a:pt x="487" y="2875"/>
                    </a:lnTo>
                    <a:lnTo>
                      <a:pt x="468" y="2858"/>
                    </a:lnTo>
                    <a:lnTo>
                      <a:pt x="446" y="2838"/>
                    </a:lnTo>
                    <a:lnTo>
                      <a:pt x="428" y="2822"/>
                    </a:lnTo>
                    <a:lnTo>
                      <a:pt x="415" y="2809"/>
                    </a:lnTo>
                    <a:lnTo>
                      <a:pt x="404" y="2800"/>
                    </a:lnTo>
                    <a:lnTo>
                      <a:pt x="398" y="2795"/>
                    </a:lnTo>
                    <a:lnTo>
                      <a:pt x="395" y="2792"/>
                    </a:lnTo>
                    <a:lnTo>
                      <a:pt x="525" y="2651"/>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79" name="Freeform 12"/>
              <p:cNvSpPr>
                <a:spLocks/>
              </p:cNvSpPr>
              <p:nvPr/>
            </p:nvSpPr>
            <p:spPr bwMode="auto">
              <a:xfrm>
                <a:off x="2739" y="1029"/>
                <a:ext cx="2256" cy="2310"/>
              </a:xfrm>
              <a:custGeom>
                <a:avLst/>
                <a:gdLst>
                  <a:gd name="T0" fmla="*/ 403 w 2256"/>
                  <a:gd name="T1" fmla="*/ 1850 h 2310"/>
                  <a:gd name="T2" fmla="*/ 461 w 2256"/>
                  <a:gd name="T3" fmla="*/ 1905 h 2310"/>
                  <a:gd name="T4" fmla="*/ 573 w 2256"/>
                  <a:gd name="T5" fmla="*/ 1986 h 2310"/>
                  <a:gd name="T6" fmla="*/ 820 w 2256"/>
                  <a:gd name="T7" fmla="*/ 2102 h 2310"/>
                  <a:gd name="T8" fmla="*/ 1096 w 2256"/>
                  <a:gd name="T9" fmla="*/ 2146 h 2310"/>
                  <a:gd name="T10" fmla="*/ 1275 w 2256"/>
                  <a:gd name="T11" fmla="*/ 2134 h 2310"/>
                  <a:gd name="T12" fmla="*/ 1445 w 2256"/>
                  <a:gd name="T13" fmla="*/ 2093 h 2310"/>
                  <a:gd name="T14" fmla="*/ 1713 w 2256"/>
                  <a:gd name="T15" fmla="*/ 1956 h 2310"/>
                  <a:gd name="T16" fmla="*/ 1943 w 2256"/>
                  <a:gd name="T17" fmla="*/ 1728 h 2310"/>
                  <a:gd name="T18" fmla="*/ 2082 w 2256"/>
                  <a:gd name="T19" fmla="*/ 1473 h 2310"/>
                  <a:gd name="T20" fmla="*/ 2141 w 2256"/>
                  <a:gd name="T21" fmla="*/ 1221 h 2310"/>
                  <a:gd name="T22" fmla="*/ 2147 w 2256"/>
                  <a:gd name="T23" fmla="*/ 1124 h 2310"/>
                  <a:gd name="T24" fmla="*/ 2130 w 2256"/>
                  <a:gd name="T25" fmla="*/ 920 h 2310"/>
                  <a:gd name="T26" fmla="*/ 2088 w 2256"/>
                  <a:gd name="T27" fmla="*/ 768 h 2310"/>
                  <a:gd name="T28" fmla="*/ 1981 w 2256"/>
                  <a:gd name="T29" fmla="*/ 545 h 2310"/>
                  <a:gd name="T30" fmla="*/ 1856 w 2256"/>
                  <a:gd name="T31" fmla="*/ 385 h 2310"/>
                  <a:gd name="T32" fmla="*/ 1756 w 2256"/>
                  <a:gd name="T33" fmla="*/ 293 h 2310"/>
                  <a:gd name="T34" fmla="*/ 1449 w 2256"/>
                  <a:gd name="T35" fmla="*/ 118 h 2310"/>
                  <a:gd name="T36" fmla="*/ 1111 w 2256"/>
                  <a:gd name="T37" fmla="*/ 55 h 2310"/>
                  <a:gd name="T38" fmla="*/ 787 w 2256"/>
                  <a:gd name="T39" fmla="*/ 94 h 2310"/>
                  <a:gd name="T40" fmla="*/ 509 w 2256"/>
                  <a:gd name="T41" fmla="*/ 220 h 2310"/>
                  <a:gd name="T42" fmla="*/ 276 w 2256"/>
                  <a:gd name="T43" fmla="*/ 418 h 2310"/>
                  <a:gd name="T44" fmla="*/ 127 w 2256"/>
                  <a:gd name="T45" fmla="*/ 634 h 2310"/>
                  <a:gd name="T46" fmla="*/ 64 w 2256"/>
                  <a:gd name="T47" fmla="*/ 775 h 2310"/>
                  <a:gd name="T48" fmla="*/ 19 w 2256"/>
                  <a:gd name="T49" fmla="*/ 945 h 2310"/>
                  <a:gd name="T50" fmla="*/ 5 w 2256"/>
                  <a:gd name="T51" fmla="*/ 1059 h 2310"/>
                  <a:gd name="T52" fmla="*/ 0 w 2256"/>
                  <a:gd name="T53" fmla="*/ 1127 h 2310"/>
                  <a:gd name="T54" fmla="*/ 2 w 2256"/>
                  <a:gd name="T55" fmla="*/ 1059 h 2310"/>
                  <a:gd name="T56" fmla="*/ 13 w 2256"/>
                  <a:gd name="T57" fmla="*/ 944 h 2310"/>
                  <a:gd name="T58" fmla="*/ 53 w 2256"/>
                  <a:gd name="T59" fmla="*/ 771 h 2310"/>
                  <a:gd name="T60" fmla="*/ 112 w 2256"/>
                  <a:gd name="T61" fmla="*/ 626 h 2310"/>
                  <a:gd name="T62" fmla="*/ 257 w 2256"/>
                  <a:gd name="T63" fmla="*/ 402 h 2310"/>
                  <a:gd name="T64" fmla="*/ 490 w 2256"/>
                  <a:gd name="T65" fmla="*/ 191 h 2310"/>
                  <a:gd name="T66" fmla="*/ 774 w 2256"/>
                  <a:gd name="T67" fmla="*/ 52 h 2310"/>
                  <a:gd name="T68" fmla="*/ 1113 w 2256"/>
                  <a:gd name="T69" fmla="*/ 0 h 2310"/>
                  <a:gd name="T70" fmla="*/ 1446 w 2256"/>
                  <a:gd name="T71" fmla="*/ 47 h 2310"/>
                  <a:gd name="T72" fmla="*/ 1738 w 2256"/>
                  <a:gd name="T73" fmla="*/ 185 h 2310"/>
                  <a:gd name="T74" fmla="*/ 1888 w 2256"/>
                  <a:gd name="T75" fmla="*/ 301 h 2310"/>
                  <a:gd name="T76" fmla="*/ 2011 w 2256"/>
                  <a:gd name="T77" fmla="*/ 436 h 2310"/>
                  <a:gd name="T78" fmla="*/ 2163 w 2256"/>
                  <a:gd name="T79" fmla="*/ 690 h 2310"/>
                  <a:gd name="T80" fmla="*/ 2222 w 2256"/>
                  <a:gd name="T81" fmla="*/ 865 h 2310"/>
                  <a:gd name="T82" fmla="*/ 2252 w 2256"/>
                  <a:gd name="T83" fmla="*/ 1049 h 2310"/>
                  <a:gd name="T84" fmla="*/ 2255 w 2256"/>
                  <a:gd name="T85" fmla="*/ 1195 h 2310"/>
                  <a:gd name="T86" fmla="*/ 2219 w 2256"/>
                  <a:gd name="T87" fmla="*/ 1432 h 2310"/>
                  <a:gd name="T88" fmla="*/ 2094 w 2256"/>
                  <a:gd name="T89" fmla="*/ 1736 h 2310"/>
                  <a:gd name="T90" fmla="*/ 1867 w 2256"/>
                  <a:gd name="T91" fmla="*/ 2012 h 2310"/>
                  <a:gd name="T92" fmla="*/ 1573 w 2256"/>
                  <a:gd name="T93" fmla="*/ 2204 h 2310"/>
                  <a:gd name="T94" fmla="*/ 1339 w 2256"/>
                  <a:gd name="T95" fmla="*/ 2283 h 2310"/>
                  <a:gd name="T96" fmla="*/ 1210 w 2256"/>
                  <a:gd name="T97" fmla="*/ 2304 h 2310"/>
                  <a:gd name="T98" fmla="*/ 966 w 2256"/>
                  <a:gd name="T99" fmla="*/ 2305 h 2310"/>
                  <a:gd name="T100" fmla="*/ 702 w 2256"/>
                  <a:gd name="T101" fmla="*/ 2248 h 2310"/>
                  <a:gd name="T102" fmla="*/ 476 w 2256"/>
                  <a:gd name="T103" fmla="*/ 2142 h 2310"/>
                  <a:gd name="T104" fmla="*/ 353 w 2256"/>
                  <a:gd name="T105" fmla="*/ 2058 h 2310"/>
                  <a:gd name="T106" fmla="*/ 289 w 2256"/>
                  <a:gd name="T107" fmla="*/ 2003 h 2310"/>
                  <a:gd name="T108" fmla="*/ 255 w 2256"/>
                  <a:gd name="T109" fmla="*/ 1974 h 2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56" h="2310">
                    <a:moveTo>
                      <a:pt x="384" y="1833"/>
                    </a:moveTo>
                    <a:lnTo>
                      <a:pt x="387" y="1835"/>
                    </a:lnTo>
                    <a:lnTo>
                      <a:pt x="392" y="1841"/>
                    </a:lnTo>
                    <a:lnTo>
                      <a:pt x="403" y="1850"/>
                    </a:lnTo>
                    <a:lnTo>
                      <a:pt x="417" y="1863"/>
                    </a:lnTo>
                    <a:lnTo>
                      <a:pt x="434" y="1880"/>
                    </a:lnTo>
                    <a:lnTo>
                      <a:pt x="447" y="1892"/>
                    </a:lnTo>
                    <a:lnTo>
                      <a:pt x="461" y="1905"/>
                    </a:lnTo>
                    <a:lnTo>
                      <a:pt x="492" y="1930"/>
                    </a:lnTo>
                    <a:lnTo>
                      <a:pt x="515" y="1947"/>
                    </a:lnTo>
                    <a:lnTo>
                      <a:pt x="541" y="1966"/>
                    </a:lnTo>
                    <a:lnTo>
                      <a:pt x="573" y="1986"/>
                    </a:lnTo>
                    <a:lnTo>
                      <a:pt x="622" y="2017"/>
                    </a:lnTo>
                    <a:lnTo>
                      <a:pt x="681" y="2047"/>
                    </a:lnTo>
                    <a:lnTo>
                      <a:pt x="748" y="2076"/>
                    </a:lnTo>
                    <a:lnTo>
                      <a:pt x="820" y="2102"/>
                    </a:lnTo>
                    <a:lnTo>
                      <a:pt x="883" y="2119"/>
                    </a:lnTo>
                    <a:lnTo>
                      <a:pt x="949" y="2132"/>
                    </a:lnTo>
                    <a:lnTo>
                      <a:pt x="1021" y="2142"/>
                    </a:lnTo>
                    <a:lnTo>
                      <a:pt x="1096" y="2146"/>
                    </a:lnTo>
                    <a:lnTo>
                      <a:pt x="1174" y="2144"/>
                    </a:lnTo>
                    <a:lnTo>
                      <a:pt x="1210" y="2143"/>
                    </a:lnTo>
                    <a:lnTo>
                      <a:pt x="1242" y="2139"/>
                    </a:lnTo>
                    <a:lnTo>
                      <a:pt x="1275" y="2134"/>
                    </a:lnTo>
                    <a:lnTo>
                      <a:pt x="1308" y="2130"/>
                    </a:lnTo>
                    <a:lnTo>
                      <a:pt x="1342" y="2122"/>
                    </a:lnTo>
                    <a:lnTo>
                      <a:pt x="1376" y="2113"/>
                    </a:lnTo>
                    <a:lnTo>
                      <a:pt x="1445" y="2093"/>
                    </a:lnTo>
                    <a:lnTo>
                      <a:pt x="1513" y="2067"/>
                    </a:lnTo>
                    <a:lnTo>
                      <a:pt x="1581" y="2036"/>
                    </a:lnTo>
                    <a:lnTo>
                      <a:pt x="1649" y="1999"/>
                    </a:lnTo>
                    <a:lnTo>
                      <a:pt x="1713" y="1956"/>
                    </a:lnTo>
                    <a:lnTo>
                      <a:pt x="1776" y="1906"/>
                    </a:lnTo>
                    <a:lnTo>
                      <a:pt x="1835" y="1852"/>
                    </a:lnTo>
                    <a:lnTo>
                      <a:pt x="1891" y="1792"/>
                    </a:lnTo>
                    <a:lnTo>
                      <a:pt x="1943" y="1728"/>
                    </a:lnTo>
                    <a:lnTo>
                      <a:pt x="1985" y="1669"/>
                    </a:lnTo>
                    <a:lnTo>
                      <a:pt x="2022" y="1606"/>
                    </a:lnTo>
                    <a:lnTo>
                      <a:pt x="2054" y="1541"/>
                    </a:lnTo>
                    <a:lnTo>
                      <a:pt x="2082" y="1473"/>
                    </a:lnTo>
                    <a:lnTo>
                      <a:pt x="2104" y="1402"/>
                    </a:lnTo>
                    <a:lnTo>
                      <a:pt x="2122" y="1329"/>
                    </a:lnTo>
                    <a:lnTo>
                      <a:pt x="2137" y="1254"/>
                    </a:lnTo>
                    <a:lnTo>
                      <a:pt x="2141" y="1221"/>
                    </a:lnTo>
                    <a:lnTo>
                      <a:pt x="2143" y="1189"/>
                    </a:lnTo>
                    <a:lnTo>
                      <a:pt x="2145" y="1166"/>
                    </a:lnTo>
                    <a:lnTo>
                      <a:pt x="2146" y="1144"/>
                    </a:lnTo>
                    <a:lnTo>
                      <a:pt x="2147" y="1124"/>
                    </a:lnTo>
                    <a:lnTo>
                      <a:pt x="2145" y="1054"/>
                    </a:lnTo>
                    <a:lnTo>
                      <a:pt x="2143" y="1018"/>
                    </a:lnTo>
                    <a:lnTo>
                      <a:pt x="2139" y="986"/>
                    </a:lnTo>
                    <a:lnTo>
                      <a:pt x="2130" y="920"/>
                    </a:lnTo>
                    <a:lnTo>
                      <a:pt x="2122" y="888"/>
                    </a:lnTo>
                    <a:lnTo>
                      <a:pt x="2115" y="855"/>
                    </a:lnTo>
                    <a:lnTo>
                      <a:pt x="2104" y="812"/>
                    </a:lnTo>
                    <a:lnTo>
                      <a:pt x="2088" y="768"/>
                    </a:lnTo>
                    <a:lnTo>
                      <a:pt x="2074" y="725"/>
                    </a:lnTo>
                    <a:lnTo>
                      <a:pt x="2047" y="664"/>
                    </a:lnTo>
                    <a:lnTo>
                      <a:pt x="2016" y="603"/>
                    </a:lnTo>
                    <a:lnTo>
                      <a:pt x="1981" y="545"/>
                    </a:lnTo>
                    <a:lnTo>
                      <a:pt x="1942" y="490"/>
                    </a:lnTo>
                    <a:lnTo>
                      <a:pt x="1916" y="453"/>
                    </a:lnTo>
                    <a:lnTo>
                      <a:pt x="1886" y="419"/>
                    </a:lnTo>
                    <a:lnTo>
                      <a:pt x="1856" y="385"/>
                    </a:lnTo>
                    <a:lnTo>
                      <a:pt x="1832" y="360"/>
                    </a:lnTo>
                    <a:lnTo>
                      <a:pt x="1807" y="338"/>
                    </a:lnTo>
                    <a:lnTo>
                      <a:pt x="1782" y="314"/>
                    </a:lnTo>
                    <a:lnTo>
                      <a:pt x="1756" y="293"/>
                    </a:lnTo>
                    <a:lnTo>
                      <a:pt x="1684" y="240"/>
                    </a:lnTo>
                    <a:lnTo>
                      <a:pt x="1610" y="192"/>
                    </a:lnTo>
                    <a:lnTo>
                      <a:pt x="1530" y="152"/>
                    </a:lnTo>
                    <a:lnTo>
                      <a:pt x="1449" y="118"/>
                    </a:lnTo>
                    <a:lnTo>
                      <a:pt x="1366" y="92"/>
                    </a:lnTo>
                    <a:lnTo>
                      <a:pt x="1281" y="72"/>
                    </a:lnTo>
                    <a:lnTo>
                      <a:pt x="1196" y="60"/>
                    </a:lnTo>
                    <a:lnTo>
                      <a:pt x="1111" y="55"/>
                    </a:lnTo>
                    <a:lnTo>
                      <a:pt x="1028" y="55"/>
                    </a:lnTo>
                    <a:lnTo>
                      <a:pt x="945" y="63"/>
                    </a:lnTo>
                    <a:lnTo>
                      <a:pt x="866" y="76"/>
                    </a:lnTo>
                    <a:lnTo>
                      <a:pt x="787" y="94"/>
                    </a:lnTo>
                    <a:lnTo>
                      <a:pt x="713" y="119"/>
                    </a:lnTo>
                    <a:lnTo>
                      <a:pt x="641" y="148"/>
                    </a:lnTo>
                    <a:lnTo>
                      <a:pt x="573" y="182"/>
                    </a:lnTo>
                    <a:lnTo>
                      <a:pt x="509" y="220"/>
                    </a:lnTo>
                    <a:lnTo>
                      <a:pt x="448" y="262"/>
                    </a:lnTo>
                    <a:lnTo>
                      <a:pt x="392" y="305"/>
                    </a:lnTo>
                    <a:lnTo>
                      <a:pt x="332" y="360"/>
                    </a:lnTo>
                    <a:lnTo>
                      <a:pt x="276" y="418"/>
                    </a:lnTo>
                    <a:lnTo>
                      <a:pt x="227" y="476"/>
                    </a:lnTo>
                    <a:lnTo>
                      <a:pt x="184" y="537"/>
                    </a:lnTo>
                    <a:lnTo>
                      <a:pt x="146" y="597"/>
                    </a:lnTo>
                    <a:lnTo>
                      <a:pt x="127" y="634"/>
                    </a:lnTo>
                    <a:lnTo>
                      <a:pt x="108" y="670"/>
                    </a:lnTo>
                    <a:lnTo>
                      <a:pt x="91" y="706"/>
                    </a:lnTo>
                    <a:lnTo>
                      <a:pt x="78" y="741"/>
                    </a:lnTo>
                    <a:lnTo>
                      <a:pt x="64" y="775"/>
                    </a:lnTo>
                    <a:lnTo>
                      <a:pt x="52" y="808"/>
                    </a:lnTo>
                    <a:lnTo>
                      <a:pt x="35" y="870"/>
                    </a:lnTo>
                    <a:lnTo>
                      <a:pt x="26" y="908"/>
                    </a:lnTo>
                    <a:lnTo>
                      <a:pt x="19" y="945"/>
                    </a:lnTo>
                    <a:lnTo>
                      <a:pt x="13" y="979"/>
                    </a:lnTo>
                    <a:lnTo>
                      <a:pt x="9" y="1009"/>
                    </a:lnTo>
                    <a:lnTo>
                      <a:pt x="6" y="1035"/>
                    </a:lnTo>
                    <a:lnTo>
                      <a:pt x="5" y="1059"/>
                    </a:lnTo>
                    <a:lnTo>
                      <a:pt x="2" y="1089"/>
                    </a:lnTo>
                    <a:lnTo>
                      <a:pt x="1" y="1110"/>
                    </a:lnTo>
                    <a:lnTo>
                      <a:pt x="0" y="1123"/>
                    </a:lnTo>
                    <a:lnTo>
                      <a:pt x="0" y="1127"/>
                    </a:lnTo>
                    <a:lnTo>
                      <a:pt x="0" y="1123"/>
                    </a:lnTo>
                    <a:lnTo>
                      <a:pt x="1" y="1110"/>
                    </a:lnTo>
                    <a:lnTo>
                      <a:pt x="1" y="1089"/>
                    </a:lnTo>
                    <a:lnTo>
                      <a:pt x="2" y="1059"/>
                    </a:lnTo>
                    <a:lnTo>
                      <a:pt x="4" y="1035"/>
                    </a:lnTo>
                    <a:lnTo>
                      <a:pt x="5" y="1008"/>
                    </a:lnTo>
                    <a:lnTo>
                      <a:pt x="9" y="978"/>
                    </a:lnTo>
                    <a:lnTo>
                      <a:pt x="13" y="944"/>
                    </a:lnTo>
                    <a:lnTo>
                      <a:pt x="19" y="907"/>
                    </a:lnTo>
                    <a:lnTo>
                      <a:pt x="27" y="869"/>
                    </a:lnTo>
                    <a:lnTo>
                      <a:pt x="43" y="805"/>
                    </a:lnTo>
                    <a:lnTo>
                      <a:pt x="53" y="771"/>
                    </a:lnTo>
                    <a:lnTo>
                      <a:pt x="67" y="737"/>
                    </a:lnTo>
                    <a:lnTo>
                      <a:pt x="78" y="700"/>
                    </a:lnTo>
                    <a:lnTo>
                      <a:pt x="95" y="664"/>
                    </a:lnTo>
                    <a:lnTo>
                      <a:pt x="112" y="626"/>
                    </a:lnTo>
                    <a:lnTo>
                      <a:pt x="132" y="588"/>
                    </a:lnTo>
                    <a:lnTo>
                      <a:pt x="167" y="526"/>
                    </a:lnTo>
                    <a:lnTo>
                      <a:pt x="209" y="463"/>
                    </a:lnTo>
                    <a:lnTo>
                      <a:pt x="257" y="402"/>
                    </a:lnTo>
                    <a:lnTo>
                      <a:pt x="312" y="340"/>
                    </a:lnTo>
                    <a:lnTo>
                      <a:pt x="373" y="283"/>
                    </a:lnTo>
                    <a:lnTo>
                      <a:pt x="429" y="236"/>
                    </a:lnTo>
                    <a:lnTo>
                      <a:pt x="490" y="191"/>
                    </a:lnTo>
                    <a:lnTo>
                      <a:pt x="554" y="150"/>
                    </a:lnTo>
                    <a:lnTo>
                      <a:pt x="624" y="113"/>
                    </a:lnTo>
                    <a:lnTo>
                      <a:pt x="697" y="80"/>
                    </a:lnTo>
                    <a:lnTo>
                      <a:pt x="774" y="52"/>
                    </a:lnTo>
                    <a:lnTo>
                      <a:pt x="855" y="30"/>
                    </a:lnTo>
                    <a:lnTo>
                      <a:pt x="939" y="13"/>
                    </a:lnTo>
                    <a:lnTo>
                      <a:pt x="1025" y="3"/>
                    </a:lnTo>
                    <a:lnTo>
                      <a:pt x="1113" y="0"/>
                    </a:lnTo>
                    <a:lnTo>
                      <a:pt x="1202" y="3"/>
                    </a:lnTo>
                    <a:lnTo>
                      <a:pt x="1292" y="13"/>
                    </a:lnTo>
                    <a:lnTo>
                      <a:pt x="1369" y="26"/>
                    </a:lnTo>
                    <a:lnTo>
                      <a:pt x="1446" y="47"/>
                    </a:lnTo>
                    <a:lnTo>
                      <a:pt x="1521" y="73"/>
                    </a:lnTo>
                    <a:lnTo>
                      <a:pt x="1595" y="105"/>
                    </a:lnTo>
                    <a:lnTo>
                      <a:pt x="1667" y="141"/>
                    </a:lnTo>
                    <a:lnTo>
                      <a:pt x="1738" y="185"/>
                    </a:lnTo>
                    <a:lnTo>
                      <a:pt x="1805" y="232"/>
                    </a:lnTo>
                    <a:lnTo>
                      <a:pt x="1833" y="254"/>
                    </a:lnTo>
                    <a:lnTo>
                      <a:pt x="1861" y="277"/>
                    </a:lnTo>
                    <a:lnTo>
                      <a:pt x="1888" y="301"/>
                    </a:lnTo>
                    <a:lnTo>
                      <a:pt x="1914" y="327"/>
                    </a:lnTo>
                    <a:lnTo>
                      <a:pt x="1948" y="363"/>
                    </a:lnTo>
                    <a:lnTo>
                      <a:pt x="1981" y="398"/>
                    </a:lnTo>
                    <a:lnTo>
                      <a:pt x="2011" y="436"/>
                    </a:lnTo>
                    <a:lnTo>
                      <a:pt x="2056" y="495"/>
                    </a:lnTo>
                    <a:lnTo>
                      <a:pt x="2095" y="558"/>
                    </a:lnTo>
                    <a:lnTo>
                      <a:pt x="2130" y="623"/>
                    </a:lnTo>
                    <a:lnTo>
                      <a:pt x="2163" y="690"/>
                    </a:lnTo>
                    <a:lnTo>
                      <a:pt x="2180" y="736"/>
                    </a:lnTo>
                    <a:lnTo>
                      <a:pt x="2198" y="781"/>
                    </a:lnTo>
                    <a:lnTo>
                      <a:pt x="2211" y="829"/>
                    </a:lnTo>
                    <a:lnTo>
                      <a:pt x="2222" y="865"/>
                    </a:lnTo>
                    <a:lnTo>
                      <a:pt x="2231" y="901"/>
                    </a:lnTo>
                    <a:lnTo>
                      <a:pt x="2243" y="975"/>
                    </a:lnTo>
                    <a:lnTo>
                      <a:pt x="2249" y="1013"/>
                    </a:lnTo>
                    <a:lnTo>
                      <a:pt x="2252" y="1049"/>
                    </a:lnTo>
                    <a:lnTo>
                      <a:pt x="2256" y="1119"/>
                    </a:lnTo>
                    <a:lnTo>
                      <a:pt x="2256" y="1145"/>
                    </a:lnTo>
                    <a:lnTo>
                      <a:pt x="2255" y="1170"/>
                    </a:lnTo>
                    <a:lnTo>
                      <a:pt x="2255" y="1195"/>
                    </a:lnTo>
                    <a:lnTo>
                      <a:pt x="2253" y="1232"/>
                    </a:lnTo>
                    <a:lnTo>
                      <a:pt x="2249" y="1268"/>
                    </a:lnTo>
                    <a:lnTo>
                      <a:pt x="2236" y="1351"/>
                    </a:lnTo>
                    <a:lnTo>
                      <a:pt x="2219" y="1432"/>
                    </a:lnTo>
                    <a:lnTo>
                      <a:pt x="2196" y="1512"/>
                    </a:lnTo>
                    <a:lnTo>
                      <a:pt x="2167" y="1590"/>
                    </a:lnTo>
                    <a:lnTo>
                      <a:pt x="2133" y="1665"/>
                    </a:lnTo>
                    <a:lnTo>
                      <a:pt x="2094" y="1736"/>
                    </a:lnTo>
                    <a:lnTo>
                      <a:pt x="2050" y="1804"/>
                    </a:lnTo>
                    <a:lnTo>
                      <a:pt x="1993" y="1878"/>
                    </a:lnTo>
                    <a:lnTo>
                      <a:pt x="1933" y="1948"/>
                    </a:lnTo>
                    <a:lnTo>
                      <a:pt x="1867" y="2012"/>
                    </a:lnTo>
                    <a:lnTo>
                      <a:pt x="1798" y="2070"/>
                    </a:lnTo>
                    <a:lnTo>
                      <a:pt x="1726" y="2121"/>
                    </a:lnTo>
                    <a:lnTo>
                      <a:pt x="1650" y="2165"/>
                    </a:lnTo>
                    <a:lnTo>
                      <a:pt x="1573" y="2204"/>
                    </a:lnTo>
                    <a:lnTo>
                      <a:pt x="1496" y="2236"/>
                    </a:lnTo>
                    <a:lnTo>
                      <a:pt x="1417" y="2262"/>
                    </a:lnTo>
                    <a:lnTo>
                      <a:pt x="1378" y="2274"/>
                    </a:lnTo>
                    <a:lnTo>
                      <a:pt x="1339" y="2283"/>
                    </a:lnTo>
                    <a:lnTo>
                      <a:pt x="1298" y="2291"/>
                    </a:lnTo>
                    <a:lnTo>
                      <a:pt x="1268" y="2296"/>
                    </a:lnTo>
                    <a:lnTo>
                      <a:pt x="1238" y="2300"/>
                    </a:lnTo>
                    <a:lnTo>
                      <a:pt x="1210" y="2304"/>
                    </a:lnTo>
                    <a:lnTo>
                      <a:pt x="1183" y="2307"/>
                    </a:lnTo>
                    <a:lnTo>
                      <a:pt x="1109" y="2310"/>
                    </a:lnTo>
                    <a:lnTo>
                      <a:pt x="1037" y="2309"/>
                    </a:lnTo>
                    <a:lnTo>
                      <a:pt x="966" y="2305"/>
                    </a:lnTo>
                    <a:lnTo>
                      <a:pt x="898" y="2297"/>
                    </a:lnTo>
                    <a:lnTo>
                      <a:pt x="833" y="2284"/>
                    </a:lnTo>
                    <a:lnTo>
                      <a:pt x="771" y="2269"/>
                    </a:lnTo>
                    <a:lnTo>
                      <a:pt x="702" y="2248"/>
                    </a:lnTo>
                    <a:lnTo>
                      <a:pt x="638" y="2223"/>
                    </a:lnTo>
                    <a:lnTo>
                      <a:pt x="578" y="2198"/>
                    </a:lnTo>
                    <a:lnTo>
                      <a:pt x="524" y="2170"/>
                    </a:lnTo>
                    <a:lnTo>
                      <a:pt x="476" y="2142"/>
                    </a:lnTo>
                    <a:lnTo>
                      <a:pt x="439" y="2119"/>
                    </a:lnTo>
                    <a:lnTo>
                      <a:pt x="405" y="2097"/>
                    </a:lnTo>
                    <a:lnTo>
                      <a:pt x="374" y="2074"/>
                    </a:lnTo>
                    <a:lnTo>
                      <a:pt x="353" y="2058"/>
                    </a:lnTo>
                    <a:lnTo>
                      <a:pt x="335" y="2045"/>
                    </a:lnTo>
                    <a:lnTo>
                      <a:pt x="319" y="2032"/>
                    </a:lnTo>
                    <a:lnTo>
                      <a:pt x="306" y="2020"/>
                    </a:lnTo>
                    <a:lnTo>
                      <a:pt x="289" y="2003"/>
                    </a:lnTo>
                    <a:lnTo>
                      <a:pt x="274" y="1991"/>
                    </a:lnTo>
                    <a:lnTo>
                      <a:pt x="264" y="1982"/>
                    </a:lnTo>
                    <a:lnTo>
                      <a:pt x="257" y="1977"/>
                    </a:lnTo>
                    <a:lnTo>
                      <a:pt x="255" y="1974"/>
                    </a:lnTo>
                    <a:lnTo>
                      <a:pt x="384" y="1833"/>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80" name="Freeform 13"/>
              <p:cNvSpPr>
                <a:spLocks/>
              </p:cNvSpPr>
              <p:nvPr/>
            </p:nvSpPr>
            <p:spPr bwMode="auto">
              <a:xfrm>
                <a:off x="3217" y="1508"/>
                <a:ext cx="1299" cy="1352"/>
              </a:xfrm>
              <a:custGeom>
                <a:avLst/>
                <a:gdLst>
                  <a:gd name="T0" fmla="*/ 254 w 1299"/>
                  <a:gd name="T1" fmla="*/ 1025 h 1352"/>
                  <a:gd name="T2" fmla="*/ 282 w 1299"/>
                  <a:gd name="T3" fmla="*/ 1051 h 1352"/>
                  <a:gd name="T4" fmla="*/ 305 w 1299"/>
                  <a:gd name="T5" fmla="*/ 1071 h 1352"/>
                  <a:gd name="T6" fmla="*/ 382 w 1299"/>
                  <a:gd name="T7" fmla="*/ 1123 h 1352"/>
                  <a:gd name="T8" fmla="*/ 518 w 1299"/>
                  <a:gd name="T9" fmla="*/ 1176 h 1352"/>
                  <a:gd name="T10" fmla="*/ 665 w 1299"/>
                  <a:gd name="T11" fmla="*/ 1189 h 1352"/>
                  <a:gd name="T12" fmla="*/ 717 w 1299"/>
                  <a:gd name="T13" fmla="*/ 1183 h 1352"/>
                  <a:gd name="T14" fmla="*/ 771 w 1299"/>
                  <a:gd name="T15" fmla="*/ 1173 h 1352"/>
                  <a:gd name="T16" fmla="*/ 924 w 1299"/>
                  <a:gd name="T17" fmla="*/ 1109 h 1352"/>
                  <a:gd name="T18" fmla="*/ 1043 w 1299"/>
                  <a:gd name="T19" fmla="*/ 1011 h 1352"/>
                  <a:gd name="T20" fmla="*/ 1134 w 1299"/>
                  <a:gd name="T21" fmla="*/ 877 h 1352"/>
                  <a:gd name="T22" fmla="*/ 1184 w 1299"/>
                  <a:gd name="T23" fmla="*/ 716 h 1352"/>
                  <a:gd name="T24" fmla="*/ 1191 w 1299"/>
                  <a:gd name="T25" fmla="*/ 647 h 1352"/>
                  <a:gd name="T26" fmla="*/ 1187 w 1299"/>
                  <a:gd name="T27" fmla="*/ 570 h 1352"/>
                  <a:gd name="T28" fmla="*/ 1154 w 1299"/>
                  <a:gd name="T29" fmla="*/ 428 h 1352"/>
                  <a:gd name="T30" fmla="*/ 1065 w 1299"/>
                  <a:gd name="T31" fmla="*/ 274 h 1352"/>
                  <a:gd name="T32" fmla="*/ 936 w 1299"/>
                  <a:gd name="T33" fmla="*/ 155 h 1352"/>
                  <a:gd name="T34" fmla="*/ 779 w 1299"/>
                  <a:gd name="T35" fmla="*/ 79 h 1352"/>
                  <a:gd name="T36" fmla="*/ 610 w 1299"/>
                  <a:gd name="T37" fmla="*/ 54 h 1352"/>
                  <a:gd name="T38" fmla="*/ 448 w 1299"/>
                  <a:gd name="T39" fmla="*/ 73 h 1352"/>
                  <a:gd name="T40" fmla="*/ 307 w 1299"/>
                  <a:gd name="T41" fmla="*/ 134 h 1352"/>
                  <a:gd name="T42" fmla="*/ 184 w 1299"/>
                  <a:gd name="T43" fmla="*/ 227 h 1352"/>
                  <a:gd name="T44" fmla="*/ 87 w 1299"/>
                  <a:gd name="T45" fmla="*/ 350 h 1352"/>
                  <a:gd name="T46" fmla="*/ 33 w 1299"/>
                  <a:gd name="T47" fmla="*/ 469 h 1352"/>
                  <a:gd name="T48" fmla="*/ 10 w 1299"/>
                  <a:gd name="T49" fmla="*/ 564 h 1352"/>
                  <a:gd name="T50" fmla="*/ 2 w 1299"/>
                  <a:gd name="T51" fmla="*/ 631 h 1352"/>
                  <a:gd name="T52" fmla="*/ 0 w 1299"/>
                  <a:gd name="T53" fmla="*/ 644 h 1352"/>
                  <a:gd name="T54" fmla="*/ 3 w 1299"/>
                  <a:gd name="T55" fmla="*/ 581 h 1352"/>
                  <a:gd name="T56" fmla="*/ 23 w 1299"/>
                  <a:gd name="T57" fmla="*/ 466 h 1352"/>
                  <a:gd name="T58" fmla="*/ 71 w 1299"/>
                  <a:gd name="T59" fmla="*/ 342 h 1352"/>
                  <a:gd name="T60" fmla="*/ 164 w 1299"/>
                  <a:gd name="T61" fmla="*/ 208 h 1352"/>
                  <a:gd name="T62" fmla="*/ 287 w 1299"/>
                  <a:gd name="T63" fmla="*/ 103 h 1352"/>
                  <a:gd name="T64" fmla="*/ 435 w 1299"/>
                  <a:gd name="T65" fmla="*/ 31 h 1352"/>
                  <a:gd name="T66" fmla="*/ 609 w 1299"/>
                  <a:gd name="T67" fmla="*/ 0 h 1352"/>
                  <a:gd name="T68" fmla="*/ 794 w 1299"/>
                  <a:gd name="T69" fmla="*/ 17 h 1352"/>
                  <a:gd name="T70" fmla="*/ 975 w 1299"/>
                  <a:gd name="T71" fmla="*/ 92 h 1352"/>
                  <a:gd name="T72" fmla="*/ 1115 w 1299"/>
                  <a:gd name="T73" fmla="*/ 203 h 1352"/>
                  <a:gd name="T74" fmla="*/ 1215 w 1299"/>
                  <a:gd name="T75" fmla="*/ 340 h 1352"/>
                  <a:gd name="T76" fmla="*/ 1263 w 1299"/>
                  <a:gd name="T77" fmla="*/ 445 h 1352"/>
                  <a:gd name="T78" fmla="*/ 1291 w 1299"/>
                  <a:gd name="T79" fmla="*/ 559 h 1352"/>
                  <a:gd name="T80" fmla="*/ 1299 w 1299"/>
                  <a:gd name="T81" fmla="*/ 642 h 1352"/>
                  <a:gd name="T82" fmla="*/ 1299 w 1299"/>
                  <a:gd name="T83" fmla="*/ 686 h 1352"/>
                  <a:gd name="T84" fmla="*/ 1289 w 1299"/>
                  <a:gd name="T85" fmla="*/ 787 h 1352"/>
                  <a:gd name="T86" fmla="*/ 1238 w 1299"/>
                  <a:gd name="T87" fmla="*/ 949 h 1352"/>
                  <a:gd name="T88" fmla="*/ 1144 w 1299"/>
                  <a:gd name="T89" fmla="*/ 1098 h 1352"/>
                  <a:gd name="T90" fmla="*/ 1002 w 1299"/>
                  <a:gd name="T91" fmla="*/ 1229 h 1352"/>
                  <a:gd name="T92" fmla="*/ 858 w 1299"/>
                  <a:gd name="T93" fmla="*/ 1305 h 1352"/>
                  <a:gd name="T94" fmla="*/ 766 w 1299"/>
                  <a:gd name="T95" fmla="*/ 1335 h 1352"/>
                  <a:gd name="T96" fmla="*/ 694 w 1299"/>
                  <a:gd name="T97" fmla="*/ 1347 h 1352"/>
                  <a:gd name="T98" fmla="*/ 569 w 1299"/>
                  <a:gd name="T99" fmla="*/ 1352 h 1352"/>
                  <a:gd name="T100" fmla="*/ 428 w 1299"/>
                  <a:gd name="T101" fmla="*/ 1330 h 1352"/>
                  <a:gd name="T102" fmla="*/ 287 w 1299"/>
                  <a:gd name="T103" fmla="*/ 1278 h 1352"/>
                  <a:gd name="T104" fmla="*/ 189 w 1299"/>
                  <a:gd name="T105" fmla="*/ 1216 h 1352"/>
                  <a:gd name="T106" fmla="*/ 148 w 1299"/>
                  <a:gd name="T107" fmla="*/ 1185 h 1352"/>
                  <a:gd name="T108" fmla="*/ 121 w 1299"/>
                  <a:gd name="T109" fmla="*/ 1161 h 1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99" h="1352">
                    <a:moveTo>
                      <a:pt x="248" y="1017"/>
                    </a:moveTo>
                    <a:lnTo>
                      <a:pt x="249" y="1020"/>
                    </a:lnTo>
                    <a:lnTo>
                      <a:pt x="254" y="1025"/>
                    </a:lnTo>
                    <a:lnTo>
                      <a:pt x="263" y="1033"/>
                    </a:lnTo>
                    <a:lnTo>
                      <a:pt x="275" y="1045"/>
                    </a:lnTo>
                    <a:lnTo>
                      <a:pt x="282" y="1051"/>
                    </a:lnTo>
                    <a:lnTo>
                      <a:pt x="290" y="1059"/>
                    </a:lnTo>
                    <a:lnTo>
                      <a:pt x="297" y="1064"/>
                    </a:lnTo>
                    <a:lnTo>
                      <a:pt x="305" y="1071"/>
                    </a:lnTo>
                    <a:lnTo>
                      <a:pt x="324" y="1085"/>
                    </a:lnTo>
                    <a:lnTo>
                      <a:pt x="346" y="1101"/>
                    </a:lnTo>
                    <a:lnTo>
                      <a:pt x="382" y="1123"/>
                    </a:lnTo>
                    <a:lnTo>
                      <a:pt x="426" y="1144"/>
                    </a:lnTo>
                    <a:lnTo>
                      <a:pt x="477" y="1164"/>
                    </a:lnTo>
                    <a:lnTo>
                      <a:pt x="518" y="1176"/>
                    </a:lnTo>
                    <a:lnTo>
                      <a:pt x="563" y="1183"/>
                    </a:lnTo>
                    <a:lnTo>
                      <a:pt x="611" y="1189"/>
                    </a:lnTo>
                    <a:lnTo>
                      <a:pt x="665" y="1189"/>
                    </a:lnTo>
                    <a:lnTo>
                      <a:pt x="684" y="1187"/>
                    </a:lnTo>
                    <a:lnTo>
                      <a:pt x="700" y="1185"/>
                    </a:lnTo>
                    <a:lnTo>
                      <a:pt x="717" y="1183"/>
                    </a:lnTo>
                    <a:lnTo>
                      <a:pt x="734" y="1181"/>
                    </a:lnTo>
                    <a:lnTo>
                      <a:pt x="752" y="1177"/>
                    </a:lnTo>
                    <a:lnTo>
                      <a:pt x="771" y="1173"/>
                    </a:lnTo>
                    <a:lnTo>
                      <a:pt x="826" y="1156"/>
                    </a:lnTo>
                    <a:lnTo>
                      <a:pt x="881" y="1132"/>
                    </a:lnTo>
                    <a:lnTo>
                      <a:pt x="924" y="1109"/>
                    </a:lnTo>
                    <a:lnTo>
                      <a:pt x="966" y="1081"/>
                    </a:lnTo>
                    <a:lnTo>
                      <a:pt x="1005" y="1049"/>
                    </a:lnTo>
                    <a:lnTo>
                      <a:pt x="1043" y="1011"/>
                    </a:lnTo>
                    <a:lnTo>
                      <a:pt x="1077" y="970"/>
                    </a:lnTo>
                    <a:lnTo>
                      <a:pt x="1108" y="926"/>
                    </a:lnTo>
                    <a:lnTo>
                      <a:pt x="1134" y="877"/>
                    </a:lnTo>
                    <a:lnTo>
                      <a:pt x="1155" y="826"/>
                    </a:lnTo>
                    <a:lnTo>
                      <a:pt x="1172" y="772"/>
                    </a:lnTo>
                    <a:lnTo>
                      <a:pt x="1184" y="716"/>
                    </a:lnTo>
                    <a:lnTo>
                      <a:pt x="1187" y="693"/>
                    </a:lnTo>
                    <a:lnTo>
                      <a:pt x="1189" y="668"/>
                    </a:lnTo>
                    <a:lnTo>
                      <a:pt x="1191" y="647"/>
                    </a:lnTo>
                    <a:lnTo>
                      <a:pt x="1189" y="606"/>
                    </a:lnTo>
                    <a:lnTo>
                      <a:pt x="1189" y="587"/>
                    </a:lnTo>
                    <a:lnTo>
                      <a:pt x="1187" y="570"/>
                    </a:lnTo>
                    <a:lnTo>
                      <a:pt x="1180" y="522"/>
                    </a:lnTo>
                    <a:lnTo>
                      <a:pt x="1168" y="475"/>
                    </a:lnTo>
                    <a:lnTo>
                      <a:pt x="1154" y="428"/>
                    </a:lnTo>
                    <a:lnTo>
                      <a:pt x="1129" y="374"/>
                    </a:lnTo>
                    <a:lnTo>
                      <a:pt x="1100" y="322"/>
                    </a:lnTo>
                    <a:lnTo>
                      <a:pt x="1065" y="274"/>
                    </a:lnTo>
                    <a:lnTo>
                      <a:pt x="1026" y="229"/>
                    </a:lnTo>
                    <a:lnTo>
                      <a:pt x="983" y="190"/>
                    </a:lnTo>
                    <a:lnTo>
                      <a:pt x="936" y="155"/>
                    </a:lnTo>
                    <a:lnTo>
                      <a:pt x="885" y="123"/>
                    </a:lnTo>
                    <a:lnTo>
                      <a:pt x="832" y="98"/>
                    </a:lnTo>
                    <a:lnTo>
                      <a:pt x="779" y="79"/>
                    </a:lnTo>
                    <a:lnTo>
                      <a:pt x="722" y="64"/>
                    </a:lnTo>
                    <a:lnTo>
                      <a:pt x="666" y="56"/>
                    </a:lnTo>
                    <a:lnTo>
                      <a:pt x="610" y="54"/>
                    </a:lnTo>
                    <a:lnTo>
                      <a:pt x="554" y="55"/>
                    </a:lnTo>
                    <a:lnTo>
                      <a:pt x="500" y="63"/>
                    </a:lnTo>
                    <a:lnTo>
                      <a:pt x="448" y="73"/>
                    </a:lnTo>
                    <a:lnTo>
                      <a:pt x="398" y="90"/>
                    </a:lnTo>
                    <a:lnTo>
                      <a:pt x="351" y="110"/>
                    </a:lnTo>
                    <a:lnTo>
                      <a:pt x="307" y="134"/>
                    </a:lnTo>
                    <a:lnTo>
                      <a:pt x="265" y="160"/>
                    </a:lnTo>
                    <a:lnTo>
                      <a:pt x="227" y="189"/>
                    </a:lnTo>
                    <a:lnTo>
                      <a:pt x="184" y="227"/>
                    </a:lnTo>
                    <a:lnTo>
                      <a:pt x="146" y="267"/>
                    </a:lnTo>
                    <a:lnTo>
                      <a:pt x="114" y="309"/>
                    </a:lnTo>
                    <a:lnTo>
                      <a:pt x="87" y="350"/>
                    </a:lnTo>
                    <a:lnTo>
                      <a:pt x="65" y="391"/>
                    </a:lnTo>
                    <a:lnTo>
                      <a:pt x="48" y="431"/>
                    </a:lnTo>
                    <a:lnTo>
                      <a:pt x="33" y="469"/>
                    </a:lnTo>
                    <a:lnTo>
                      <a:pt x="23" y="504"/>
                    </a:lnTo>
                    <a:lnTo>
                      <a:pt x="15" y="535"/>
                    </a:lnTo>
                    <a:lnTo>
                      <a:pt x="10" y="564"/>
                    </a:lnTo>
                    <a:lnTo>
                      <a:pt x="6" y="589"/>
                    </a:lnTo>
                    <a:lnTo>
                      <a:pt x="3" y="610"/>
                    </a:lnTo>
                    <a:lnTo>
                      <a:pt x="2" y="631"/>
                    </a:lnTo>
                    <a:lnTo>
                      <a:pt x="0" y="644"/>
                    </a:lnTo>
                    <a:lnTo>
                      <a:pt x="0" y="648"/>
                    </a:lnTo>
                    <a:lnTo>
                      <a:pt x="0" y="644"/>
                    </a:lnTo>
                    <a:lnTo>
                      <a:pt x="0" y="631"/>
                    </a:lnTo>
                    <a:lnTo>
                      <a:pt x="2" y="610"/>
                    </a:lnTo>
                    <a:lnTo>
                      <a:pt x="3" y="581"/>
                    </a:lnTo>
                    <a:lnTo>
                      <a:pt x="7" y="545"/>
                    </a:lnTo>
                    <a:lnTo>
                      <a:pt x="15" y="501"/>
                    </a:lnTo>
                    <a:lnTo>
                      <a:pt x="23" y="466"/>
                    </a:lnTo>
                    <a:lnTo>
                      <a:pt x="36" y="427"/>
                    </a:lnTo>
                    <a:lnTo>
                      <a:pt x="51" y="385"/>
                    </a:lnTo>
                    <a:lnTo>
                      <a:pt x="71" y="342"/>
                    </a:lnTo>
                    <a:lnTo>
                      <a:pt x="97" y="297"/>
                    </a:lnTo>
                    <a:lnTo>
                      <a:pt x="127" y="253"/>
                    </a:lnTo>
                    <a:lnTo>
                      <a:pt x="164" y="208"/>
                    </a:lnTo>
                    <a:lnTo>
                      <a:pt x="207" y="166"/>
                    </a:lnTo>
                    <a:lnTo>
                      <a:pt x="245" y="134"/>
                    </a:lnTo>
                    <a:lnTo>
                      <a:pt x="287" y="103"/>
                    </a:lnTo>
                    <a:lnTo>
                      <a:pt x="333" y="76"/>
                    </a:lnTo>
                    <a:lnTo>
                      <a:pt x="382" y="51"/>
                    </a:lnTo>
                    <a:lnTo>
                      <a:pt x="435" y="31"/>
                    </a:lnTo>
                    <a:lnTo>
                      <a:pt x="491" y="16"/>
                    </a:lnTo>
                    <a:lnTo>
                      <a:pt x="548" y="5"/>
                    </a:lnTo>
                    <a:lnTo>
                      <a:pt x="609" y="0"/>
                    </a:lnTo>
                    <a:lnTo>
                      <a:pt x="670" y="0"/>
                    </a:lnTo>
                    <a:lnTo>
                      <a:pt x="733" y="5"/>
                    </a:lnTo>
                    <a:lnTo>
                      <a:pt x="794" y="17"/>
                    </a:lnTo>
                    <a:lnTo>
                      <a:pt x="857" y="35"/>
                    </a:lnTo>
                    <a:lnTo>
                      <a:pt x="917" y="60"/>
                    </a:lnTo>
                    <a:lnTo>
                      <a:pt x="975" y="92"/>
                    </a:lnTo>
                    <a:lnTo>
                      <a:pt x="1031" y="128"/>
                    </a:lnTo>
                    <a:lnTo>
                      <a:pt x="1074" y="164"/>
                    </a:lnTo>
                    <a:lnTo>
                      <a:pt x="1115" y="203"/>
                    </a:lnTo>
                    <a:lnTo>
                      <a:pt x="1153" y="245"/>
                    </a:lnTo>
                    <a:lnTo>
                      <a:pt x="1185" y="292"/>
                    </a:lnTo>
                    <a:lnTo>
                      <a:pt x="1215" y="340"/>
                    </a:lnTo>
                    <a:lnTo>
                      <a:pt x="1242" y="391"/>
                    </a:lnTo>
                    <a:lnTo>
                      <a:pt x="1252" y="419"/>
                    </a:lnTo>
                    <a:lnTo>
                      <a:pt x="1263" y="445"/>
                    </a:lnTo>
                    <a:lnTo>
                      <a:pt x="1272" y="473"/>
                    </a:lnTo>
                    <a:lnTo>
                      <a:pt x="1283" y="515"/>
                    </a:lnTo>
                    <a:lnTo>
                      <a:pt x="1291" y="559"/>
                    </a:lnTo>
                    <a:lnTo>
                      <a:pt x="1294" y="581"/>
                    </a:lnTo>
                    <a:lnTo>
                      <a:pt x="1297" y="601"/>
                    </a:lnTo>
                    <a:lnTo>
                      <a:pt x="1299" y="642"/>
                    </a:lnTo>
                    <a:lnTo>
                      <a:pt x="1299" y="659"/>
                    </a:lnTo>
                    <a:lnTo>
                      <a:pt x="1299" y="672"/>
                    </a:lnTo>
                    <a:lnTo>
                      <a:pt x="1299" y="686"/>
                    </a:lnTo>
                    <a:lnTo>
                      <a:pt x="1298" y="708"/>
                    </a:lnTo>
                    <a:lnTo>
                      <a:pt x="1297" y="729"/>
                    </a:lnTo>
                    <a:lnTo>
                      <a:pt x="1289" y="787"/>
                    </a:lnTo>
                    <a:lnTo>
                      <a:pt x="1276" y="842"/>
                    </a:lnTo>
                    <a:lnTo>
                      <a:pt x="1259" y="897"/>
                    </a:lnTo>
                    <a:lnTo>
                      <a:pt x="1238" y="949"/>
                    </a:lnTo>
                    <a:lnTo>
                      <a:pt x="1213" y="999"/>
                    </a:lnTo>
                    <a:lnTo>
                      <a:pt x="1183" y="1046"/>
                    </a:lnTo>
                    <a:lnTo>
                      <a:pt x="1144" y="1098"/>
                    </a:lnTo>
                    <a:lnTo>
                      <a:pt x="1100" y="1147"/>
                    </a:lnTo>
                    <a:lnTo>
                      <a:pt x="1053" y="1191"/>
                    </a:lnTo>
                    <a:lnTo>
                      <a:pt x="1002" y="1229"/>
                    </a:lnTo>
                    <a:lnTo>
                      <a:pt x="950" y="1263"/>
                    </a:lnTo>
                    <a:lnTo>
                      <a:pt x="904" y="1286"/>
                    </a:lnTo>
                    <a:lnTo>
                      <a:pt x="858" y="1305"/>
                    </a:lnTo>
                    <a:lnTo>
                      <a:pt x="813" y="1322"/>
                    </a:lnTo>
                    <a:lnTo>
                      <a:pt x="789" y="1329"/>
                    </a:lnTo>
                    <a:lnTo>
                      <a:pt x="766" y="1335"/>
                    </a:lnTo>
                    <a:lnTo>
                      <a:pt x="742" y="1339"/>
                    </a:lnTo>
                    <a:lnTo>
                      <a:pt x="717" y="1343"/>
                    </a:lnTo>
                    <a:lnTo>
                      <a:pt x="694" y="1347"/>
                    </a:lnTo>
                    <a:lnTo>
                      <a:pt x="673" y="1350"/>
                    </a:lnTo>
                    <a:lnTo>
                      <a:pt x="620" y="1352"/>
                    </a:lnTo>
                    <a:lnTo>
                      <a:pt x="569" y="1352"/>
                    </a:lnTo>
                    <a:lnTo>
                      <a:pt x="520" y="1348"/>
                    </a:lnTo>
                    <a:lnTo>
                      <a:pt x="473" y="1341"/>
                    </a:lnTo>
                    <a:lnTo>
                      <a:pt x="428" y="1330"/>
                    </a:lnTo>
                    <a:lnTo>
                      <a:pt x="377" y="1314"/>
                    </a:lnTo>
                    <a:lnTo>
                      <a:pt x="330" y="1297"/>
                    </a:lnTo>
                    <a:lnTo>
                      <a:pt x="287" y="1278"/>
                    </a:lnTo>
                    <a:lnTo>
                      <a:pt x="250" y="1257"/>
                    </a:lnTo>
                    <a:lnTo>
                      <a:pt x="218" y="1237"/>
                    </a:lnTo>
                    <a:lnTo>
                      <a:pt x="189" y="1216"/>
                    </a:lnTo>
                    <a:lnTo>
                      <a:pt x="164" y="1198"/>
                    </a:lnTo>
                    <a:lnTo>
                      <a:pt x="155" y="1191"/>
                    </a:lnTo>
                    <a:lnTo>
                      <a:pt x="148" y="1185"/>
                    </a:lnTo>
                    <a:lnTo>
                      <a:pt x="135" y="1174"/>
                    </a:lnTo>
                    <a:lnTo>
                      <a:pt x="126" y="1166"/>
                    </a:lnTo>
                    <a:lnTo>
                      <a:pt x="121" y="1161"/>
                    </a:lnTo>
                    <a:lnTo>
                      <a:pt x="118" y="1160"/>
                    </a:lnTo>
                    <a:lnTo>
                      <a:pt x="248" y="1017"/>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81" name="Freeform 14"/>
              <p:cNvSpPr>
                <a:spLocks/>
              </p:cNvSpPr>
              <p:nvPr/>
            </p:nvSpPr>
            <p:spPr bwMode="auto">
              <a:xfrm>
                <a:off x="2303" y="2084"/>
                <a:ext cx="1609" cy="1610"/>
              </a:xfrm>
              <a:custGeom>
                <a:avLst/>
                <a:gdLst>
                  <a:gd name="T0" fmla="*/ 1609 w 1609"/>
                  <a:gd name="T1" fmla="*/ 136 h 1610"/>
                  <a:gd name="T2" fmla="*/ 135 w 1609"/>
                  <a:gd name="T3" fmla="*/ 1610 h 1610"/>
                  <a:gd name="T4" fmla="*/ 0 w 1609"/>
                  <a:gd name="T5" fmla="*/ 1474 h 1610"/>
                  <a:gd name="T6" fmla="*/ 1473 w 1609"/>
                  <a:gd name="T7" fmla="*/ 0 h 1610"/>
                  <a:gd name="T8" fmla="*/ 1609 w 1609"/>
                  <a:gd name="T9" fmla="*/ 136 h 1610"/>
                </a:gdLst>
                <a:ahLst/>
                <a:cxnLst>
                  <a:cxn ang="0">
                    <a:pos x="T0" y="T1"/>
                  </a:cxn>
                  <a:cxn ang="0">
                    <a:pos x="T2" y="T3"/>
                  </a:cxn>
                  <a:cxn ang="0">
                    <a:pos x="T4" y="T5"/>
                  </a:cxn>
                  <a:cxn ang="0">
                    <a:pos x="T6" y="T7"/>
                  </a:cxn>
                  <a:cxn ang="0">
                    <a:pos x="T8" y="T9"/>
                  </a:cxn>
                </a:cxnLst>
                <a:rect l="0" t="0" r="r" b="b"/>
                <a:pathLst>
                  <a:path w="1609" h="1610">
                    <a:moveTo>
                      <a:pt x="1609" y="136"/>
                    </a:moveTo>
                    <a:lnTo>
                      <a:pt x="135" y="1610"/>
                    </a:lnTo>
                    <a:lnTo>
                      <a:pt x="0" y="1474"/>
                    </a:lnTo>
                    <a:lnTo>
                      <a:pt x="1473" y="0"/>
                    </a:lnTo>
                    <a:lnTo>
                      <a:pt x="1609" y="136"/>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grpSp>
      <p:grpSp>
        <p:nvGrpSpPr>
          <p:cNvPr id="185" name="Group 184"/>
          <p:cNvGrpSpPr/>
          <p:nvPr/>
        </p:nvGrpSpPr>
        <p:grpSpPr>
          <a:xfrm>
            <a:off x="5176555" y="4546916"/>
            <a:ext cx="366605" cy="464822"/>
            <a:chOff x="4144754" y="4230048"/>
            <a:chExt cx="873396" cy="1107388"/>
          </a:xfrm>
          <a:solidFill>
            <a:schemeClr val="bg1"/>
          </a:solidFill>
        </p:grpSpPr>
        <p:grpSp>
          <p:nvGrpSpPr>
            <p:cNvPr id="299" name="Group 298"/>
            <p:cNvGrpSpPr/>
            <p:nvPr/>
          </p:nvGrpSpPr>
          <p:grpSpPr>
            <a:xfrm>
              <a:off x="4144754" y="4230048"/>
              <a:ext cx="682248" cy="1107388"/>
              <a:chOff x="2112134" y="12479"/>
              <a:chExt cx="4134119" cy="6710293"/>
            </a:xfrm>
            <a:grpFill/>
          </p:grpSpPr>
          <p:sp>
            <p:nvSpPr>
              <p:cNvPr id="307" name="Freeform 306"/>
              <p:cNvSpPr/>
              <p:nvPr/>
            </p:nvSpPr>
            <p:spPr>
              <a:xfrm>
                <a:off x="2112134" y="592428"/>
                <a:ext cx="4134119" cy="6130344"/>
              </a:xfrm>
              <a:custGeom>
                <a:avLst/>
                <a:gdLst>
                  <a:gd name="connsiteX0" fmla="*/ 399245 w 4134119"/>
                  <a:gd name="connsiteY0" fmla="*/ 1146220 h 6130344"/>
                  <a:gd name="connsiteX1" fmla="*/ 399245 w 4134119"/>
                  <a:gd name="connsiteY1" fmla="*/ 5550795 h 6130344"/>
                  <a:gd name="connsiteX2" fmla="*/ 3734873 w 4134119"/>
                  <a:gd name="connsiteY2" fmla="*/ 5550795 h 6130344"/>
                  <a:gd name="connsiteX3" fmla="*/ 3734873 w 4134119"/>
                  <a:gd name="connsiteY3" fmla="*/ 1146220 h 6130344"/>
                  <a:gd name="connsiteX4" fmla="*/ 398446 w 4134119"/>
                  <a:gd name="connsiteY4" fmla="*/ 0 h 6130344"/>
                  <a:gd name="connsiteX5" fmla="*/ 862886 w 4134119"/>
                  <a:gd name="connsiteY5" fmla="*/ 0 h 6130344"/>
                  <a:gd name="connsiteX6" fmla="*/ 862886 w 4134119"/>
                  <a:gd name="connsiteY6" fmla="*/ 257429 h 6130344"/>
                  <a:gd name="connsiteX7" fmla="*/ 1197885 w 4134119"/>
                  <a:gd name="connsiteY7" fmla="*/ 592428 h 6130344"/>
                  <a:gd name="connsiteX8" fmla="*/ 2923357 w 4134119"/>
                  <a:gd name="connsiteY8" fmla="*/ 592428 h 6130344"/>
                  <a:gd name="connsiteX9" fmla="*/ 3258356 w 4134119"/>
                  <a:gd name="connsiteY9" fmla="*/ 257429 h 6130344"/>
                  <a:gd name="connsiteX10" fmla="*/ 3258356 w 4134119"/>
                  <a:gd name="connsiteY10" fmla="*/ 0 h 6130344"/>
                  <a:gd name="connsiteX11" fmla="*/ 3735673 w 4134119"/>
                  <a:gd name="connsiteY11" fmla="*/ 0 h 6130344"/>
                  <a:gd name="connsiteX12" fmla="*/ 4134119 w 4134119"/>
                  <a:gd name="connsiteY12" fmla="*/ 398446 h 6130344"/>
                  <a:gd name="connsiteX13" fmla="*/ 4134119 w 4134119"/>
                  <a:gd name="connsiteY13" fmla="*/ 5731898 h 6130344"/>
                  <a:gd name="connsiteX14" fmla="*/ 3735673 w 4134119"/>
                  <a:gd name="connsiteY14" fmla="*/ 6130344 h 6130344"/>
                  <a:gd name="connsiteX15" fmla="*/ 398446 w 4134119"/>
                  <a:gd name="connsiteY15" fmla="*/ 6130344 h 6130344"/>
                  <a:gd name="connsiteX16" fmla="*/ 0 w 4134119"/>
                  <a:gd name="connsiteY16" fmla="*/ 5731898 h 6130344"/>
                  <a:gd name="connsiteX17" fmla="*/ 0 w 4134119"/>
                  <a:gd name="connsiteY17" fmla="*/ 398446 h 6130344"/>
                  <a:gd name="connsiteX18" fmla="*/ 398446 w 4134119"/>
                  <a:gd name="connsiteY18" fmla="*/ 0 h 6130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34119" h="6130344">
                    <a:moveTo>
                      <a:pt x="399245" y="1146220"/>
                    </a:moveTo>
                    <a:lnTo>
                      <a:pt x="399245" y="5550795"/>
                    </a:lnTo>
                    <a:lnTo>
                      <a:pt x="3734873" y="5550795"/>
                    </a:lnTo>
                    <a:lnTo>
                      <a:pt x="3734873" y="1146220"/>
                    </a:lnTo>
                    <a:close/>
                    <a:moveTo>
                      <a:pt x="398446" y="0"/>
                    </a:moveTo>
                    <a:lnTo>
                      <a:pt x="862886" y="0"/>
                    </a:lnTo>
                    <a:lnTo>
                      <a:pt x="862886" y="257429"/>
                    </a:lnTo>
                    <a:cubicBezTo>
                      <a:pt x="862886" y="442444"/>
                      <a:pt x="1012870" y="592428"/>
                      <a:pt x="1197885" y="592428"/>
                    </a:cubicBezTo>
                    <a:lnTo>
                      <a:pt x="2923357" y="592428"/>
                    </a:lnTo>
                    <a:cubicBezTo>
                      <a:pt x="3108372" y="592428"/>
                      <a:pt x="3258356" y="442444"/>
                      <a:pt x="3258356" y="257429"/>
                    </a:cubicBezTo>
                    <a:lnTo>
                      <a:pt x="3258356" y="0"/>
                    </a:lnTo>
                    <a:lnTo>
                      <a:pt x="3735673" y="0"/>
                    </a:lnTo>
                    <a:cubicBezTo>
                      <a:pt x="3955729" y="0"/>
                      <a:pt x="4134119" y="178390"/>
                      <a:pt x="4134119" y="398446"/>
                    </a:cubicBezTo>
                    <a:lnTo>
                      <a:pt x="4134119" y="5731898"/>
                    </a:lnTo>
                    <a:cubicBezTo>
                      <a:pt x="4134119" y="5951954"/>
                      <a:pt x="3955729" y="6130344"/>
                      <a:pt x="3735673" y="6130344"/>
                    </a:cubicBezTo>
                    <a:lnTo>
                      <a:pt x="398446" y="6130344"/>
                    </a:lnTo>
                    <a:cubicBezTo>
                      <a:pt x="178390" y="6130344"/>
                      <a:pt x="0" y="5951954"/>
                      <a:pt x="0" y="5731898"/>
                    </a:cubicBezTo>
                    <a:lnTo>
                      <a:pt x="0" y="398446"/>
                    </a:lnTo>
                    <a:cubicBezTo>
                      <a:pt x="0" y="178390"/>
                      <a:pt x="178390" y="0"/>
                      <a:pt x="398446"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08" name="Freeform 307"/>
              <p:cNvSpPr/>
              <p:nvPr/>
            </p:nvSpPr>
            <p:spPr>
              <a:xfrm>
                <a:off x="3181082" y="12479"/>
                <a:ext cx="1996225" cy="1007769"/>
              </a:xfrm>
              <a:custGeom>
                <a:avLst/>
                <a:gdLst>
                  <a:gd name="connsiteX0" fmla="*/ 998111 w 1996225"/>
                  <a:gd name="connsiteY0" fmla="*/ 180304 h 1007769"/>
                  <a:gd name="connsiteX1" fmla="*/ 759853 w 1996225"/>
                  <a:gd name="connsiteY1" fmla="*/ 418562 h 1007769"/>
                  <a:gd name="connsiteX2" fmla="*/ 998111 w 1996225"/>
                  <a:gd name="connsiteY2" fmla="*/ 656820 h 1007769"/>
                  <a:gd name="connsiteX3" fmla="*/ 1236369 w 1996225"/>
                  <a:gd name="connsiteY3" fmla="*/ 418562 h 1007769"/>
                  <a:gd name="connsiteX4" fmla="*/ 998111 w 1996225"/>
                  <a:gd name="connsiteY4" fmla="*/ 180304 h 1007769"/>
                  <a:gd name="connsiteX5" fmla="*/ 998111 w 1996225"/>
                  <a:gd name="connsiteY5" fmla="*/ 0 h 1007769"/>
                  <a:gd name="connsiteX6" fmla="*/ 1408170 w 1996225"/>
                  <a:gd name="connsiteY6" fmla="*/ 334207 h 1007769"/>
                  <a:gd name="connsiteX7" fmla="*/ 1408559 w 1996225"/>
                  <a:gd name="connsiteY7" fmla="*/ 338068 h 1007769"/>
                  <a:gd name="connsiteX8" fmla="*/ 1897484 w 1996225"/>
                  <a:gd name="connsiteY8" fmla="*/ 338068 h 1007769"/>
                  <a:gd name="connsiteX9" fmla="*/ 1996225 w 1996225"/>
                  <a:gd name="connsiteY9" fmla="*/ 436809 h 1007769"/>
                  <a:gd name="connsiteX10" fmla="*/ 1996225 w 1996225"/>
                  <a:gd name="connsiteY10" fmla="*/ 909028 h 1007769"/>
                  <a:gd name="connsiteX11" fmla="*/ 1897484 w 1996225"/>
                  <a:gd name="connsiteY11" fmla="*/ 1007769 h 1007769"/>
                  <a:gd name="connsiteX12" fmla="*/ 98741 w 1996225"/>
                  <a:gd name="connsiteY12" fmla="*/ 1007769 h 1007769"/>
                  <a:gd name="connsiteX13" fmla="*/ 0 w 1996225"/>
                  <a:gd name="connsiteY13" fmla="*/ 909028 h 1007769"/>
                  <a:gd name="connsiteX14" fmla="*/ 0 w 1996225"/>
                  <a:gd name="connsiteY14" fmla="*/ 436809 h 1007769"/>
                  <a:gd name="connsiteX15" fmla="*/ 98741 w 1996225"/>
                  <a:gd name="connsiteY15" fmla="*/ 338068 h 1007769"/>
                  <a:gd name="connsiteX16" fmla="*/ 587664 w 1996225"/>
                  <a:gd name="connsiteY16" fmla="*/ 338068 h 1007769"/>
                  <a:gd name="connsiteX17" fmla="*/ 588053 w 1996225"/>
                  <a:gd name="connsiteY17" fmla="*/ 334207 h 1007769"/>
                  <a:gd name="connsiteX18" fmla="*/ 998111 w 1996225"/>
                  <a:gd name="connsiteY18" fmla="*/ 0 h 1007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96225" h="1007769">
                    <a:moveTo>
                      <a:pt x="998111" y="180304"/>
                    </a:moveTo>
                    <a:cubicBezTo>
                      <a:pt x="866525" y="180304"/>
                      <a:pt x="759853" y="286976"/>
                      <a:pt x="759853" y="418562"/>
                    </a:cubicBezTo>
                    <a:cubicBezTo>
                      <a:pt x="759853" y="550148"/>
                      <a:pt x="866525" y="656820"/>
                      <a:pt x="998111" y="656820"/>
                    </a:cubicBezTo>
                    <a:cubicBezTo>
                      <a:pt x="1129697" y="656820"/>
                      <a:pt x="1236369" y="550148"/>
                      <a:pt x="1236369" y="418562"/>
                    </a:cubicBezTo>
                    <a:cubicBezTo>
                      <a:pt x="1236369" y="286976"/>
                      <a:pt x="1129697" y="180304"/>
                      <a:pt x="998111" y="180304"/>
                    </a:cubicBezTo>
                    <a:close/>
                    <a:moveTo>
                      <a:pt x="998111" y="0"/>
                    </a:moveTo>
                    <a:cubicBezTo>
                      <a:pt x="1200381" y="0"/>
                      <a:pt x="1369140" y="143476"/>
                      <a:pt x="1408170" y="334207"/>
                    </a:cubicBezTo>
                    <a:lnTo>
                      <a:pt x="1408559" y="338068"/>
                    </a:lnTo>
                    <a:lnTo>
                      <a:pt x="1897484" y="338068"/>
                    </a:lnTo>
                    <a:cubicBezTo>
                      <a:pt x="1952017" y="338068"/>
                      <a:pt x="1996225" y="382276"/>
                      <a:pt x="1996225" y="436809"/>
                    </a:cubicBezTo>
                    <a:lnTo>
                      <a:pt x="1996225" y="909028"/>
                    </a:lnTo>
                    <a:cubicBezTo>
                      <a:pt x="1996225" y="963561"/>
                      <a:pt x="1952017" y="1007769"/>
                      <a:pt x="1897484" y="1007769"/>
                    </a:cubicBezTo>
                    <a:lnTo>
                      <a:pt x="98741" y="1007769"/>
                    </a:lnTo>
                    <a:cubicBezTo>
                      <a:pt x="44208" y="1007769"/>
                      <a:pt x="0" y="963561"/>
                      <a:pt x="0" y="909028"/>
                    </a:cubicBezTo>
                    <a:lnTo>
                      <a:pt x="0" y="436809"/>
                    </a:lnTo>
                    <a:cubicBezTo>
                      <a:pt x="0" y="382276"/>
                      <a:pt x="44208" y="338068"/>
                      <a:pt x="98741" y="338068"/>
                    </a:cubicBezTo>
                    <a:lnTo>
                      <a:pt x="587664" y="338068"/>
                    </a:lnTo>
                    <a:lnTo>
                      <a:pt x="588053" y="334207"/>
                    </a:lnTo>
                    <a:cubicBezTo>
                      <a:pt x="627082" y="143476"/>
                      <a:pt x="795842" y="0"/>
                      <a:pt x="998111"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nvGrpSpPr>
              <p:cNvPr id="309" name="Group 308"/>
              <p:cNvGrpSpPr/>
              <p:nvPr/>
            </p:nvGrpSpPr>
            <p:grpSpPr>
              <a:xfrm>
                <a:off x="2979287" y="1957742"/>
                <a:ext cx="1174521" cy="1120738"/>
                <a:chOff x="2971799" y="1957742"/>
                <a:chExt cx="1174521" cy="1120738"/>
              </a:xfrm>
              <a:grpFill/>
            </p:grpSpPr>
            <p:sp>
              <p:nvSpPr>
                <p:cNvPr id="325" name="Freeform 324"/>
                <p:cNvSpPr/>
                <p:nvPr/>
              </p:nvSpPr>
              <p:spPr>
                <a:xfrm>
                  <a:off x="2971799" y="2354580"/>
                  <a:ext cx="543605" cy="723900"/>
                </a:xfrm>
                <a:custGeom>
                  <a:avLst/>
                  <a:gdLst>
                    <a:gd name="connsiteX0" fmla="*/ 432877 w 546522"/>
                    <a:gd name="connsiteY0" fmla="*/ 0 h 723900"/>
                    <a:gd name="connsiteX1" fmla="*/ 457198 w 546522"/>
                    <a:gd name="connsiteY1" fmla="*/ 0 h 723900"/>
                    <a:gd name="connsiteX2" fmla="*/ 541454 w 546522"/>
                    <a:gd name="connsiteY2" fmla="*/ 55849 h 723900"/>
                    <a:gd name="connsiteX3" fmla="*/ 546522 w 546522"/>
                    <a:gd name="connsiteY3" fmla="*/ 80948 h 723900"/>
                    <a:gd name="connsiteX4" fmla="*/ 91442 w 546522"/>
                    <a:gd name="connsiteY4" fmla="*/ 0 h 723900"/>
                    <a:gd name="connsiteX5" fmla="*/ 294237 w 546522"/>
                    <a:gd name="connsiteY5" fmla="*/ 0 h 723900"/>
                    <a:gd name="connsiteX6" fmla="*/ 259248 w 546522"/>
                    <a:gd name="connsiteY6" fmla="*/ 99060 h 723900"/>
                    <a:gd name="connsiteX7" fmla="*/ 147939 w 546522"/>
                    <a:gd name="connsiteY7" fmla="*/ 99060 h 723900"/>
                    <a:gd name="connsiteX8" fmla="*/ 84747 w 546522"/>
                    <a:gd name="connsiteY8" fmla="*/ 162252 h 723900"/>
                    <a:gd name="connsiteX9" fmla="*/ 84747 w 546522"/>
                    <a:gd name="connsiteY9" fmla="*/ 561648 h 723900"/>
                    <a:gd name="connsiteX10" fmla="*/ 147939 w 546522"/>
                    <a:gd name="connsiteY10" fmla="*/ 624840 h 723900"/>
                    <a:gd name="connsiteX11" fmla="*/ 400702 w 546522"/>
                    <a:gd name="connsiteY11" fmla="*/ 624840 h 723900"/>
                    <a:gd name="connsiteX12" fmla="*/ 458928 w 546522"/>
                    <a:gd name="connsiteY12" fmla="*/ 586245 h 723900"/>
                    <a:gd name="connsiteX13" fmla="*/ 460480 w 546522"/>
                    <a:gd name="connsiteY13" fmla="*/ 578560 h 723900"/>
                    <a:gd name="connsiteX14" fmla="*/ 543605 w 546522"/>
                    <a:gd name="connsiteY14" fmla="*/ 657400 h 723900"/>
                    <a:gd name="connsiteX15" fmla="*/ 541454 w 546522"/>
                    <a:gd name="connsiteY15" fmla="*/ 668051 h 723900"/>
                    <a:gd name="connsiteX16" fmla="*/ 457198 w 546522"/>
                    <a:gd name="connsiteY16" fmla="*/ 723900 h 723900"/>
                    <a:gd name="connsiteX17" fmla="*/ 91442 w 546522"/>
                    <a:gd name="connsiteY17" fmla="*/ 723900 h 723900"/>
                    <a:gd name="connsiteX18" fmla="*/ 0 w 546522"/>
                    <a:gd name="connsiteY18" fmla="*/ 632458 h 723900"/>
                    <a:gd name="connsiteX19" fmla="*/ 0 w 546522"/>
                    <a:gd name="connsiteY19" fmla="*/ 91442 h 723900"/>
                    <a:gd name="connsiteX20" fmla="*/ 91442 w 546522"/>
                    <a:gd name="connsiteY20" fmla="*/ 0 h 723900"/>
                    <a:gd name="connsiteX0" fmla="*/ 432877 w 543605"/>
                    <a:gd name="connsiteY0" fmla="*/ 0 h 723900"/>
                    <a:gd name="connsiteX1" fmla="*/ 457198 w 543605"/>
                    <a:gd name="connsiteY1" fmla="*/ 0 h 723900"/>
                    <a:gd name="connsiteX2" fmla="*/ 541454 w 543605"/>
                    <a:gd name="connsiteY2" fmla="*/ 55849 h 723900"/>
                    <a:gd name="connsiteX3" fmla="*/ 432877 w 543605"/>
                    <a:gd name="connsiteY3" fmla="*/ 0 h 723900"/>
                    <a:gd name="connsiteX4" fmla="*/ 91442 w 543605"/>
                    <a:gd name="connsiteY4" fmla="*/ 0 h 723900"/>
                    <a:gd name="connsiteX5" fmla="*/ 294237 w 543605"/>
                    <a:gd name="connsiteY5" fmla="*/ 0 h 723900"/>
                    <a:gd name="connsiteX6" fmla="*/ 259248 w 543605"/>
                    <a:gd name="connsiteY6" fmla="*/ 99060 h 723900"/>
                    <a:gd name="connsiteX7" fmla="*/ 147939 w 543605"/>
                    <a:gd name="connsiteY7" fmla="*/ 99060 h 723900"/>
                    <a:gd name="connsiteX8" fmla="*/ 84747 w 543605"/>
                    <a:gd name="connsiteY8" fmla="*/ 162252 h 723900"/>
                    <a:gd name="connsiteX9" fmla="*/ 84747 w 543605"/>
                    <a:gd name="connsiteY9" fmla="*/ 561648 h 723900"/>
                    <a:gd name="connsiteX10" fmla="*/ 147939 w 543605"/>
                    <a:gd name="connsiteY10" fmla="*/ 624840 h 723900"/>
                    <a:gd name="connsiteX11" fmla="*/ 400702 w 543605"/>
                    <a:gd name="connsiteY11" fmla="*/ 624840 h 723900"/>
                    <a:gd name="connsiteX12" fmla="*/ 458928 w 543605"/>
                    <a:gd name="connsiteY12" fmla="*/ 586245 h 723900"/>
                    <a:gd name="connsiteX13" fmla="*/ 460480 w 543605"/>
                    <a:gd name="connsiteY13" fmla="*/ 578560 h 723900"/>
                    <a:gd name="connsiteX14" fmla="*/ 543605 w 543605"/>
                    <a:gd name="connsiteY14" fmla="*/ 657400 h 723900"/>
                    <a:gd name="connsiteX15" fmla="*/ 541454 w 543605"/>
                    <a:gd name="connsiteY15" fmla="*/ 668051 h 723900"/>
                    <a:gd name="connsiteX16" fmla="*/ 457198 w 543605"/>
                    <a:gd name="connsiteY16" fmla="*/ 723900 h 723900"/>
                    <a:gd name="connsiteX17" fmla="*/ 91442 w 543605"/>
                    <a:gd name="connsiteY17" fmla="*/ 723900 h 723900"/>
                    <a:gd name="connsiteX18" fmla="*/ 0 w 543605"/>
                    <a:gd name="connsiteY18" fmla="*/ 632458 h 723900"/>
                    <a:gd name="connsiteX19" fmla="*/ 0 w 543605"/>
                    <a:gd name="connsiteY19" fmla="*/ 91442 h 723900"/>
                    <a:gd name="connsiteX20" fmla="*/ 91442 w 543605"/>
                    <a:gd name="connsiteY20" fmla="*/ 0 h 723900"/>
                    <a:gd name="connsiteX0" fmla="*/ 432877 w 543605"/>
                    <a:gd name="connsiteY0" fmla="*/ 0 h 723900"/>
                    <a:gd name="connsiteX1" fmla="*/ 457198 w 543605"/>
                    <a:gd name="connsiteY1" fmla="*/ 0 h 723900"/>
                    <a:gd name="connsiteX2" fmla="*/ 432877 w 543605"/>
                    <a:gd name="connsiteY2" fmla="*/ 0 h 723900"/>
                    <a:gd name="connsiteX3" fmla="*/ 91442 w 543605"/>
                    <a:gd name="connsiteY3" fmla="*/ 0 h 723900"/>
                    <a:gd name="connsiteX4" fmla="*/ 294237 w 543605"/>
                    <a:gd name="connsiteY4" fmla="*/ 0 h 723900"/>
                    <a:gd name="connsiteX5" fmla="*/ 259248 w 543605"/>
                    <a:gd name="connsiteY5" fmla="*/ 99060 h 723900"/>
                    <a:gd name="connsiteX6" fmla="*/ 147939 w 543605"/>
                    <a:gd name="connsiteY6" fmla="*/ 99060 h 723900"/>
                    <a:gd name="connsiteX7" fmla="*/ 84747 w 543605"/>
                    <a:gd name="connsiteY7" fmla="*/ 162252 h 723900"/>
                    <a:gd name="connsiteX8" fmla="*/ 84747 w 543605"/>
                    <a:gd name="connsiteY8" fmla="*/ 561648 h 723900"/>
                    <a:gd name="connsiteX9" fmla="*/ 147939 w 543605"/>
                    <a:gd name="connsiteY9" fmla="*/ 624840 h 723900"/>
                    <a:gd name="connsiteX10" fmla="*/ 400702 w 543605"/>
                    <a:gd name="connsiteY10" fmla="*/ 624840 h 723900"/>
                    <a:gd name="connsiteX11" fmla="*/ 458928 w 543605"/>
                    <a:gd name="connsiteY11" fmla="*/ 586245 h 723900"/>
                    <a:gd name="connsiteX12" fmla="*/ 460480 w 543605"/>
                    <a:gd name="connsiteY12" fmla="*/ 578560 h 723900"/>
                    <a:gd name="connsiteX13" fmla="*/ 543605 w 543605"/>
                    <a:gd name="connsiteY13" fmla="*/ 657400 h 723900"/>
                    <a:gd name="connsiteX14" fmla="*/ 541454 w 543605"/>
                    <a:gd name="connsiteY14" fmla="*/ 668051 h 723900"/>
                    <a:gd name="connsiteX15" fmla="*/ 457198 w 543605"/>
                    <a:gd name="connsiteY15" fmla="*/ 723900 h 723900"/>
                    <a:gd name="connsiteX16" fmla="*/ 91442 w 543605"/>
                    <a:gd name="connsiteY16" fmla="*/ 723900 h 723900"/>
                    <a:gd name="connsiteX17" fmla="*/ 0 w 543605"/>
                    <a:gd name="connsiteY17" fmla="*/ 632458 h 723900"/>
                    <a:gd name="connsiteX18" fmla="*/ 0 w 543605"/>
                    <a:gd name="connsiteY18" fmla="*/ 91442 h 723900"/>
                    <a:gd name="connsiteX19" fmla="*/ 91442 w 543605"/>
                    <a:gd name="connsiteY19" fmla="*/ 0 h 723900"/>
                    <a:gd name="connsiteX0" fmla="*/ 91442 w 543605"/>
                    <a:gd name="connsiteY0" fmla="*/ 0 h 723900"/>
                    <a:gd name="connsiteX1" fmla="*/ 294237 w 543605"/>
                    <a:gd name="connsiteY1" fmla="*/ 0 h 723900"/>
                    <a:gd name="connsiteX2" fmla="*/ 259248 w 543605"/>
                    <a:gd name="connsiteY2" fmla="*/ 99060 h 723900"/>
                    <a:gd name="connsiteX3" fmla="*/ 147939 w 543605"/>
                    <a:gd name="connsiteY3" fmla="*/ 99060 h 723900"/>
                    <a:gd name="connsiteX4" fmla="*/ 84747 w 543605"/>
                    <a:gd name="connsiteY4" fmla="*/ 162252 h 723900"/>
                    <a:gd name="connsiteX5" fmla="*/ 84747 w 543605"/>
                    <a:gd name="connsiteY5" fmla="*/ 561648 h 723900"/>
                    <a:gd name="connsiteX6" fmla="*/ 147939 w 543605"/>
                    <a:gd name="connsiteY6" fmla="*/ 624840 h 723900"/>
                    <a:gd name="connsiteX7" fmla="*/ 400702 w 543605"/>
                    <a:gd name="connsiteY7" fmla="*/ 624840 h 723900"/>
                    <a:gd name="connsiteX8" fmla="*/ 458928 w 543605"/>
                    <a:gd name="connsiteY8" fmla="*/ 586245 h 723900"/>
                    <a:gd name="connsiteX9" fmla="*/ 460480 w 543605"/>
                    <a:gd name="connsiteY9" fmla="*/ 578560 h 723900"/>
                    <a:gd name="connsiteX10" fmla="*/ 543605 w 543605"/>
                    <a:gd name="connsiteY10" fmla="*/ 657400 h 723900"/>
                    <a:gd name="connsiteX11" fmla="*/ 541454 w 543605"/>
                    <a:gd name="connsiteY11" fmla="*/ 668051 h 723900"/>
                    <a:gd name="connsiteX12" fmla="*/ 457198 w 543605"/>
                    <a:gd name="connsiteY12" fmla="*/ 723900 h 723900"/>
                    <a:gd name="connsiteX13" fmla="*/ 91442 w 543605"/>
                    <a:gd name="connsiteY13" fmla="*/ 723900 h 723900"/>
                    <a:gd name="connsiteX14" fmla="*/ 0 w 543605"/>
                    <a:gd name="connsiteY14" fmla="*/ 632458 h 723900"/>
                    <a:gd name="connsiteX15" fmla="*/ 0 w 543605"/>
                    <a:gd name="connsiteY15" fmla="*/ 91442 h 723900"/>
                    <a:gd name="connsiteX16" fmla="*/ 91442 w 543605"/>
                    <a:gd name="connsiteY16" fmla="*/ 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3605" h="723900">
                      <a:moveTo>
                        <a:pt x="91442" y="0"/>
                      </a:moveTo>
                      <a:lnTo>
                        <a:pt x="294237" y="0"/>
                      </a:lnTo>
                      <a:lnTo>
                        <a:pt x="259248" y="99060"/>
                      </a:lnTo>
                      <a:lnTo>
                        <a:pt x="147939" y="99060"/>
                      </a:lnTo>
                      <a:cubicBezTo>
                        <a:pt x="113039" y="99060"/>
                        <a:pt x="84747" y="127352"/>
                        <a:pt x="84747" y="162252"/>
                      </a:cubicBezTo>
                      <a:lnTo>
                        <a:pt x="84747" y="561648"/>
                      </a:lnTo>
                      <a:cubicBezTo>
                        <a:pt x="84747" y="596548"/>
                        <a:pt x="113039" y="624840"/>
                        <a:pt x="147939" y="624840"/>
                      </a:cubicBezTo>
                      <a:lnTo>
                        <a:pt x="400702" y="624840"/>
                      </a:lnTo>
                      <a:cubicBezTo>
                        <a:pt x="426877" y="624840"/>
                        <a:pt x="449335" y="608926"/>
                        <a:pt x="458928" y="586245"/>
                      </a:cubicBezTo>
                      <a:lnTo>
                        <a:pt x="460480" y="578560"/>
                      </a:lnTo>
                      <a:lnTo>
                        <a:pt x="543605" y="657400"/>
                      </a:lnTo>
                      <a:lnTo>
                        <a:pt x="541454" y="668051"/>
                      </a:lnTo>
                      <a:cubicBezTo>
                        <a:pt x="527573" y="700871"/>
                        <a:pt x="495075" y="723900"/>
                        <a:pt x="457198" y="723900"/>
                      </a:cubicBezTo>
                      <a:lnTo>
                        <a:pt x="91442" y="723900"/>
                      </a:lnTo>
                      <a:cubicBezTo>
                        <a:pt x="40940" y="723900"/>
                        <a:pt x="0" y="682960"/>
                        <a:pt x="0" y="632458"/>
                      </a:cubicBezTo>
                      <a:lnTo>
                        <a:pt x="0" y="91442"/>
                      </a:lnTo>
                      <a:cubicBezTo>
                        <a:pt x="0" y="40940"/>
                        <a:pt x="40940" y="0"/>
                        <a:pt x="91442"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26" name="Rectangle 20"/>
                <p:cNvSpPr/>
                <p:nvPr/>
              </p:nvSpPr>
              <p:spPr>
                <a:xfrm>
                  <a:off x="3267940" y="1957742"/>
                  <a:ext cx="878380" cy="946077"/>
                </a:xfrm>
                <a:custGeom>
                  <a:avLst/>
                  <a:gdLst>
                    <a:gd name="connsiteX0" fmla="*/ 0 w 910858"/>
                    <a:gd name="connsiteY0" fmla="*/ 0 h 1112520"/>
                    <a:gd name="connsiteX1" fmla="*/ 910858 w 910858"/>
                    <a:gd name="connsiteY1" fmla="*/ 0 h 1112520"/>
                    <a:gd name="connsiteX2" fmla="*/ 910858 w 910858"/>
                    <a:gd name="connsiteY2" fmla="*/ 1112520 h 1112520"/>
                    <a:gd name="connsiteX3" fmla="*/ 0 w 910858"/>
                    <a:gd name="connsiteY3" fmla="*/ 1112520 h 1112520"/>
                    <a:gd name="connsiteX4" fmla="*/ 0 w 910858"/>
                    <a:gd name="connsiteY4" fmla="*/ 0 h 1112520"/>
                    <a:gd name="connsiteX0" fmla="*/ 0 w 910858"/>
                    <a:gd name="connsiteY0" fmla="*/ 0 h 1112520"/>
                    <a:gd name="connsiteX1" fmla="*/ 872758 w 910858"/>
                    <a:gd name="connsiteY1" fmla="*/ 0 h 1112520"/>
                    <a:gd name="connsiteX2" fmla="*/ 910858 w 910858"/>
                    <a:gd name="connsiteY2" fmla="*/ 1112520 h 1112520"/>
                    <a:gd name="connsiteX3" fmla="*/ 0 w 910858"/>
                    <a:gd name="connsiteY3" fmla="*/ 1112520 h 1112520"/>
                    <a:gd name="connsiteX4" fmla="*/ 0 w 910858"/>
                    <a:gd name="connsiteY4" fmla="*/ 0 h 1112520"/>
                    <a:gd name="connsiteX0" fmla="*/ 0 w 994678"/>
                    <a:gd name="connsiteY0" fmla="*/ 0 h 1112520"/>
                    <a:gd name="connsiteX1" fmla="*/ 872758 w 994678"/>
                    <a:gd name="connsiteY1" fmla="*/ 0 h 1112520"/>
                    <a:gd name="connsiteX2" fmla="*/ 994678 w 994678"/>
                    <a:gd name="connsiteY2" fmla="*/ 68580 h 1112520"/>
                    <a:gd name="connsiteX3" fmla="*/ 0 w 994678"/>
                    <a:gd name="connsiteY3" fmla="*/ 1112520 h 1112520"/>
                    <a:gd name="connsiteX4" fmla="*/ 0 w 994678"/>
                    <a:gd name="connsiteY4" fmla="*/ 0 h 1112520"/>
                    <a:gd name="connsiteX0" fmla="*/ 0 w 994678"/>
                    <a:gd name="connsiteY0" fmla="*/ 0 h 883920"/>
                    <a:gd name="connsiteX1" fmla="*/ 872758 w 994678"/>
                    <a:gd name="connsiteY1" fmla="*/ 0 h 883920"/>
                    <a:gd name="connsiteX2" fmla="*/ 994678 w 994678"/>
                    <a:gd name="connsiteY2" fmla="*/ 68580 h 883920"/>
                    <a:gd name="connsiteX3" fmla="*/ 434340 w 994678"/>
                    <a:gd name="connsiteY3" fmla="*/ 883920 h 883920"/>
                    <a:gd name="connsiteX4" fmla="*/ 0 w 994678"/>
                    <a:gd name="connsiteY4" fmla="*/ 0 h 883920"/>
                    <a:gd name="connsiteX0" fmla="*/ 7620 w 560338"/>
                    <a:gd name="connsiteY0" fmla="*/ 548640 h 883920"/>
                    <a:gd name="connsiteX1" fmla="*/ 438418 w 560338"/>
                    <a:gd name="connsiteY1" fmla="*/ 0 h 883920"/>
                    <a:gd name="connsiteX2" fmla="*/ 560338 w 560338"/>
                    <a:gd name="connsiteY2" fmla="*/ 68580 h 883920"/>
                    <a:gd name="connsiteX3" fmla="*/ 0 w 560338"/>
                    <a:gd name="connsiteY3" fmla="*/ 883920 h 883920"/>
                    <a:gd name="connsiteX4" fmla="*/ 7620 w 560338"/>
                    <a:gd name="connsiteY4" fmla="*/ 548640 h 883920"/>
                    <a:gd name="connsiteX0" fmla="*/ 18782 w 571500"/>
                    <a:gd name="connsiteY0" fmla="*/ 548640 h 883920"/>
                    <a:gd name="connsiteX1" fmla="*/ 449580 w 571500"/>
                    <a:gd name="connsiteY1" fmla="*/ 0 h 883920"/>
                    <a:gd name="connsiteX2" fmla="*/ 571500 w 571500"/>
                    <a:gd name="connsiteY2" fmla="*/ 68580 h 883920"/>
                    <a:gd name="connsiteX3" fmla="*/ 11162 w 571500"/>
                    <a:gd name="connsiteY3" fmla="*/ 883920 h 883920"/>
                    <a:gd name="connsiteX4" fmla="*/ 0 w 571500"/>
                    <a:gd name="connsiteY4" fmla="*/ 739140 h 883920"/>
                    <a:gd name="connsiteX5" fmla="*/ 18782 w 571500"/>
                    <a:gd name="connsiteY5" fmla="*/ 548640 h 883920"/>
                    <a:gd name="connsiteX0" fmla="*/ 247382 w 800100"/>
                    <a:gd name="connsiteY0" fmla="*/ 548640 h 883920"/>
                    <a:gd name="connsiteX1" fmla="*/ 678180 w 800100"/>
                    <a:gd name="connsiteY1" fmla="*/ 0 h 883920"/>
                    <a:gd name="connsiteX2" fmla="*/ 800100 w 800100"/>
                    <a:gd name="connsiteY2" fmla="*/ 68580 h 883920"/>
                    <a:gd name="connsiteX3" fmla="*/ 239762 w 800100"/>
                    <a:gd name="connsiteY3" fmla="*/ 883920 h 883920"/>
                    <a:gd name="connsiteX4" fmla="*/ 0 w 800100"/>
                    <a:gd name="connsiteY4" fmla="*/ 472440 h 883920"/>
                    <a:gd name="connsiteX5" fmla="*/ 247382 w 800100"/>
                    <a:gd name="connsiteY5" fmla="*/ 548640 h 883920"/>
                    <a:gd name="connsiteX0" fmla="*/ 247382 w 800100"/>
                    <a:gd name="connsiteY0" fmla="*/ 548640 h 883920"/>
                    <a:gd name="connsiteX1" fmla="*/ 678180 w 800100"/>
                    <a:gd name="connsiteY1" fmla="*/ 0 h 883920"/>
                    <a:gd name="connsiteX2" fmla="*/ 800100 w 800100"/>
                    <a:gd name="connsiteY2" fmla="*/ 68580 h 883920"/>
                    <a:gd name="connsiteX3" fmla="*/ 239762 w 800100"/>
                    <a:gd name="connsiteY3" fmla="*/ 883920 h 883920"/>
                    <a:gd name="connsiteX4" fmla="*/ 129540 w 800100"/>
                    <a:gd name="connsiteY4" fmla="*/ 678180 h 883920"/>
                    <a:gd name="connsiteX5" fmla="*/ 0 w 800100"/>
                    <a:gd name="connsiteY5" fmla="*/ 472440 h 883920"/>
                    <a:gd name="connsiteX6" fmla="*/ 247382 w 800100"/>
                    <a:gd name="connsiteY6" fmla="*/ 548640 h 883920"/>
                    <a:gd name="connsiteX0" fmla="*/ 323582 w 876300"/>
                    <a:gd name="connsiteY0" fmla="*/ 548640 h 883920"/>
                    <a:gd name="connsiteX1" fmla="*/ 754380 w 876300"/>
                    <a:gd name="connsiteY1" fmla="*/ 0 h 883920"/>
                    <a:gd name="connsiteX2" fmla="*/ 876300 w 876300"/>
                    <a:gd name="connsiteY2" fmla="*/ 68580 h 883920"/>
                    <a:gd name="connsiteX3" fmla="*/ 315962 w 876300"/>
                    <a:gd name="connsiteY3" fmla="*/ 883920 h 883920"/>
                    <a:gd name="connsiteX4" fmla="*/ 0 w 876300"/>
                    <a:gd name="connsiteY4" fmla="*/ 609600 h 883920"/>
                    <a:gd name="connsiteX5" fmla="*/ 76200 w 876300"/>
                    <a:gd name="connsiteY5" fmla="*/ 472440 h 883920"/>
                    <a:gd name="connsiteX6" fmla="*/ 323582 w 876300"/>
                    <a:gd name="connsiteY6" fmla="*/ 548640 h 883920"/>
                    <a:gd name="connsiteX0" fmla="*/ 323582 w 876300"/>
                    <a:gd name="connsiteY0" fmla="*/ 548640 h 883920"/>
                    <a:gd name="connsiteX1" fmla="*/ 754380 w 876300"/>
                    <a:gd name="connsiteY1" fmla="*/ 0 h 883920"/>
                    <a:gd name="connsiteX2" fmla="*/ 876300 w 876300"/>
                    <a:gd name="connsiteY2" fmla="*/ 68580 h 883920"/>
                    <a:gd name="connsiteX3" fmla="*/ 270242 w 876300"/>
                    <a:gd name="connsiteY3" fmla="*/ 883920 h 883920"/>
                    <a:gd name="connsiteX4" fmla="*/ 0 w 876300"/>
                    <a:gd name="connsiteY4" fmla="*/ 609600 h 883920"/>
                    <a:gd name="connsiteX5" fmla="*/ 76200 w 876300"/>
                    <a:gd name="connsiteY5" fmla="*/ 472440 h 883920"/>
                    <a:gd name="connsiteX6" fmla="*/ 323582 w 876300"/>
                    <a:gd name="connsiteY6" fmla="*/ 548640 h 883920"/>
                    <a:gd name="connsiteX0" fmla="*/ 323582 w 876300"/>
                    <a:gd name="connsiteY0" fmla="*/ 548640 h 914400"/>
                    <a:gd name="connsiteX1" fmla="*/ 754380 w 876300"/>
                    <a:gd name="connsiteY1" fmla="*/ 0 h 914400"/>
                    <a:gd name="connsiteX2" fmla="*/ 876300 w 876300"/>
                    <a:gd name="connsiteY2" fmla="*/ 68580 h 914400"/>
                    <a:gd name="connsiteX3" fmla="*/ 270242 w 876300"/>
                    <a:gd name="connsiteY3" fmla="*/ 914400 h 914400"/>
                    <a:gd name="connsiteX4" fmla="*/ 0 w 876300"/>
                    <a:gd name="connsiteY4" fmla="*/ 609600 h 914400"/>
                    <a:gd name="connsiteX5" fmla="*/ 76200 w 876300"/>
                    <a:gd name="connsiteY5" fmla="*/ 472440 h 914400"/>
                    <a:gd name="connsiteX6" fmla="*/ 323582 w 876300"/>
                    <a:gd name="connsiteY6" fmla="*/ 548640 h 914400"/>
                    <a:gd name="connsiteX0" fmla="*/ 308342 w 876300"/>
                    <a:gd name="connsiteY0" fmla="*/ 601980 h 914400"/>
                    <a:gd name="connsiteX1" fmla="*/ 754380 w 876300"/>
                    <a:gd name="connsiteY1" fmla="*/ 0 h 914400"/>
                    <a:gd name="connsiteX2" fmla="*/ 876300 w 876300"/>
                    <a:gd name="connsiteY2" fmla="*/ 68580 h 914400"/>
                    <a:gd name="connsiteX3" fmla="*/ 270242 w 876300"/>
                    <a:gd name="connsiteY3" fmla="*/ 914400 h 914400"/>
                    <a:gd name="connsiteX4" fmla="*/ 0 w 876300"/>
                    <a:gd name="connsiteY4" fmla="*/ 609600 h 914400"/>
                    <a:gd name="connsiteX5" fmla="*/ 76200 w 876300"/>
                    <a:gd name="connsiteY5" fmla="*/ 472440 h 914400"/>
                    <a:gd name="connsiteX6" fmla="*/ 308342 w 876300"/>
                    <a:gd name="connsiteY6" fmla="*/ 601980 h 914400"/>
                    <a:gd name="connsiteX0" fmla="*/ 308342 w 876300"/>
                    <a:gd name="connsiteY0" fmla="*/ 601980 h 876300"/>
                    <a:gd name="connsiteX1" fmla="*/ 754380 w 876300"/>
                    <a:gd name="connsiteY1" fmla="*/ 0 h 876300"/>
                    <a:gd name="connsiteX2" fmla="*/ 876300 w 876300"/>
                    <a:gd name="connsiteY2" fmla="*/ 68580 h 876300"/>
                    <a:gd name="connsiteX3" fmla="*/ 285482 w 876300"/>
                    <a:gd name="connsiteY3" fmla="*/ 876300 h 876300"/>
                    <a:gd name="connsiteX4" fmla="*/ 0 w 876300"/>
                    <a:gd name="connsiteY4" fmla="*/ 609600 h 876300"/>
                    <a:gd name="connsiteX5" fmla="*/ 76200 w 876300"/>
                    <a:gd name="connsiteY5" fmla="*/ 472440 h 876300"/>
                    <a:gd name="connsiteX6" fmla="*/ 308342 w 876300"/>
                    <a:gd name="connsiteY6" fmla="*/ 601980 h 876300"/>
                    <a:gd name="connsiteX0" fmla="*/ 331202 w 899160"/>
                    <a:gd name="connsiteY0" fmla="*/ 601980 h 876300"/>
                    <a:gd name="connsiteX1" fmla="*/ 777240 w 899160"/>
                    <a:gd name="connsiteY1" fmla="*/ 0 h 876300"/>
                    <a:gd name="connsiteX2" fmla="*/ 899160 w 899160"/>
                    <a:gd name="connsiteY2" fmla="*/ 68580 h 876300"/>
                    <a:gd name="connsiteX3" fmla="*/ 308342 w 899160"/>
                    <a:gd name="connsiteY3" fmla="*/ 876300 h 876300"/>
                    <a:gd name="connsiteX4" fmla="*/ 0 w 899160"/>
                    <a:gd name="connsiteY4" fmla="*/ 632460 h 876300"/>
                    <a:gd name="connsiteX5" fmla="*/ 99060 w 899160"/>
                    <a:gd name="connsiteY5" fmla="*/ 472440 h 876300"/>
                    <a:gd name="connsiteX6" fmla="*/ 331202 w 899160"/>
                    <a:gd name="connsiteY6" fmla="*/ 601980 h 876300"/>
                    <a:gd name="connsiteX0" fmla="*/ 323582 w 899160"/>
                    <a:gd name="connsiteY0" fmla="*/ 655320 h 876300"/>
                    <a:gd name="connsiteX1" fmla="*/ 777240 w 899160"/>
                    <a:gd name="connsiteY1" fmla="*/ 0 h 876300"/>
                    <a:gd name="connsiteX2" fmla="*/ 899160 w 899160"/>
                    <a:gd name="connsiteY2" fmla="*/ 68580 h 876300"/>
                    <a:gd name="connsiteX3" fmla="*/ 308342 w 899160"/>
                    <a:gd name="connsiteY3" fmla="*/ 876300 h 876300"/>
                    <a:gd name="connsiteX4" fmla="*/ 0 w 899160"/>
                    <a:gd name="connsiteY4" fmla="*/ 632460 h 876300"/>
                    <a:gd name="connsiteX5" fmla="*/ 99060 w 899160"/>
                    <a:gd name="connsiteY5" fmla="*/ 472440 h 876300"/>
                    <a:gd name="connsiteX6" fmla="*/ 323582 w 899160"/>
                    <a:gd name="connsiteY6" fmla="*/ 655320 h 876300"/>
                    <a:gd name="connsiteX0" fmla="*/ 323582 w 899160"/>
                    <a:gd name="connsiteY0" fmla="*/ 670560 h 891540"/>
                    <a:gd name="connsiteX1" fmla="*/ 746760 w 899160"/>
                    <a:gd name="connsiteY1" fmla="*/ 0 h 891540"/>
                    <a:gd name="connsiteX2" fmla="*/ 899160 w 899160"/>
                    <a:gd name="connsiteY2" fmla="*/ 83820 h 891540"/>
                    <a:gd name="connsiteX3" fmla="*/ 308342 w 899160"/>
                    <a:gd name="connsiteY3" fmla="*/ 891540 h 891540"/>
                    <a:gd name="connsiteX4" fmla="*/ 0 w 899160"/>
                    <a:gd name="connsiteY4" fmla="*/ 647700 h 891540"/>
                    <a:gd name="connsiteX5" fmla="*/ 99060 w 899160"/>
                    <a:gd name="connsiteY5" fmla="*/ 487680 h 891540"/>
                    <a:gd name="connsiteX6" fmla="*/ 323582 w 899160"/>
                    <a:gd name="connsiteY6" fmla="*/ 670560 h 891540"/>
                    <a:gd name="connsiteX0" fmla="*/ 323582 w 899160"/>
                    <a:gd name="connsiteY0" fmla="*/ 640080 h 891540"/>
                    <a:gd name="connsiteX1" fmla="*/ 746760 w 899160"/>
                    <a:gd name="connsiteY1" fmla="*/ 0 h 891540"/>
                    <a:gd name="connsiteX2" fmla="*/ 899160 w 899160"/>
                    <a:gd name="connsiteY2" fmla="*/ 83820 h 891540"/>
                    <a:gd name="connsiteX3" fmla="*/ 308342 w 899160"/>
                    <a:gd name="connsiteY3" fmla="*/ 891540 h 891540"/>
                    <a:gd name="connsiteX4" fmla="*/ 0 w 899160"/>
                    <a:gd name="connsiteY4" fmla="*/ 647700 h 891540"/>
                    <a:gd name="connsiteX5" fmla="*/ 99060 w 899160"/>
                    <a:gd name="connsiteY5" fmla="*/ 487680 h 891540"/>
                    <a:gd name="connsiteX6" fmla="*/ 323582 w 899160"/>
                    <a:gd name="connsiteY6" fmla="*/ 640080 h 891540"/>
                    <a:gd name="connsiteX0" fmla="*/ 283538 w 899160"/>
                    <a:gd name="connsiteY0" fmla="*/ 700339 h 891540"/>
                    <a:gd name="connsiteX1" fmla="*/ 746760 w 899160"/>
                    <a:gd name="connsiteY1" fmla="*/ 0 h 891540"/>
                    <a:gd name="connsiteX2" fmla="*/ 899160 w 899160"/>
                    <a:gd name="connsiteY2" fmla="*/ 83820 h 891540"/>
                    <a:gd name="connsiteX3" fmla="*/ 308342 w 899160"/>
                    <a:gd name="connsiteY3" fmla="*/ 891540 h 891540"/>
                    <a:gd name="connsiteX4" fmla="*/ 0 w 899160"/>
                    <a:gd name="connsiteY4" fmla="*/ 647700 h 891540"/>
                    <a:gd name="connsiteX5" fmla="*/ 99060 w 899160"/>
                    <a:gd name="connsiteY5" fmla="*/ 487680 h 891540"/>
                    <a:gd name="connsiteX6" fmla="*/ 283538 w 899160"/>
                    <a:gd name="connsiteY6" fmla="*/ 700339 h 891540"/>
                    <a:gd name="connsiteX0" fmla="*/ 283538 w 899160"/>
                    <a:gd name="connsiteY0" fmla="*/ 700339 h 891540"/>
                    <a:gd name="connsiteX1" fmla="*/ 746760 w 899160"/>
                    <a:gd name="connsiteY1" fmla="*/ 0 h 891540"/>
                    <a:gd name="connsiteX2" fmla="*/ 899160 w 899160"/>
                    <a:gd name="connsiteY2" fmla="*/ 83820 h 891540"/>
                    <a:gd name="connsiteX3" fmla="*/ 308342 w 899160"/>
                    <a:gd name="connsiteY3" fmla="*/ 891540 h 891540"/>
                    <a:gd name="connsiteX4" fmla="*/ 0 w 899160"/>
                    <a:gd name="connsiteY4" fmla="*/ 647700 h 891540"/>
                    <a:gd name="connsiteX5" fmla="*/ 67025 w 899160"/>
                    <a:gd name="connsiteY5" fmla="*/ 514462 h 891540"/>
                    <a:gd name="connsiteX6" fmla="*/ 283538 w 899160"/>
                    <a:gd name="connsiteY6" fmla="*/ 700339 h 891540"/>
                    <a:gd name="connsiteX0" fmla="*/ 283538 w 891151"/>
                    <a:gd name="connsiteY0" fmla="*/ 700339 h 891540"/>
                    <a:gd name="connsiteX1" fmla="*/ 746760 w 891151"/>
                    <a:gd name="connsiteY1" fmla="*/ 0 h 891540"/>
                    <a:gd name="connsiteX2" fmla="*/ 891151 w 891151"/>
                    <a:gd name="connsiteY2" fmla="*/ 150774 h 891540"/>
                    <a:gd name="connsiteX3" fmla="*/ 308342 w 891151"/>
                    <a:gd name="connsiteY3" fmla="*/ 891540 h 891540"/>
                    <a:gd name="connsiteX4" fmla="*/ 0 w 891151"/>
                    <a:gd name="connsiteY4" fmla="*/ 647700 h 891540"/>
                    <a:gd name="connsiteX5" fmla="*/ 67025 w 891151"/>
                    <a:gd name="connsiteY5" fmla="*/ 514462 h 891540"/>
                    <a:gd name="connsiteX6" fmla="*/ 283538 w 891151"/>
                    <a:gd name="connsiteY6" fmla="*/ 700339 h 891540"/>
                    <a:gd name="connsiteX0" fmla="*/ 283538 w 891151"/>
                    <a:gd name="connsiteY0" fmla="*/ 640080 h 831281"/>
                    <a:gd name="connsiteX1" fmla="*/ 730743 w 891151"/>
                    <a:gd name="connsiteY1" fmla="*/ 0 h 831281"/>
                    <a:gd name="connsiteX2" fmla="*/ 891151 w 891151"/>
                    <a:gd name="connsiteY2" fmla="*/ 90515 h 831281"/>
                    <a:gd name="connsiteX3" fmla="*/ 308342 w 891151"/>
                    <a:gd name="connsiteY3" fmla="*/ 831281 h 831281"/>
                    <a:gd name="connsiteX4" fmla="*/ 0 w 891151"/>
                    <a:gd name="connsiteY4" fmla="*/ 587441 h 831281"/>
                    <a:gd name="connsiteX5" fmla="*/ 67025 w 891151"/>
                    <a:gd name="connsiteY5" fmla="*/ 454203 h 831281"/>
                    <a:gd name="connsiteX6" fmla="*/ 283538 w 891151"/>
                    <a:gd name="connsiteY6" fmla="*/ 640080 h 831281"/>
                    <a:gd name="connsiteX0" fmla="*/ 275530 w 891151"/>
                    <a:gd name="connsiteY0" fmla="*/ 599908 h 831281"/>
                    <a:gd name="connsiteX1" fmla="*/ 730743 w 891151"/>
                    <a:gd name="connsiteY1" fmla="*/ 0 h 831281"/>
                    <a:gd name="connsiteX2" fmla="*/ 891151 w 891151"/>
                    <a:gd name="connsiteY2" fmla="*/ 90515 h 831281"/>
                    <a:gd name="connsiteX3" fmla="*/ 308342 w 891151"/>
                    <a:gd name="connsiteY3" fmla="*/ 831281 h 831281"/>
                    <a:gd name="connsiteX4" fmla="*/ 0 w 891151"/>
                    <a:gd name="connsiteY4" fmla="*/ 587441 h 831281"/>
                    <a:gd name="connsiteX5" fmla="*/ 67025 w 891151"/>
                    <a:gd name="connsiteY5" fmla="*/ 454203 h 831281"/>
                    <a:gd name="connsiteX6" fmla="*/ 275530 w 891151"/>
                    <a:gd name="connsiteY6" fmla="*/ 599908 h 831281"/>
                    <a:gd name="connsiteX0" fmla="*/ 307565 w 923186"/>
                    <a:gd name="connsiteY0" fmla="*/ 599908 h 831281"/>
                    <a:gd name="connsiteX1" fmla="*/ 762778 w 923186"/>
                    <a:gd name="connsiteY1" fmla="*/ 0 h 831281"/>
                    <a:gd name="connsiteX2" fmla="*/ 923186 w 923186"/>
                    <a:gd name="connsiteY2" fmla="*/ 90515 h 831281"/>
                    <a:gd name="connsiteX3" fmla="*/ 340377 w 923186"/>
                    <a:gd name="connsiteY3" fmla="*/ 831281 h 831281"/>
                    <a:gd name="connsiteX4" fmla="*/ 0 w 923186"/>
                    <a:gd name="connsiteY4" fmla="*/ 620918 h 831281"/>
                    <a:gd name="connsiteX5" fmla="*/ 99060 w 923186"/>
                    <a:gd name="connsiteY5" fmla="*/ 454203 h 831281"/>
                    <a:gd name="connsiteX6" fmla="*/ 307565 w 923186"/>
                    <a:gd name="connsiteY6" fmla="*/ 599908 h 83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3186" h="831281">
                      <a:moveTo>
                        <a:pt x="307565" y="599908"/>
                      </a:moveTo>
                      <a:lnTo>
                        <a:pt x="762778" y="0"/>
                      </a:lnTo>
                      <a:lnTo>
                        <a:pt x="923186" y="90515"/>
                      </a:lnTo>
                      <a:lnTo>
                        <a:pt x="340377" y="831281"/>
                      </a:lnTo>
                      <a:lnTo>
                        <a:pt x="0" y="620918"/>
                      </a:lnTo>
                      <a:lnTo>
                        <a:pt x="99060" y="454203"/>
                      </a:lnTo>
                      <a:lnTo>
                        <a:pt x="307565" y="599908"/>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grpSp>
            <p:nvGrpSpPr>
              <p:cNvPr id="310" name="Group 309"/>
              <p:cNvGrpSpPr/>
              <p:nvPr/>
            </p:nvGrpSpPr>
            <p:grpSpPr>
              <a:xfrm>
                <a:off x="2979287" y="3257864"/>
                <a:ext cx="1174521" cy="1120738"/>
                <a:chOff x="2971799" y="1957742"/>
                <a:chExt cx="1174521" cy="1120738"/>
              </a:xfrm>
              <a:grpFill/>
            </p:grpSpPr>
            <p:sp>
              <p:nvSpPr>
                <p:cNvPr id="323" name="Freeform 322"/>
                <p:cNvSpPr/>
                <p:nvPr/>
              </p:nvSpPr>
              <p:spPr>
                <a:xfrm>
                  <a:off x="2971799" y="2354580"/>
                  <a:ext cx="543605" cy="723900"/>
                </a:xfrm>
                <a:custGeom>
                  <a:avLst/>
                  <a:gdLst>
                    <a:gd name="connsiteX0" fmla="*/ 432877 w 546522"/>
                    <a:gd name="connsiteY0" fmla="*/ 0 h 723900"/>
                    <a:gd name="connsiteX1" fmla="*/ 457198 w 546522"/>
                    <a:gd name="connsiteY1" fmla="*/ 0 h 723900"/>
                    <a:gd name="connsiteX2" fmla="*/ 541454 w 546522"/>
                    <a:gd name="connsiteY2" fmla="*/ 55849 h 723900"/>
                    <a:gd name="connsiteX3" fmla="*/ 546522 w 546522"/>
                    <a:gd name="connsiteY3" fmla="*/ 80948 h 723900"/>
                    <a:gd name="connsiteX4" fmla="*/ 91442 w 546522"/>
                    <a:gd name="connsiteY4" fmla="*/ 0 h 723900"/>
                    <a:gd name="connsiteX5" fmla="*/ 294237 w 546522"/>
                    <a:gd name="connsiteY5" fmla="*/ 0 h 723900"/>
                    <a:gd name="connsiteX6" fmla="*/ 259248 w 546522"/>
                    <a:gd name="connsiteY6" fmla="*/ 99060 h 723900"/>
                    <a:gd name="connsiteX7" fmla="*/ 147939 w 546522"/>
                    <a:gd name="connsiteY7" fmla="*/ 99060 h 723900"/>
                    <a:gd name="connsiteX8" fmla="*/ 84747 w 546522"/>
                    <a:gd name="connsiteY8" fmla="*/ 162252 h 723900"/>
                    <a:gd name="connsiteX9" fmla="*/ 84747 w 546522"/>
                    <a:gd name="connsiteY9" fmla="*/ 561648 h 723900"/>
                    <a:gd name="connsiteX10" fmla="*/ 147939 w 546522"/>
                    <a:gd name="connsiteY10" fmla="*/ 624840 h 723900"/>
                    <a:gd name="connsiteX11" fmla="*/ 400702 w 546522"/>
                    <a:gd name="connsiteY11" fmla="*/ 624840 h 723900"/>
                    <a:gd name="connsiteX12" fmla="*/ 458928 w 546522"/>
                    <a:gd name="connsiteY12" fmla="*/ 586245 h 723900"/>
                    <a:gd name="connsiteX13" fmla="*/ 460480 w 546522"/>
                    <a:gd name="connsiteY13" fmla="*/ 578560 h 723900"/>
                    <a:gd name="connsiteX14" fmla="*/ 543605 w 546522"/>
                    <a:gd name="connsiteY14" fmla="*/ 657400 h 723900"/>
                    <a:gd name="connsiteX15" fmla="*/ 541454 w 546522"/>
                    <a:gd name="connsiteY15" fmla="*/ 668051 h 723900"/>
                    <a:gd name="connsiteX16" fmla="*/ 457198 w 546522"/>
                    <a:gd name="connsiteY16" fmla="*/ 723900 h 723900"/>
                    <a:gd name="connsiteX17" fmla="*/ 91442 w 546522"/>
                    <a:gd name="connsiteY17" fmla="*/ 723900 h 723900"/>
                    <a:gd name="connsiteX18" fmla="*/ 0 w 546522"/>
                    <a:gd name="connsiteY18" fmla="*/ 632458 h 723900"/>
                    <a:gd name="connsiteX19" fmla="*/ 0 w 546522"/>
                    <a:gd name="connsiteY19" fmla="*/ 91442 h 723900"/>
                    <a:gd name="connsiteX20" fmla="*/ 91442 w 546522"/>
                    <a:gd name="connsiteY20" fmla="*/ 0 h 723900"/>
                    <a:gd name="connsiteX0" fmla="*/ 432877 w 543605"/>
                    <a:gd name="connsiteY0" fmla="*/ 0 h 723900"/>
                    <a:gd name="connsiteX1" fmla="*/ 457198 w 543605"/>
                    <a:gd name="connsiteY1" fmla="*/ 0 h 723900"/>
                    <a:gd name="connsiteX2" fmla="*/ 541454 w 543605"/>
                    <a:gd name="connsiteY2" fmla="*/ 55849 h 723900"/>
                    <a:gd name="connsiteX3" fmla="*/ 432877 w 543605"/>
                    <a:gd name="connsiteY3" fmla="*/ 0 h 723900"/>
                    <a:gd name="connsiteX4" fmla="*/ 91442 w 543605"/>
                    <a:gd name="connsiteY4" fmla="*/ 0 h 723900"/>
                    <a:gd name="connsiteX5" fmla="*/ 294237 w 543605"/>
                    <a:gd name="connsiteY5" fmla="*/ 0 h 723900"/>
                    <a:gd name="connsiteX6" fmla="*/ 259248 w 543605"/>
                    <a:gd name="connsiteY6" fmla="*/ 99060 h 723900"/>
                    <a:gd name="connsiteX7" fmla="*/ 147939 w 543605"/>
                    <a:gd name="connsiteY7" fmla="*/ 99060 h 723900"/>
                    <a:gd name="connsiteX8" fmla="*/ 84747 w 543605"/>
                    <a:gd name="connsiteY8" fmla="*/ 162252 h 723900"/>
                    <a:gd name="connsiteX9" fmla="*/ 84747 w 543605"/>
                    <a:gd name="connsiteY9" fmla="*/ 561648 h 723900"/>
                    <a:gd name="connsiteX10" fmla="*/ 147939 w 543605"/>
                    <a:gd name="connsiteY10" fmla="*/ 624840 h 723900"/>
                    <a:gd name="connsiteX11" fmla="*/ 400702 w 543605"/>
                    <a:gd name="connsiteY11" fmla="*/ 624840 h 723900"/>
                    <a:gd name="connsiteX12" fmla="*/ 458928 w 543605"/>
                    <a:gd name="connsiteY12" fmla="*/ 586245 h 723900"/>
                    <a:gd name="connsiteX13" fmla="*/ 460480 w 543605"/>
                    <a:gd name="connsiteY13" fmla="*/ 578560 h 723900"/>
                    <a:gd name="connsiteX14" fmla="*/ 543605 w 543605"/>
                    <a:gd name="connsiteY14" fmla="*/ 657400 h 723900"/>
                    <a:gd name="connsiteX15" fmla="*/ 541454 w 543605"/>
                    <a:gd name="connsiteY15" fmla="*/ 668051 h 723900"/>
                    <a:gd name="connsiteX16" fmla="*/ 457198 w 543605"/>
                    <a:gd name="connsiteY16" fmla="*/ 723900 h 723900"/>
                    <a:gd name="connsiteX17" fmla="*/ 91442 w 543605"/>
                    <a:gd name="connsiteY17" fmla="*/ 723900 h 723900"/>
                    <a:gd name="connsiteX18" fmla="*/ 0 w 543605"/>
                    <a:gd name="connsiteY18" fmla="*/ 632458 h 723900"/>
                    <a:gd name="connsiteX19" fmla="*/ 0 w 543605"/>
                    <a:gd name="connsiteY19" fmla="*/ 91442 h 723900"/>
                    <a:gd name="connsiteX20" fmla="*/ 91442 w 543605"/>
                    <a:gd name="connsiteY20" fmla="*/ 0 h 723900"/>
                    <a:gd name="connsiteX0" fmla="*/ 432877 w 543605"/>
                    <a:gd name="connsiteY0" fmla="*/ 0 h 723900"/>
                    <a:gd name="connsiteX1" fmla="*/ 457198 w 543605"/>
                    <a:gd name="connsiteY1" fmla="*/ 0 h 723900"/>
                    <a:gd name="connsiteX2" fmla="*/ 432877 w 543605"/>
                    <a:gd name="connsiteY2" fmla="*/ 0 h 723900"/>
                    <a:gd name="connsiteX3" fmla="*/ 91442 w 543605"/>
                    <a:gd name="connsiteY3" fmla="*/ 0 h 723900"/>
                    <a:gd name="connsiteX4" fmla="*/ 294237 w 543605"/>
                    <a:gd name="connsiteY4" fmla="*/ 0 h 723900"/>
                    <a:gd name="connsiteX5" fmla="*/ 259248 w 543605"/>
                    <a:gd name="connsiteY5" fmla="*/ 99060 h 723900"/>
                    <a:gd name="connsiteX6" fmla="*/ 147939 w 543605"/>
                    <a:gd name="connsiteY6" fmla="*/ 99060 h 723900"/>
                    <a:gd name="connsiteX7" fmla="*/ 84747 w 543605"/>
                    <a:gd name="connsiteY7" fmla="*/ 162252 h 723900"/>
                    <a:gd name="connsiteX8" fmla="*/ 84747 w 543605"/>
                    <a:gd name="connsiteY8" fmla="*/ 561648 h 723900"/>
                    <a:gd name="connsiteX9" fmla="*/ 147939 w 543605"/>
                    <a:gd name="connsiteY9" fmla="*/ 624840 h 723900"/>
                    <a:gd name="connsiteX10" fmla="*/ 400702 w 543605"/>
                    <a:gd name="connsiteY10" fmla="*/ 624840 h 723900"/>
                    <a:gd name="connsiteX11" fmla="*/ 458928 w 543605"/>
                    <a:gd name="connsiteY11" fmla="*/ 586245 h 723900"/>
                    <a:gd name="connsiteX12" fmla="*/ 460480 w 543605"/>
                    <a:gd name="connsiteY12" fmla="*/ 578560 h 723900"/>
                    <a:gd name="connsiteX13" fmla="*/ 543605 w 543605"/>
                    <a:gd name="connsiteY13" fmla="*/ 657400 h 723900"/>
                    <a:gd name="connsiteX14" fmla="*/ 541454 w 543605"/>
                    <a:gd name="connsiteY14" fmla="*/ 668051 h 723900"/>
                    <a:gd name="connsiteX15" fmla="*/ 457198 w 543605"/>
                    <a:gd name="connsiteY15" fmla="*/ 723900 h 723900"/>
                    <a:gd name="connsiteX16" fmla="*/ 91442 w 543605"/>
                    <a:gd name="connsiteY16" fmla="*/ 723900 h 723900"/>
                    <a:gd name="connsiteX17" fmla="*/ 0 w 543605"/>
                    <a:gd name="connsiteY17" fmla="*/ 632458 h 723900"/>
                    <a:gd name="connsiteX18" fmla="*/ 0 w 543605"/>
                    <a:gd name="connsiteY18" fmla="*/ 91442 h 723900"/>
                    <a:gd name="connsiteX19" fmla="*/ 91442 w 543605"/>
                    <a:gd name="connsiteY19" fmla="*/ 0 h 723900"/>
                    <a:gd name="connsiteX0" fmla="*/ 91442 w 543605"/>
                    <a:gd name="connsiteY0" fmla="*/ 0 h 723900"/>
                    <a:gd name="connsiteX1" fmla="*/ 294237 w 543605"/>
                    <a:gd name="connsiteY1" fmla="*/ 0 h 723900"/>
                    <a:gd name="connsiteX2" fmla="*/ 259248 w 543605"/>
                    <a:gd name="connsiteY2" fmla="*/ 99060 h 723900"/>
                    <a:gd name="connsiteX3" fmla="*/ 147939 w 543605"/>
                    <a:gd name="connsiteY3" fmla="*/ 99060 h 723900"/>
                    <a:gd name="connsiteX4" fmla="*/ 84747 w 543605"/>
                    <a:gd name="connsiteY4" fmla="*/ 162252 h 723900"/>
                    <a:gd name="connsiteX5" fmla="*/ 84747 w 543605"/>
                    <a:gd name="connsiteY5" fmla="*/ 561648 h 723900"/>
                    <a:gd name="connsiteX6" fmla="*/ 147939 w 543605"/>
                    <a:gd name="connsiteY6" fmla="*/ 624840 h 723900"/>
                    <a:gd name="connsiteX7" fmla="*/ 400702 w 543605"/>
                    <a:gd name="connsiteY7" fmla="*/ 624840 h 723900"/>
                    <a:gd name="connsiteX8" fmla="*/ 458928 w 543605"/>
                    <a:gd name="connsiteY8" fmla="*/ 586245 h 723900"/>
                    <a:gd name="connsiteX9" fmla="*/ 460480 w 543605"/>
                    <a:gd name="connsiteY9" fmla="*/ 578560 h 723900"/>
                    <a:gd name="connsiteX10" fmla="*/ 543605 w 543605"/>
                    <a:gd name="connsiteY10" fmla="*/ 657400 h 723900"/>
                    <a:gd name="connsiteX11" fmla="*/ 541454 w 543605"/>
                    <a:gd name="connsiteY11" fmla="*/ 668051 h 723900"/>
                    <a:gd name="connsiteX12" fmla="*/ 457198 w 543605"/>
                    <a:gd name="connsiteY12" fmla="*/ 723900 h 723900"/>
                    <a:gd name="connsiteX13" fmla="*/ 91442 w 543605"/>
                    <a:gd name="connsiteY13" fmla="*/ 723900 h 723900"/>
                    <a:gd name="connsiteX14" fmla="*/ 0 w 543605"/>
                    <a:gd name="connsiteY14" fmla="*/ 632458 h 723900"/>
                    <a:gd name="connsiteX15" fmla="*/ 0 w 543605"/>
                    <a:gd name="connsiteY15" fmla="*/ 91442 h 723900"/>
                    <a:gd name="connsiteX16" fmla="*/ 91442 w 543605"/>
                    <a:gd name="connsiteY16" fmla="*/ 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3605" h="723900">
                      <a:moveTo>
                        <a:pt x="91442" y="0"/>
                      </a:moveTo>
                      <a:lnTo>
                        <a:pt x="294237" y="0"/>
                      </a:lnTo>
                      <a:lnTo>
                        <a:pt x="259248" y="99060"/>
                      </a:lnTo>
                      <a:lnTo>
                        <a:pt x="147939" y="99060"/>
                      </a:lnTo>
                      <a:cubicBezTo>
                        <a:pt x="113039" y="99060"/>
                        <a:pt x="84747" y="127352"/>
                        <a:pt x="84747" y="162252"/>
                      </a:cubicBezTo>
                      <a:lnTo>
                        <a:pt x="84747" y="561648"/>
                      </a:lnTo>
                      <a:cubicBezTo>
                        <a:pt x="84747" y="596548"/>
                        <a:pt x="113039" y="624840"/>
                        <a:pt x="147939" y="624840"/>
                      </a:cubicBezTo>
                      <a:lnTo>
                        <a:pt x="400702" y="624840"/>
                      </a:lnTo>
                      <a:cubicBezTo>
                        <a:pt x="426877" y="624840"/>
                        <a:pt x="449335" y="608926"/>
                        <a:pt x="458928" y="586245"/>
                      </a:cubicBezTo>
                      <a:lnTo>
                        <a:pt x="460480" y="578560"/>
                      </a:lnTo>
                      <a:lnTo>
                        <a:pt x="543605" y="657400"/>
                      </a:lnTo>
                      <a:lnTo>
                        <a:pt x="541454" y="668051"/>
                      </a:lnTo>
                      <a:cubicBezTo>
                        <a:pt x="527573" y="700871"/>
                        <a:pt x="495075" y="723900"/>
                        <a:pt x="457198" y="723900"/>
                      </a:cubicBezTo>
                      <a:lnTo>
                        <a:pt x="91442" y="723900"/>
                      </a:lnTo>
                      <a:cubicBezTo>
                        <a:pt x="40940" y="723900"/>
                        <a:pt x="0" y="682960"/>
                        <a:pt x="0" y="632458"/>
                      </a:cubicBezTo>
                      <a:lnTo>
                        <a:pt x="0" y="91442"/>
                      </a:lnTo>
                      <a:cubicBezTo>
                        <a:pt x="0" y="40940"/>
                        <a:pt x="40940" y="0"/>
                        <a:pt x="91442"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24" name="Rectangle 20"/>
                <p:cNvSpPr/>
                <p:nvPr/>
              </p:nvSpPr>
              <p:spPr>
                <a:xfrm>
                  <a:off x="3267940" y="1957742"/>
                  <a:ext cx="878380" cy="946077"/>
                </a:xfrm>
                <a:custGeom>
                  <a:avLst/>
                  <a:gdLst>
                    <a:gd name="connsiteX0" fmla="*/ 0 w 910858"/>
                    <a:gd name="connsiteY0" fmla="*/ 0 h 1112520"/>
                    <a:gd name="connsiteX1" fmla="*/ 910858 w 910858"/>
                    <a:gd name="connsiteY1" fmla="*/ 0 h 1112520"/>
                    <a:gd name="connsiteX2" fmla="*/ 910858 w 910858"/>
                    <a:gd name="connsiteY2" fmla="*/ 1112520 h 1112520"/>
                    <a:gd name="connsiteX3" fmla="*/ 0 w 910858"/>
                    <a:gd name="connsiteY3" fmla="*/ 1112520 h 1112520"/>
                    <a:gd name="connsiteX4" fmla="*/ 0 w 910858"/>
                    <a:gd name="connsiteY4" fmla="*/ 0 h 1112520"/>
                    <a:gd name="connsiteX0" fmla="*/ 0 w 910858"/>
                    <a:gd name="connsiteY0" fmla="*/ 0 h 1112520"/>
                    <a:gd name="connsiteX1" fmla="*/ 872758 w 910858"/>
                    <a:gd name="connsiteY1" fmla="*/ 0 h 1112520"/>
                    <a:gd name="connsiteX2" fmla="*/ 910858 w 910858"/>
                    <a:gd name="connsiteY2" fmla="*/ 1112520 h 1112520"/>
                    <a:gd name="connsiteX3" fmla="*/ 0 w 910858"/>
                    <a:gd name="connsiteY3" fmla="*/ 1112520 h 1112520"/>
                    <a:gd name="connsiteX4" fmla="*/ 0 w 910858"/>
                    <a:gd name="connsiteY4" fmla="*/ 0 h 1112520"/>
                    <a:gd name="connsiteX0" fmla="*/ 0 w 994678"/>
                    <a:gd name="connsiteY0" fmla="*/ 0 h 1112520"/>
                    <a:gd name="connsiteX1" fmla="*/ 872758 w 994678"/>
                    <a:gd name="connsiteY1" fmla="*/ 0 h 1112520"/>
                    <a:gd name="connsiteX2" fmla="*/ 994678 w 994678"/>
                    <a:gd name="connsiteY2" fmla="*/ 68580 h 1112520"/>
                    <a:gd name="connsiteX3" fmla="*/ 0 w 994678"/>
                    <a:gd name="connsiteY3" fmla="*/ 1112520 h 1112520"/>
                    <a:gd name="connsiteX4" fmla="*/ 0 w 994678"/>
                    <a:gd name="connsiteY4" fmla="*/ 0 h 1112520"/>
                    <a:gd name="connsiteX0" fmla="*/ 0 w 994678"/>
                    <a:gd name="connsiteY0" fmla="*/ 0 h 883920"/>
                    <a:gd name="connsiteX1" fmla="*/ 872758 w 994678"/>
                    <a:gd name="connsiteY1" fmla="*/ 0 h 883920"/>
                    <a:gd name="connsiteX2" fmla="*/ 994678 w 994678"/>
                    <a:gd name="connsiteY2" fmla="*/ 68580 h 883920"/>
                    <a:gd name="connsiteX3" fmla="*/ 434340 w 994678"/>
                    <a:gd name="connsiteY3" fmla="*/ 883920 h 883920"/>
                    <a:gd name="connsiteX4" fmla="*/ 0 w 994678"/>
                    <a:gd name="connsiteY4" fmla="*/ 0 h 883920"/>
                    <a:gd name="connsiteX0" fmla="*/ 7620 w 560338"/>
                    <a:gd name="connsiteY0" fmla="*/ 548640 h 883920"/>
                    <a:gd name="connsiteX1" fmla="*/ 438418 w 560338"/>
                    <a:gd name="connsiteY1" fmla="*/ 0 h 883920"/>
                    <a:gd name="connsiteX2" fmla="*/ 560338 w 560338"/>
                    <a:gd name="connsiteY2" fmla="*/ 68580 h 883920"/>
                    <a:gd name="connsiteX3" fmla="*/ 0 w 560338"/>
                    <a:gd name="connsiteY3" fmla="*/ 883920 h 883920"/>
                    <a:gd name="connsiteX4" fmla="*/ 7620 w 560338"/>
                    <a:gd name="connsiteY4" fmla="*/ 548640 h 883920"/>
                    <a:gd name="connsiteX0" fmla="*/ 18782 w 571500"/>
                    <a:gd name="connsiteY0" fmla="*/ 548640 h 883920"/>
                    <a:gd name="connsiteX1" fmla="*/ 449580 w 571500"/>
                    <a:gd name="connsiteY1" fmla="*/ 0 h 883920"/>
                    <a:gd name="connsiteX2" fmla="*/ 571500 w 571500"/>
                    <a:gd name="connsiteY2" fmla="*/ 68580 h 883920"/>
                    <a:gd name="connsiteX3" fmla="*/ 11162 w 571500"/>
                    <a:gd name="connsiteY3" fmla="*/ 883920 h 883920"/>
                    <a:gd name="connsiteX4" fmla="*/ 0 w 571500"/>
                    <a:gd name="connsiteY4" fmla="*/ 739140 h 883920"/>
                    <a:gd name="connsiteX5" fmla="*/ 18782 w 571500"/>
                    <a:gd name="connsiteY5" fmla="*/ 548640 h 883920"/>
                    <a:gd name="connsiteX0" fmla="*/ 247382 w 800100"/>
                    <a:gd name="connsiteY0" fmla="*/ 548640 h 883920"/>
                    <a:gd name="connsiteX1" fmla="*/ 678180 w 800100"/>
                    <a:gd name="connsiteY1" fmla="*/ 0 h 883920"/>
                    <a:gd name="connsiteX2" fmla="*/ 800100 w 800100"/>
                    <a:gd name="connsiteY2" fmla="*/ 68580 h 883920"/>
                    <a:gd name="connsiteX3" fmla="*/ 239762 w 800100"/>
                    <a:gd name="connsiteY3" fmla="*/ 883920 h 883920"/>
                    <a:gd name="connsiteX4" fmla="*/ 0 w 800100"/>
                    <a:gd name="connsiteY4" fmla="*/ 472440 h 883920"/>
                    <a:gd name="connsiteX5" fmla="*/ 247382 w 800100"/>
                    <a:gd name="connsiteY5" fmla="*/ 548640 h 883920"/>
                    <a:gd name="connsiteX0" fmla="*/ 247382 w 800100"/>
                    <a:gd name="connsiteY0" fmla="*/ 548640 h 883920"/>
                    <a:gd name="connsiteX1" fmla="*/ 678180 w 800100"/>
                    <a:gd name="connsiteY1" fmla="*/ 0 h 883920"/>
                    <a:gd name="connsiteX2" fmla="*/ 800100 w 800100"/>
                    <a:gd name="connsiteY2" fmla="*/ 68580 h 883920"/>
                    <a:gd name="connsiteX3" fmla="*/ 239762 w 800100"/>
                    <a:gd name="connsiteY3" fmla="*/ 883920 h 883920"/>
                    <a:gd name="connsiteX4" fmla="*/ 129540 w 800100"/>
                    <a:gd name="connsiteY4" fmla="*/ 678180 h 883920"/>
                    <a:gd name="connsiteX5" fmla="*/ 0 w 800100"/>
                    <a:gd name="connsiteY5" fmla="*/ 472440 h 883920"/>
                    <a:gd name="connsiteX6" fmla="*/ 247382 w 800100"/>
                    <a:gd name="connsiteY6" fmla="*/ 548640 h 883920"/>
                    <a:gd name="connsiteX0" fmla="*/ 323582 w 876300"/>
                    <a:gd name="connsiteY0" fmla="*/ 548640 h 883920"/>
                    <a:gd name="connsiteX1" fmla="*/ 754380 w 876300"/>
                    <a:gd name="connsiteY1" fmla="*/ 0 h 883920"/>
                    <a:gd name="connsiteX2" fmla="*/ 876300 w 876300"/>
                    <a:gd name="connsiteY2" fmla="*/ 68580 h 883920"/>
                    <a:gd name="connsiteX3" fmla="*/ 315962 w 876300"/>
                    <a:gd name="connsiteY3" fmla="*/ 883920 h 883920"/>
                    <a:gd name="connsiteX4" fmla="*/ 0 w 876300"/>
                    <a:gd name="connsiteY4" fmla="*/ 609600 h 883920"/>
                    <a:gd name="connsiteX5" fmla="*/ 76200 w 876300"/>
                    <a:gd name="connsiteY5" fmla="*/ 472440 h 883920"/>
                    <a:gd name="connsiteX6" fmla="*/ 323582 w 876300"/>
                    <a:gd name="connsiteY6" fmla="*/ 548640 h 883920"/>
                    <a:gd name="connsiteX0" fmla="*/ 323582 w 876300"/>
                    <a:gd name="connsiteY0" fmla="*/ 548640 h 883920"/>
                    <a:gd name="connsiteX1" fmla="*/ 754380 w 876300"/>
                    <a:gd name="connsiteY1" fmla="*/ 0 h 883920"/>
                    <a:gd name="connsiteX2" fmla="*/ 876300 w 876300"/>
                    <a:gd name="connsiteY2" fmla="*/ 68580 h 883920"/>
                    <a:gd name="connsiteX3" fmla="*/ 270242 w 876300"/>
                    <a:gd name="connsiteY3" fmla="*/ 883920 h 883920"/>
                    <a:gd name="connsiteX4" fmla="*/ 0 w 876300"/>
                    <a:gd name="connsiteY4" fmla="*/ 609600 h 883920"/>
                    <a:gd name="connsiteX5" fmla="*/ 76200 w 876300"/>
                    <a:gd name="connsiteY5" fmla="*/ 472440 h 883920"/>
                    <a:gd name="connsiteX6" fmla="*/ 323582 w 876300"/>
                    <a:gd name="connsiteY6" fmla="*/ 548640 h 883920"/>
                    <a:gd name="connsiteX0" fmla="*/ 323582 w 876300"/>
                    <a:gd name="connsiteY0" fmla="*/ 548640 h 914400"/>
                    <a:gd name="connsiteX1" fmla="*/ 754380 w 876300"/>
                    <a:gd name="connsiteY1" fmla="*/ 0 h 914400"/>
                    <a:gd name="connsiteX2" fmla="*/ 876300 w 876300"/>
                    <a:gd name="connsiteY2" fmla="*/ 68580 h 914400"/>
                    <a:gd name="connsiteX3" fmla="*/ 270242 w 876300"/>
                    <a:gd name="connsiteY3" fmla="*/ 914400 h 914400"/>
                    <a:gd name="connsiteX4" fmla="*/ 0 w 876300"/>
                    <a:gd name="connsiteY4" fmla="*/ 609600 h 914400"/>
                    <a:gd name="connsiteX5" fmla="*/ 76200 w 876300"/>
                    <a:gd name="connsiteY5" fmla="*/ 472440 h 914400"/>
                    <a:gd name="connsiteX6" fmla="*/ 323582 w 876300"/>
                    <a:gd name="connsiteY6" fmla="*/ 548640 h 914400"/>
                    <a:gd name="connsiteX0" fmla="*/ 308342 w 876300"/>
                    <a:gd name="connsiteY0" fmla="*/ 601980 h 914400"/>
                    <a:gd name="connsiteX1" fmla="*/ 754380 w 876300"/>
                    <a:gd name="connsiteY1" fmla="*/ 0 h 914400"/>
                    <a:gd name="connsiteX2" fmla="*/ 876300 w 876300"/>
                    <a:gd name="connsiteY2" fmla="*/ 68580 h 914400"/>
                    <a:gd name="connsiteX3" fmla="*/ 270242 w 876300"/>
                    <a:gd name="connsiteY3" fmla="*/ 914400 h 914400"/>
                    <a:gd name="connsiteX4" fmla="*/ 0 w 876300"/>
                    <a:gd name="connsiteY4" fmla="*/ 609600 h 914400"/>
                    <a:gd name="connsiteX5" fmla="*/ 76200 w 876300"/>
                    <a:gd name="connsiteY5" fmla="*/ 472440 h 914400"/>
                    <a:gd name="connsiteX6" fmla="*/ 308342 w 876300"/>
                    <a:gd name="connsiteY6" fmla="*/ 601980 h 914400"/>
                    <a:gd name="connsiteX0" fmla="*/ 308342 w 876300"/>
                    <a:gd name="connsiteY0" fmla="*/ 601980 h 876300"/>
                    <a:gd name="connsiteX1" fmla="*/ 754380 w 876300"/>
                    <a:gd name="connsiteY1" fmla="*/ 0 h 876300"/>
                    <a:gd name="connsiteX2" fmla="*/ 876300 w 876300"/>
                    <a:gd name="connsiteY2" fmla="*/ 68580 h 876300"/>
                    <a:gd name="connsiteX3" fmla="*/ 285482 w 876300"/>
                    <a:gd name="connsiteY3" fmla="*/ 876300 h 876300"/>
                    <a:gd name="connsiteX4" fmla="*/ 0 w 876300"/>
                    <a:gd name="connsiteY4" fmla="*/ 609600 h 876300"/>
                    <a:gd name="connsiteX5" fmla="*/ 76200 w 876300"/>
                    <a:gd name="connsiteY5" fmla="*/ 472440 h 876300"/>
                    <a:gd name="connsiteX6" fmla="*/ 308342 w 876300"/>
                    <a:gd name="connsiteY6" fmla="*/ 601980 h 876300"/>
                    <a:gd name="connsiteX0" fmla="*/ 331202 w 899160"/>
                    <a:gd name="connsiteY0" fmla="*/ 601980 h 876300"/>
                    <a:gd name="connsiteX1" fmla="*/ 777240 w 899160"/>
                    <a:gd name="connsiteY1" fmla="*/ 0 h 876300"/>
                    <a:gd name="connsiteX2" fmla="*/ 899160 w 899160"/>
                    <a:gd name="connsiteY2" fmla="*/ 68580 h 876300"/>
                    <a:gd name="connsiteX3" fmla="*/ 308342 w 899160"/>
                    <a:gd name="connsiteY3" fmla="*/ 876300 h 876300"/>
                    <a:gd name="connsiteX4" fmla="*/ 0 w 899160"/>
                    <a:gd name="connsiteY4" fmla="*/ 632460 h 876300"/>
                    <a:gd name="connsiteX5" fmla="*/ 99060 w 899160"/>
                    <a:gd name="connsiteY5" fmla="*/ 472440 h 876300"/>
                    <a:gd name="connsiteX6" fmla="*/ 331202 w 899160"/>
                    <a:gd name="connsiteY6" fmla="*/ 601980 h 876300"/>
                    <a:gd name="connsiteX0" fmla="*/ 323582 w 899160"/>
                    <a:gd name="connsiteY0" fmla="*/ 655320 h 876300"/>
                    <a:gd name="connsiteX1" fmla="*/ 777240 w 899160"/>
                    <a:gd name="connsiteY1" fmla="*/ 0 h 876300"/>
                    <a:gd name="connsiteX2" fmla="*/ 899160 w 899160"/>
                    <a:gd name="connsiteY2" fmla="*/ 68580 h 876300"/>
                    <a:gd name="connsiteX3" fmla="*/ 308342 w 899160"/>
                    <a:gd name="connsiteY3" fmla="*/ 876300 h 876300"/>
                    <a:gd name="connsiteX4" fmla="*/ 0 w 899160"/>
                    <a:gd name="connsiteY4" fmla="*/ 632460 h 876300"/>
                    <a:gd name="connsiteX5" fmla="*/ 99060 w 899160"/>
                    <a:gd name="connsiteY5" fmla="*/ 472440 h 876300"/>
                    <a:gd name="connsiteX6" fmla="*/ 323582 w 899160"/>
                    <a:gd name="connsiteY6" fmla="*/ 655320 h 876300"/>
                    <a:gd name="connsiteX0" fmla="*/ 323582 w 899160"/>
                    <a:gd name="connsiteY0" fmla="*/ 670560 h 891540"/>
                    <a:gd name="connsiteX1" fmla="*/ 746760 w 899160"/>
                    <a:gd name="connsiteY1" fmla="*/ 0 h 891540"/>
                    <a:gd name="connsiteX2" fmla="*/ 899160 w 899160"/>
                    <a:gd name="connsiteY2" fmla="*/ 83820 h 891540"/>
                    <a:gd name="connsiteX3" fmla="*/ 308342 w 899160"/>
                    <a:gd name="connsiteY3" fmla="*/ 891540 h 891540"/>
                    <a:gd name="connsiteX4" fmla="*/ 0 w 899160"/>
                    <a:gd name="connsiteY4" fmla="*/ 647700 h 891540"/>
                    <a:gd name="connsiteX5" fmla="*/ 99060 w 899160"/>
                    <a:gd name="connsiteY5" fmla="*/ 487680 h 891540"/>
                    <a:gd name="connsiteX6" fmla="*/ 323582 w 899160"/>
                    <a:gd name="connsiteY6" fmla="*/ 670560 h 891540"/>
                    <a:gd name="connsiteX0" fmla="*/ 323582 w 899160"/>
                    <a:gd name="connsiteY0" fmla="*/ 640080 h 891540"/>
                    <a:gd name="connsiteX1" fmla="*/ 746760 w 899160"/>
                    <a:gd name="connsiteY1" fmla="*/ 0 h 891540"/>
                    <a:gd name="connsiteX2" fmla="*/ 899160 w 899160"/>
                    <a:gd name="connsiteY2" fmla="*/ 83820 h 891540"/>
                    <a:gd name="connsiteX3" fmla="*/ 308342 w 899160"/>
                    <a:gd name="connsiteY3" fmla="*/ 891540 h 891540"/>
                    <a:gd name="connsiteX4" fmla="*/ 0 w 899160"/>
                    <a:gd name="connsiteY4" fmla="*/ 647700 h 891540"/>
                    <a:gd name="connsiteX5" fmla="*/ 99060 w 899160"/>
                    <a:gd name="connsiteY5" fmla="*/ 487680 h 891540"/>
                    <a:gd name="connsiteX6" fmla="*/ 323582 w 899160"/>
                    <a:gd name="connsiteY6" fmla="*/ 640080 h 891540"/>
                    <a:gd name="connsiteX0" fmla="*/ 283538 w 899160"/>
                    <a:gd name="connsiteY0" fmla="*/ 700339 h 891540"/>
                    <a:gd name="connsiteX1" fmla="*/ 746760 w 899160"/>
                    <a:gd name="connsiteY1" fmla="*/ 0 h 891540"/>
                    <a:gd name="connsiteX2" fmla="*/ 899160 w 899160"/>
                    <a:gd name="connsiteY2" fmla="*/ 83820 h 891540"/>
                    <a:gd name="connsiteX3" fmla="*/ 308342 w 899160"/>
                    <a:gd name="connsiteY3" fmla="*/ 891540 h 891540"/>
                    <a:gd name="connsiteX4" fmla="*/ 0 w 899160"/>
                    <a:gd name="connsiteY4" fmla="*/ 647700 h 891540"/>
                    <a:gd name="connsiteX5" fmla="*/ 99060 w 899160"/>
                    <a:gd name="connsiteY5" fmla="*/ 487680 h 891540"/>
                    <a:gd name="connsiteX6" fmla="*/ 283538 w 899160"/>
                    <a:gd name="connsiteY6" fmla="*/ 700339 h 891540"/>
                    <a:gd name="connsiteX0" fmla="*/ 283538 w 899160"/>
                    <a:gd name="connsiteY0" fmla="*/ 700339 h 891540"/>
                    <a:gd name="connsiteX1" fmla="*/ 746760 w 899160"/>
                    <a:gd name="connsiteY1" fmla="*/ 0 h 891540"/>
                    <a:gd name="connsiteX2" fmla="*/ 899160 w 899160"/>
                    <a:gd name="connsiteY2" fmla="*/ 83820 h 891540"/>
                    <a:gd name="connsiteX3" fmla="*/ 308342 w 899160"/>
                    <a:gd name="connsiteY3" fmla="*/ 891540 h 891540"/>
                    <a:gd name="connsiteX4" fmla="*/ 0 w 899160"/>
                    <a:gd name="connsiteY4" fmla="*/ 647700 h 891540"/>
                    <a:gd name="connsiteX5" fmla="*/ 67025 w 899160"/>
                    <a:gd name="connsiteY5" fmla="*/ 514462 h 891540"/>
                    <a:gd name="connsiteX6" fmla="*/ 283538 w 899160"/>
                    <a:gd name="connsiteY6" fmla="*/ 700339 h 891540"/>
                    <a:gd name="connsiteX0" fmla="*/ 283538 w 891151"/>
                    <a:gd name="connsiteY0" fmla="*/ 700339 h 891540"/>
                    <a:gd name="connsiteX1" fmla="*/ 746760 w 891151"/>
                    <a:gd name="connsiteY1" fmla="*/ 0 h 891540"/>
                    <a:gd name="connsiteX2" fmla="*/ 891151 w 891151"/>
                    <a:gd name="connsiteY2" fmla="*/ 150774 h 891540"/>
                    <a:gd name="connsiteX3" fmla="*/ 308342 w 891151"/>
                    <a:gd name="connsiteY3" fmla="*/ 891540 h 891540"/>
                    <a:gd name="connsiteX4" fmla="*/ 0 w 891151"/>
                    <a:gd name="connsiteY4" fmla="*/ 647700 h 891540"/>
                    <a:gd name="connsiteX5" fmla="*/ 67025 w 891151"/>
                    <a:gd name="connsiteY5" fmla="*/ 514462 h 891540"/>
                    <a:gd name="connsiteX6" fmla="*/ 283538 w 891151"/>
                    <a:gd name="connsiteY6" fmla="*/ 700339 h 891540"/>
                    <a:gd name="connsiteX0" fmla="*/ 283538 w 891151"/>
                    <a:gd name="connsiteY0" fmla="*/ 640080 h 831281"/>
                    <a:gd name="connsiteX1" fmla="*/ 730743 w 891151"/>
                    <a:gd name="connsiteY1" fmla="*/ 0 h 831281"/>
                    <a:gd name="connsiteX2" fmla="*/ 891151 w 891151"/>
                    <a:gd name="connsiteY2" fmla="*/ 90515 h 831281"/>
                    <a:gd name="connsiteX3" fmla="*/ 308342 w 891151"/>
                    <a:gd name="connsiteY3" fmla="*/ 831281 h 831281"/>
                    <a:gd name="connsiteX4" fmla="*/ 0 w 891151"/>
                    <a:gd name="connsiteY4" fmla="*/ 587441 h 831281"/>
                    <a:gd name="connsiteX5" fmla="*/ 67025 w 891151"/>
                    <a:gd name="connsiteY5" fmla="*/ 454203 h 831281"/>
                    <a:gd name="connsiteX6" fmla="*/ 283538 w 891151"/>
                    <a:gd name="connsiteY6" fmla="*/ 640080 h 831281"/>
                    <a:gd name="connsiteX0" fmla="*/ 275530 w 891151"/>
                    <a:gd name="connsiteY0" fmla="*/ 599908 h 831281"/>
                    <a:gd name="connsiteX1" fmla="*/ 730743 w 891151"/>
                    <a:gd name="connsiteY1" fmla="*/ 0 h 831281"/>
                    <a:gd name="connsiteX2" fmla="*/ 891151 w 891151"/>
                    <a:gd name="connsiteY2" fmla="*/ 90515 h 831281"/>
                    <a:gd name="connsiteX3" fmla="*/ 308342 w 891151"/>
                    <a:gd name="connsiteY3" fmla="*/ 831281 h 831281"/>
                    <a:gd name="connsiteX4" fmla="*/ 0 w 891151"/>
                    <a:gd name="connsiteY4" fmla="*/ 587441 h 831281"/>
                    <a:gd name="connsiteX5" fmla="*/ 67025 w 891151"/>
                    <a:gd name="connsiteY5" fmla="*/ 454203 h 831281"/>
                    <a:gd name="connsiteX6" fmla="*/ 275530 w 891151"/>
                    <a:gd name="connsiteY6" fmla="*/ 599908 h 831281"/>
                    <a:gd name="connsiteX0" fmla="*/ 307565 w 923186"/>
                    <a:gd name="connsiteY0" fmla="*/ 599908 h 831281"/>
                    <a:gd name="connsiteX1" fmla="*/ 762778 w 923186"/>
                    <a:gd name="connsiteY1" fmla="*/ 0 h 831281"/>
                    <a:gd name="connsiteX2" fmla="*/ 923186 w 923186"/>
                    <a:gd name="connsiteY2" fmla="*/ 90515 h 831281"/>
                    <a:gd name="connsiteX3" fmla="*/ 340377 w 923186"/>
                    <a:gd name="connsiteY3" fmla="*/ 831281 h 831281"/>
                    <a:gd name="connsiteX4" fmla="*/ 0 w 923186"/>
                    <a:gd name="connsiteY4" fmla="*/ 620918 h 831281"/>
                    <a:gd name="connsiteX5" fmla="*/ 99060 w 923186"/>
                    <a:gd name="connsiteY5" fmla="*/ 454203 h 831281"/>
                    <a:gd name="connsiteX6" fmla="*/ 307565 w 923186"/>
                    <a:gd name="connsiteY6" fmla="*/ 599908 h 83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3186" h="831281">
                      <a:moveTo>
                        <a:pt x="307565" y="599908"/>
                      </a:moveTo>
                      <a:lnTo>
                        <a:pt x="762778" y="0"/>
                      </a:lnTo>
                      <a:lnTo>
                        <a:pt x="923186" y="90515"/>
                      </a:lnTo>
                      <a:lnTo>
                        <a:pt x="340377" y="831281"/>
                      </a:lnTo>
                      <a:lnTo>
                        <a:pt x="0" y="620918"/>
                      </a:lnTo>
                      <a:lnTo>
                        <a:pt x="99060" y="454203"/>
                      </a:lnTo>
                      <a:lnTo>
                        <a:pt x="307565" y="599908"/>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grpSp>
            <p:nvGrpSpPr>
              <p:cNvPr id="311" name="Group 310"/>
              <p:cNvGrpSpPr/>
              <p:nvPr/>
            </p:nvGrpSpPr>
            <p:grpSpPr>
              <a:xfrm>
                <a:off x="2979287" y="4557986"/>
                <a:ext cx="1174521" cy="1120738"/>
                <a:chOff x="2971799" y="1957742"/>
                <a:chExt cx="1174521" cy="1120738"/>
              </a:xfrm>
              <a:grpFill/>
            </p:grpSpPr>
            <p:sp>
              <p:nvSpPr>
                <p:cNvPr id="321" name="Freeform 320"/>
                <p:cNvSpPr/>
                <p:nvPr/>
              </p:nvSpPr>
              <p:spPr>
                <a:xfrm>
                  <a:off x="2971799" y="2354580"/>
                  <a:ext cx="543605" cy="723900"/>
                </a:xfrm>
                <a:custGeom>
                  <a:avLst/>
                  <a:gdLst>
                    <a:gd name="connsiteX0" fmla="*/ 432877 w 546522"/>
                    <a:gd name="connsiteY0" fmla="*/ 0 h 723900"/>
                    <a:gd name="connsiteX1" fmla="*/ 457198 w 546522"/>
                    <a:gd name="connsiteY1" fmla="*/ 0 h 723900"/>
                    <a:gd name="connsiteX2" fmla="*/ 541454 w 546522"/>
                    <a:gd name="connsiteY2" fmla="*/ 55849 h 723900"/>
                    <a:gd name="connsiteX3" fmla="*/ 546522 w 546522"/>
                    <a:gd name="connsiteY3" fmla="*/ 80948 h 723900"/>
                    <a:gd name="connsiteX4" fmla="*/ 91442 w 546522"/>
                    <a:gd name="connsiteY4" fmla="*/ 0 h 723900"/>
                    <a:gd name="connsiteX5" fmla="*/ 294237 w 546522"/>
                    <a:gd name="connsiteY5" fmla="*/ 0 h 723900"/>
                    <a:gd name="connsiteX6" fmla="*/ 259248 w 546522"/>
                    <a:gd name="connsiteY6" fmla="*/ 99060 h 723900"/>
                    <a:gd name="connsiteX7" fmla="*/ 147939 w 546522"/>
                    <a:gd name="connsiteY7" fmla="*/ 99060 h 723900"/>
                    <a:gd name="connsiteX8" fmla="*/ 84747 w 546522"/>
                    <a:gd name="connsiteY8" fmla="*/ 162252 h 723900"/>
                    <a:gd name="connsiteX9" fmla="*/ 84747 w 546522"/>
                    <a:gd name="connsiteY9" fmla="*/ 561648 h 723900"/>
                    <a:gd name="connsiteX10" fmla="*/ 147939 w 546522"/>
                    <a:gd name="connsiteY10" fmla="*/ 624840 h 723900"/>
                    <a:gd name="connsiteX11" fmla="*/ 400702 w 546522"/>
                    <a:gd name="connsiteY11" fmla="*/ 624840 h 723900"/>
                    <a:gd name="connsiteX12" fmla="*/ 458928 w 546522"/>
                    <a:gd name="connsiteY12" fmla="*/ 586245 h 723900"/>
                    <a:gd name="connsiteX13" fmla="*/ 460480 w 546522"/>
                    <a:gd name="connsiteY13" fmla="*/ 578560 h 723900"/>
                    <a:gd name="connsiteX14" fmla="*/ 543605 w 546522"/>
                    <a:gd name="connsiteY14" fmla="*/ 657400 h 723900"/>
                    <a:gd name="connsiteX15" fmla="*/ 541454 w 546522"/>
                    <a:gd name="connsiteY15" fmla="*/ 668051 h 723900"/>
                    <a:gd name="connsiteX16" fmla="*/ 457198 w 546522"/>
                    <a:gd name="connsiteY16" fmla="*/ 723900 h 723900"/>
                    <a:gd name="connsiteX17" fmla="*/ 91442 w 546522"/>
                    <a:gd name="connsiteY17" fmla="*/ 723900 h 723900"/>
                    <a:gd name="connsiteX18" fmla="*/ 0 w 546522"/>
                    <a:gd name="connsiteY18" fmla="*/ 632458 h 723900"/>
                    <a:gd name="connsiteX19" fmla="*/ 0 w 546522"/>
                    <a:gd name="connsiteY19" fmla="*/ 91442 h 723900"/>
                    <a:gd name="connsiteX20" fmla="*/ 91442 w 546522"/>
                    <a:gd name="connsiteY20" fmla="*/ 0 h 723900"/>
                    <a:gd name="connsiteX0" fmla="*/ 432877 w 543605"/>
                    <a:gd name="connsiteY0" fmla="*/ 0 h 723900"/>
                    <a:gd name="connsiteX1" fmla="*/ 457198 w 543605"/>
                    <a:gd name="connsiteY1" fmla="*/ 0 h 723900"/>
                    <a:gd name="connsiteX2" fmla="*/ 541454 w 543605"/>
                    <a:gd name="connsiteY2" fmla="*/ 55849 h 723900"/>
                    <a:gd name="connsiteX3" fmla="*/ 432877 w 543605"/>
                    <a:gd name="connsiteY3" fmla="*/ 0 h 723900"/>
                    <a:gd name="connsiteX4" fmla="*/ 91442 w 543605"/>
                    <a:gd name="connsiteY4" fmla="*/ 0 h 723900"/>
                    <a:gd name="connsiteX5" fmla="*/ 294237 w 543605"/>
                    <a:gd name="connsiteY5" fmla="*/ 0 h 723900"/>
                    <a:gd name="connsiteX6" fmla="*/ 259248 w 543605"/>
                    <a:gd name="connsiteY6" fmla="*/ 99060 h 723900"/>
                    <a:gd name="connsiteX7" fmla="*/ 147939 w 543605"/>
                    <a:gd name="connsiteY7" fmla="*/ 99060 h 723900"/>
                    <a:gd name="connsiteX8" fmla="*/ 84747 w 543605"/>
                    <a:gd name="connsiteY8" fmla="*/ 162252 h 723900"/>
                    <a:gd name="connsiteX9" fmla="*/ 84747 w 543605"/>
                    <a:gd name="connsiteY9" fmla="*/ 561648 h 723900"/>
                    <a:gd name="connsiteX10" fmla="*/ 147939 w 543605"/>
                    <a:gd name="connsiteY10" fmla="*/ 624840 h 723900"/>
                    <a:gd name="connsiteX11" fmla="*/ 400702 w 543605"/>
                    <a:gd name="connsiteY11" fmla="*/ 624840 h 723900"/>
                    <a:gd name="connsiteX12" fmla="*/ 458928 w 543605"/>
                    <a:gd name="connsiteY12" fmla="*/ 586245 h 723900"/>
                    <a:gd name="connsiteX13" fmla="*/ 460480 w 543605"/>
                    <a:gd name="connsiteY13" fmla="*/ 578560 h 723900"/>
                    <a:gd name="connsiteX14" fmla="*/ 543605 w 543605"/>
                    <a:gd name="connsiteY14" fmla="*/ 657400 h 723900"/>
                    <a:gd name="connsiteX15" fmla="*/ 541454 w 543605"/>
                    <a:gd name="connsiteY15" fmla="*/ 668051 h 723900"/>
                    <a:gd name="connsiteX16" fmla="*/ 457198 w 543605"/>
                    <a:gd name="connsiteY16" fmla="*/ 723900 h 723900"/>
                    <a:gd name="connsiteX17" fmla="*/ 91442 w 543605"/>
                    <a:gd name="connsiteY17" fmla="*/ 723900 h 723900"/>
                    <a:gd name="connsiteX18" fmla="*/ 0 w 543605"/>
                    <a:gd name="connsiteY18" fmla="*/ 632458 h 723900"/>
                    <a:gd name="connsiteX19" fmla="*/ 0 w 543605"/>
                    <a:gd name="connsiteY19" fmla="*/ 91442 h 723900"/>
                    <a:gd name="connsiteX20" fmla="*/ 91442 w 543605"/>
                    <a:gd name="connsiteY20" fmla="*/ 0 h 723900"/>
                    <a:gd name="connsiteX0" fmla="*/ 432877 w 543605"/>
                    <a:gd name="connsiteY0" fmla="*/ 0 h 723900"/>
                    <a:gd name="connsiteX1" fmla="*/ 457198 w 543605"/>
                    <a:gd name="connsiteY1" fmla="*/ 0 h 723900"/>
                    <a:gd name="connsiteX2" fmla="*/ 432877 w 543605"/>
                    <a:gd name="connsiteY2" fmla="*/ 0 h 723900"/>
                    <a:gd name="connsiteX3" fmla="*/ 91442 w 543605"/>
                    <a:gd name="connsiteY3" fmla="*/ 0 h 723900"/>
                    <a:gd name="connsiteX4" fmla="*/ 294237 w 543605"/>
                    <a:gd name="connsiteY4" fmla="*/ 0 h 723900"/>
                    <a:gd name="connsiteX5" fmla="*/ 259248 w 543605"/>
                    <a:gd name="connsiteY5" fmla="*/ 99060 h 723900"/>
                    <a:gd name="connsiteX6" fmla="*/ 147939 w 543605"/>
                    <a:gd name="connsiteY6" fmla="*/ 99060 h 723900"/>
                    <a:gd name="connsiteX7" fmla="*/ 84747 w 543605"/>
                    <a:gd name="connsiteY7" fmla="*/ 162252 h 723900"/>
                    <a:gd name="connsiteX8" fmla="*/ 84747 w 543605"/>
                    <a:gd name="connsiteY8" fmla="*/ 561648 h 723900"/>
                    <a:gd name="connsiteX9" fmla="*/ 147939 w 543605"/>
                    <a:gd name="connsiteY9" fmla="*/ 624840 h 723900"/>
                    <a:gd name="connsiteX10" fmla="*/ 400702 w 543605"/>
                    <a:gd name="connsiteY10" fmla="*/ 624840 h 723900"/>
                    <a:gd name="connsiteX11" fmla="*/ 458928 w 543605"/>
                    <a:gd name="connsiteY11" fmla="*/ 586245 h 723900"/>
                    <a:gd name="connsiteX12" fmla="*/ 460480 w 543605"/>
                    <a:gd name="connsiteY12" fmla="*/ 578560 h 723900"/>
                    <a:gd name="connsiteX13" fmla="*/ 543605 w 543605"/>
                    <a:gd name="connsiteY13" fmla="*/ 657400 h 723900"/>
                    <a:gd name="connsiteX14" fmla="*/ 541454 w 543605"/>
                    <a:gd name="connsiteY14" fmla="*/ 668051 h 723900"/>
                    <a:gd name="connsiteX15" fmla="*/ 457198 w 543605"/>
                    <a:gd name="connsiteY15" fmla="*/ 723900 h 723900"/>
                    <a:gd name="connsiteX16" fmla="*/ 91442 w 543605"/>
                    <a:gd name="connsiteY16" fmla="*/ 723900 h 723900"/>
                    <a:gd name="connsiteX17" fmla="*/ 0 w 543605"/>
                    <a:gd name="connsiteY17" fmla="*/ 632458 h 723900"/>
                    <a:gd name="connsiteX18" fmla="*/ 0 w 543605"/>
                    <a:gd name="connsiteY18" fmla="*/ 91442 h 723900"/>
                    <a:gd name="connsiteX19" fmla="*/ 91442 w 543605"/>
                    <a:gd name="connsiteY19" fmla="*/ 0 h 723900"/>
                    <a:gd name="connsiteX0" fmla="*/ 91442 w 543605"/>
                    <a:gd name="connsiteY0" fmla="*/ 0 h 723900"/>
                    <a:gd name="connsiteX1" fmla="*/ 294237 w 543605"/>
                    <a:gd name="connsiteY1" fmla="*/ 0 h 723900"/>
                    <a:gd name="connsiteX2" fmla="*/ 259248 w 543605"/>
                    <a:gd name="connsiteY2" fmla="*/ 99060 h 723900"/>
                    <a:gd name="connsiteX3" fmla="*/ 147939 w 543605"/>
                    <a:gd name="connsiteY3" fmla="*/ 99060 h 723900"/>
                    <a:gd name="connsiteX4" fmla="*/ 84747 w 543605"/>
                    <a:gd name="connsiteY4" fmla="*/ 162252 h 723900"/>
                    <a:gd name="connsiteX5" fmla="*/ 84747 w 543605"/>
                    <a:gd name="connsiteY5" fmla="*/ 561648 h 723900"/>
                    <a:gd name="connsiteX6" fmla="*/ 147939 w 543605"/>
                    <a:gd name="connsiteY6" fmla="*/ 624840 h 723900"/>
                    <a:gd name="connsiteX7" fmla="*/ 400702 w 543605"/>
                    <a:gd name="connsiteY7" fmla="*/ 624840 h 723900"/>
                    <a:gd name="connsiteX8" fmla="*/ 458928 w 543605"/>
                    <a:gd name="connsiteY8" fmla="*/ 586245 h 723900"/>
                    <a:gd name="connsiteX9" fmla="*/ 460480 w 543605"/>
                    <a:gd name="connsiteY9" fmla="*/ 578560 h 723900"/>
                    <a:gd name="connsiteX10" fmla="*/ 543605 w 543605"/>
                    <a:gd name="connsiteY10" fmla="*/ 657400 h 723900"/>
                    <a:gd name="connsiteX11" fmla="*/ 541454 w 543605"/>
                    <a:gd name="connsiteY11" fmla="*/ 668051 h 723900"/>
                    <a:gd name="connsiteX12" fmla="*/ 457198 w 543605"/>
                    <a:gd name="connsiteY12" fmla="*/ 723900 h 723900"/>
                    <a:gd name="connsiteX13" fmla="*/ 91442 w 543605"/>
                    <a:gd name="connsiteY13" fmla="*/ 723900 h 723900"/>
                    <a:gd name="connsiteX14" fmla="*/ 0 w 543605"/>
                    <a:gd name="connsiteY14" fmla="*/ 632458 h 723900"/>
                    <a:gd name="connsiteX15" fmla="*/ 0 w 543605"/>
                    <a:gd name="connsiteY15" fmla="*/ 91442 h 723900"/>
                    <a:gd name="connsiteX16" fmla="*/ 91442 w 543605"/>
                    <a:gd name="connsiteY16" fmla="*/ 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3605" h="723900">
                      <a:moveTo>
                        <a:pt x="91442" y="0"/>
                      </a:moveTo>
                      <a:lnTo>
                        <a:pt x="294237" y="0"/>
                      </a:lnTo>
                      <a:lnTo>
                        <a:pt x="259248" y="99060"/>
                      </a:lnTo>
                      <a:lnTo>
                        <a:pt x="147939" y="99060"/>
                      </a:lnTo>
                      <a:cubicBezTo>
                        <a:pt x="113039" y="99060"/>
                        <a:pt x="84747" y="127352"/>
                        <a:pt x="84747" y="162252"/>
                      </a:cubicBezTo>
                      <a:lnTo>
                        <a:pt x="84747" y="561648"/>
                      </a:lnTo>
                      <a:cubicBezTo>
                        <a:pt x="84747" y="596548"/>
                        <a:pt x="113039" y="624840"/>
                        <a:pt x="147939" y="624840"/>
                      </a:cubicBezTo>
                      <a:lnTo>
                        <a:pt x="400702" y="624840"/>
                      </a:lnTo>
                      <a:cubicBezTo>
                        <a:pt x="426877" y="624840"/>
                        <a:pt x="449335" y="608926"/>
                        <a:pt x="458928" y="586245"/>
                      </a:cubicBezTo>
                      <a:lnTo>
                        <a:pt x="460480" y="578560"/>
                      </a:lnTo>
                      <a:lnTo>
                        <a:pt x="543605" y="657400"/>
                      </a:lnTo>
                      <a:lnTo>
                        <a:pt x="541454" y="668051"/>
                      </a:lnTo>
                      <a:cubicBezTo>
                        <a:pt x="527573" y="700871"/>
                        <a:pt x="495075" y="723900"/>
                        <a:pt x="457198" y="723900"/>
                      </a:cubicBezTo>
                      <a:lnTo>
                        <a:pt x="91442" y="723900"/>
                      </a:lnTo>
                      <a:cubicBezTo>
                        <a:pt x="40940" y="723900"/>
                        <a:pt x="0" y="682960"/>
                        <a:pt x="0" y="632458"/>
                      </a:cubicBezTo>
                      <a:lnTo>
                        <a:pt x="0" y="91442"/>
                      </a:lnTo>
                      <a:cubicBezTo>
                        <a:pt x="0" y="40940"/>
                        <a:pt x="40940" y="0"/>
                        <a:pt x="91442"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22" name="Rectangle 20"/>
                <p:cNvSpPr/>
                <p:nvPr/>
              </p:nvSpPr>
              <p:spPr>
                <a:xfrm>
                  <a:off x="3267940" y="1957742"/>
                  <a:ext cx="878380" cy="946077"/>
                </a:xfrm>
                <a:custGeom>
                  <a:avLst/>
                  <a:gdLst>
                    <a:gd name="connsiteX0" fmla="*/ 0 w 910858"/>
                    <a:gd name="connsiteY0" fmla="*/ 0 h 1112520"/>
                    <a:gd name="connsiteX1" fmla="*/ 910858 w 910858"/>
                    <a:gd name="connsiteY1" fmla="*/ 0 h 1112520"/>
                    <a:gd name="connsiteX2" fmla="*/ 910858 w 910858"/>
                    <a:gd name="connsiteY2" fmla="*/ 1112520 h 1112520"/>
                    <a:gd name="connsiteX3" fmla="*/ 0 w 910858"/>
                    <a:gd name="connsiteY3" fmla="*/ 1112520 h 1112520"/>
                    <a:gd name="connsiteX4" fmla="*/ 0 w 910858"/>
                    <a:gd name="connsiteY4" fmla="*/ 0 h 1112520"/>
                    <a:gd name="connsiteX0" fmla="*/ 0 w 910858"/>
                    <a:gd name="connsiteY0" fmla="*/ 0 h 1112520"/>
                    <a:gd name="connsiteX1" fmla="*/ 872758 w 910858"/>
                    <a:gd name="connsiteY1" fmla="*/ 0 h 1112520"/>
                    <a:gd name="connsiteX2" fmla="*/ 910858 w 910858"/>
                    <a:gd name="connsiteY2" fmla="*/ 1112520 h 1112520"/>
                    <a:gd name="connsiteX3" fmla="*/ 0 w 910858"/>
                    <a:gd name="connsiteY3" fmla="*/ 1112520 h 1112520"/>
                    <a:gd name="connsiteX4" fmla="*/ 0 w 910858"/>
                    <a:gd name="connsiteY4" fmla="*/ 0 h 1112520"/>
                    <a:gd name="connsiteX0" fmla="*/ 0 w 994678"/>
                    <a:gd name="connsiteY0" fmla="*/ 0 h 1112520"/>
                    <a:gd name="connsiteX1" fmla="*/ 872758 w 994678"/>
                    <a:gd name="connsiteY1" fmla="*/ 0 h 1112520"/>
                    <a:gd name="connsiteX2" fmla="*/ 994678 w 994678"/>
                    <a:gd name="connsiteY2" fmla="*/ 68580 h 1112520"/>
                    <a:gd name="connsiteX3" fmla="*/ 0 w 994678"/>
                    <a:gd name="connsiteY3" fmla="*/ 1112520 h 1112520"/>
                    <a:gd name="connsiteX4" fmla="*/ 0 w 994678"/>
                    <a:gd name="connsiteY4" fmla="*/ 0 h 1112520"/>
                    <a:gd name="connsiteX0" fmla="*/ 0 w 994678"/>
                    <a:gd name="connsiteY0" fmla="*/ 0 h 883920"/>
                    <a:gd name="connsiteX1" fmla="*/ 872758 w 994678"/>
                    <a:gd name="connsiteY1" fmla="*/ 0 h 883920"/>
                    <a:gd name="connsiteX2" fmla="*/ 994678 w 994678"/>
                    <a:gd name="connsiteY2" fmla="*/ 68580 h 883920"/>
                    <a:gd name="connsiteX3" fmla="*/ 434340 w 994678"/>
                    <a:gd name="connsiteY3" fmla="*/ 883920 h 883920"/>
                    <a:gd name="connsiteX4" fmla="*/ 0 w 994678"/>
                    <a:gd name="connsiteY4" fmla="*/ 0 h 883920"/>
                    <a:gd name="connsiteX0" fmla="*/ 7620 w 560338"/>
                    <a:gd name="connsiteY0" fmla="*/ 548640 h 883920"/>
                    <a:gd name="connsiteX1" fmla="*/ 438418 w 560338"/>
                    <a:gd name="connsiteY1" fmla="*/ 0 h 883920"/>
                    <a:gd name="connsiteX2" fmla="*/ 560338 w 560338"/>
                    <a:gd name="connsiteY2" fmla="*/ 68580 h 883920"/>
                    <a:gd name="connsiteX3" fmla="*/ 0 w 560338"/>
                    <a:gd name="connsiteY3" fmla="*/ 883920 h 883920"/>
                    <a:gd name="connsiteX4" fmla="*/ 7620 w 560338"/>
                    <a:gd name="connsiteY4" fmla="*/ 548640 h 883920"/>
                    <a:gd name="connsiteX0" fmla="*/ 18782 w 571500"/>
                    <a:gd name="connsiteY0" fmla="*/ 548640 h 883920"/>
                    <a:gd name="connsiteX1" fmla="*/ 449580 w 571500"/>
                    <a:gd name="connsiteY1" fmla="*/ 0 h 883920"/>
                    <a:gd name="connsiteX2" fmla="*/ 571500 w 571500"/>
                    <a:gd name="connsiteY2" fmla="*/ 68580 h 883920"/>
                    <a:gd name="connsiteX3" fmla="*/ 11162 w 571500"/>
                    <a:gd name="connsiteY3" fmla="*/ 883920 h 883920"/>
                    <a:gd name="connsiteX4" fmla="*/ 0 w 571500"/>
                    <a:gd name="connsiteY4" fmla="*/ 739140 h 883920"/>
                    <a:gd name="connsiteX5" fmla="*/ 18782 w 571500"/>
                    <a:gd name="connsiteY5" fmla="*/ 548640 h 883920"/>
                    <a:gd name="connsiteX0" fmla="*/ 247382 w 800100"/>
                    <a:gd name="connsiteY0" fmla="*/ 548640 h 883920"/>
                    <a:gd name="connsiteX1" fmla="*/ 678180 w 800100"/>
                    <a:gd name="connsiteY1" fmla="*/ 0 h 883920"/>
                    <a:gd name="connsiteX2" fmla="*/ 800100 w 800100"/>
                    <a:gd name="connsiteY2" fmla="*/ 68580 h 883920"/>
                    <a:gd name="connsiteX3" fmla="*/ 239762 w 800100"/>
                    <a:gd name="connsiteY3" fmla="*/ 883920 h 883920"/>
                    <a:gd name="connsiteX4" fmla="*/ 0 w 800100"/>
                    <a:gd name="connsiteY4" fmla="*/ 472440 h 883920"/>
                    <a:gd name="connsiteX5" fmla="*/ 247382 w 800100"/>
                    <a:gd name="connsiteY5" fmla="*/ 548640 h 883920"/>
                    <a:gd name="connsiteX0" fmla="*/ 247382 w 800100"/>
                    <a:gd name="connsiteY0" fmla="*/ 548640 h 883920"/>
                    <a:gd name="connsiteX1" fmla="*/ 678180 w 800100"/>
                    <a:gd name="connsiteY1" fmla="*/ 0 h 883920"/>
                    <a:gd name="connsiteX2" fmla="*/ 800100 w 800100"/>
                    <a:gd name="connsiteY2" fmla="*/ 68580 h 883920"/>
                    <a:gd name="connsiteX3" fmla="*/ 239762 w 800100"/>
                    <a:gd name="connsiteY3" fmla="*/ 883920 h 883920"/>
                    <a:gd name="connsiteX4" fmla="*/ 129540 w 800100"/>
                    <a:gd name="connsiteY4" fmla="*/ 678180 h 883920"/>
                    <a:gd name="connsiteX5" fmla="*/ 0 w 800100"/>
                    <a:gd name="connsiteY5" fmla="*/ 472440 h 883920"/>
                    <a:gd name="connsiteX6" fmla="*/ 247382 w 800100"/>
                    <a:gd name="connsiteY6" fmla="*/ 548640 h 883920"/>
                    <a:gd name="connsiteX0" fmla="*/ 323582 w 876300"/>
                    <a:gd name="connsiteY0" fmla="*/ 548640 h 883920"/>
                    <a:gd name="connsiteX1" fmla="*/ 754380 w 876300"/>
                    <a:gd name="connsiteY1" fmla="*/ 0 h 883920"/>
                    <a:gd name="connsiteX2" fmla="*/ 876300 w 876300"/>
                    <a:gd name="connsiteY2" fmla="*/ 68580 h 883920"/>
                    <a:gd name="connsiteX3" fmla="*/ 315962 w 876300"/>
                    <a:gd name="connsiteY3" fmla="*/ 883920 h 883920"/>
                    <a:gd name="connsiteX4" fmla="*/ 0 w 876300"/>
                    <a:gd name="connsiteY4" fmla="*/ 609600 h 883920"/>
                    <a:gd name="connsiteX5" fmla="*/ 76200 w 876300"/>
                    <a:gd name="connsiteY5" fmla="*/ 472440 h 883920"/>
                    <a:gd name="connsiteX6" fmla="*/ 323582 w 876300"/>
                    <a:gd name="connsiteY6" fmla="*/ 548640 h 883920"/>
                    <a:gd name="connsiteX0" fmla="*/ 323582 w 876300"/>
                    <a:gd name="connsiteY0" fmla="*/ 548640 h 883920"/>
                    <a:gd name="connsiteX1" fmla="*/ 754380 w 876300"/>
                    <a:gd name="connsiteY1" fmla="*/ 0 h 883920"/>
                    <a:gd name="connsiteX2" fmla="*/ 876300 w 876300"/>
                    <a:gd name="connsiteY2" fmla="*/ 68580 h 883920"/>
                    <a:gd name="connsiteX3" fmla="*/ 270242 w 876300"/>
                    <a:gd name="connsiteY3" fmla="*/ 883920 h 883920"/>
                    <a:gd name="connsiteX4" fmla="*/ 0 w 876300"/>
                    <a:gd name="connsiteY4" fmla="*/ 609600 h 883920"/>
                    <a:gd name="connsiteX5" fmla="*/ 76200 w 876300"/>
                    <a:gd name="connsiteY5" fmla="*/ 472440 h 883920"/>
                    <a:gd name="connsiteX6" fmla="*/ 323582 w 876300"/>
                    <a:gd name="connsiteY6" fmla="*/ 548640 h 883920"/>
                    <a:gd name="connsiteX0" fmla="*/ 323582 w 876300"/>
                    <a:gd name="connsiteY0" fmla="*/ 548640 h 914400"/>
                    <a:gd name="connsiteX1" fmla="*/ 754380 w 876300"/>
                    <a:gd name="connsiteY1" fmla="*/ 0 h 914400"/>
                    <a:gd name="connsiteX2" fmla="*/ 876300 w 876300"/>
                    <a:gd name="connsiteY2" fmla="*/ 68580 h 914400"/>
                    <a:gd name="connsiteX3" fmla="*/ 270242 w 876300"/>
                    <a:gd name="connsiteY3" fmla="*/ 914400 h 914400"/>
                    <a:gd name="connsiteX4" fmla="*/ 0 w 876300"/>
                    <a:gd name="connsiteY4" fmla="*/ 609600 h 914400"/>
                    <a:gd name="connsiteX5" fmla="*/ 76200 w 876300"/>
                    <a:gd name="connsiteY5" fmla="*/ 472440 h 914400"/>
                    <a:gd name="connsiteX6" fmla="*/ 323582 w 876300"/>
                    <a:gd name="connsiteY6" fmla="*/ 548640 h 914400"/>
                    <a:gd name="connsiteX0" fmla="*/ 308342 w 876300"/>
                    <a:gd name="connsiteY0" fmla="*/ 601980 h 914400"/>
                    <a:gd name="connsiteX1" fmla="*/ 754380 w 876300"/>
                    <a:gd name="connsiteY1" fmla="*/ 0 h 914400"/>
                    <a:gd name="connsiteX2" fmla="*/ 876300 w 876300"/>
                    <a:gd name="connsiteY2" fmla="*/ 68580 h 914400"/>
                    <a:gd name="connsiteX3" fmla="*/ 270242 w 876300"/>
                    <a:gd name="connsiteY3" fmla="*/ 914400 h 914400"/>
                    <a:gd name="connsiteX4" fmla="*/ 0 w 876300"/>
                    <a:gd name="connsiteY4" fmla="*/ 609600 h 914400"/>
                    <a:gd name="connsiteX5" fmla="*/ 76200 w 876300"/>
                    <a:gd name="connsiteY5" fmla="*/ 472440 h 914400"/>
                    <a:gd name="connsiteX6" fmla="*/ 308342 w 876300"/>
                    <a:gd name="connsiteY6" fmla="*/ 601980 h 914400"/>
                    <a:gd name="connsiteX0" fmla="*/ 308342 w 876300"/>
                    <a:gd name="connsiteY0" fmla="*/ 601980 h 876300"/>
                    <a:gd name="connsiteX1" fmla="*/ 754380 w 876300"/>
                    <a:gd name="connsiteY1" fmla="*/ 0 h 876300"/>
                    <a:gd name="connsiteX2" fmla="*/ 876300 w 876300"/>
                    <a:gd name="connsiteY2" fmla="*/ 68580 h 876300"/>
                    <a:gd name="connsiteX3" fmla="*/ 285482 w 876300"/>
                    <a:gd name="connsiteY3" fmla="*/ 876300 h 876300"/>
                    <a:gd name="connsiteX4" fmla="*/ 0 w 876300"/>
                    <a:gd name="connsiteY4" fmla="*/ 609600 h 876300"/>
                    <a:gd name="connsiteX5" fmla="*/ 76200 w 876300"/>
                    <a:gd name="connsiteY5" fmla="*/ 472440 h 876300"/>
                    <a:gd name="connsiteX6" fmla="*/ 308342 w 876300"/>
                    <a:gd name="connsiteY6" fmla="*/ 601980 h 876300"/>
                    <a:gd name="connsiteX0" fmla="*/ 331202 w 899160"/>
                    <a:gd name="connsiteY0" fmla="*/ 601980 h 876300"/>
                    <a:gd name="connsiteX1" fmla="*/ 777240 w 899160"/>
                    <a:gd name="connsiteY1" fmla="*/ 0 h 876300"/>
                    <a:gd name="connsiteX2" fmla="*/ 899160 w 899160"/>
                    <a:gd name="connsiteY2" fmla="*/ 68580 h 876300"/>
                    <a:gd name="connsiteX3" fmla="*/ 308342 w 899160"/>
                    <a:gd name="connsiteY3" fmla="*/ 876300 h 876300"/>
                    <a:gd name="connsiteX4" fmla="*/ 0 w 899160"/>
                    <a:gd name="connsiteY4" fmla="*/ 632460 h 876300"/>
                    <a:gd name="connsiteX5" fmla="*/ 99060 w 899160"/>
                    <a:gd name="connsiteY5" fmla="*/ 472440 h 876300"/>
                    <a:gd name="connsiteX6" fmla="*/ 331202 w 899160"/>
                    <a:gd name="connsiteY6" fmla="*/ 601980 h 876300"/>
                    <a:gd name="connsiteX0" fmla="*/ 323582 w 899160"/>
                    <a:gd name="connsiteY0" fmla="*/ 655320 h 876300"/>
                    <a:gd name="connsiteX1" fmla="*/ 777240 w 899160"/>
                    <a:gd name="connsiteY1" fmla="*/ 0 h 876300"/>
                    <a:gd name="connsiteX2" fmla="*/ 899160 w 899160"/>
                    <a:gd name="connsiteY2" fmla="*/ 68580 h 876300"/>
                    <a:gd name="connsiteX3" fmla="*/ 308342 w 899160"/>
                    <a:gd name="connsiteY3" fmla="*/ 876300 h 876300"/>
                    <a:gd name="connsiteX4" fmla="*/ 0 w 899160"/>
                    <a:gd name="connsiteY4" fmla="*/ 632460 h 876300"/>
                    <a:gd name="connsiteX5" fmla="*/ 99060 w 899160"/>
                    <a:gd name="connsiteY5" fmla="*/ 472440 h 876300"/>
                    <a:gd name="connsiteX6" fmla="*/ 323582 w 899160"/>
                    <a:gd name="connsiteY6" fmla="*/ 655320 h 876300"/>
                    <a:gd name="connsiteX0" fmla="*/ 323582 w 899160"/>
                    <a:gd name="connsiteY0" fmla="*/ 670560 h 891540"/>
                    <a:gd name="connsiteX1" fmla="*/ 746760 w 899160"/>
                    <a:gd name="connsiteY1" fmla="*/ 0 h 891540"/>
                    <a:gd name="connsiteX2" fmla="*/ 899160 w 899160"/>
                    <a:gd name="connsiteY2" fmla="*/ 83820 h 891540"/>
                    <a:gd name="connsiteX3" fmla="*/ 308342 w 899160"/>
                    <a:gd name="connsiteY3" fmla="*/ 891540 h 891540"/>
                    <a:gd name="connsiteX4" fmla="*/ 0 w 899160"/>
                    <a:gd name="connsiteY4" fmla="*/ 647700 h 891540"/>
                    <a:gd name="connsiteX5" fmla="*/ 99060 w 899160"/>
                    <a:gd name="connsiteY5" fmla="*/ 487680 h 891540"/>
                    <a:gd name="connsiteX6" fmla="*/ 323582 w 899160"/>
                    <a:gd name="connsiteY6" fmla="*/ 670560 h 891540"/>
                    <a:gd name="connsiteX0" fmla="*/ 323582 w 899160"/>
                    <a:gd name="connsiteY0" fmla="*/ 640080 h 891540"/>
                    <a:gd name="connsiteX1" fmla="*/ 746760 w 899160"/>
                    <a:gd name="connsiteY1" fmla="*/ 0 h 891540"/>
                    <a:gd name="connsiteX2" fmla="*/ 899160 w 899160"/>
                    <a:gd name="connsiteY2" fmla="*/ 83820 h 891540"/>
                    <a:gd name="connsiteX3" fmla="*/ 308342 w 899160"/>
                    <a:gd name="connsiteY3" fmla="*/ 891540 h 891540"/>
                    <a:gd name="connsiteX4" fmla="*/ 0 w 899160"/>
                    <a:gd name="connsiteY4" fmla="*/ 647700 h 891540"/>
                    <a:gd name="connsiteX5" fmla="*/ 99060 w 899160"/>
                    <a:gd name="connsiteY5" fmla="*/ 487680 h 891540"/>
                    <a:gd name="connsiteX6" fmla="*/ 323582 w 899160"/>
                    <a:gd name="connsiteY6" fmla="*/ 640080 h 891540"/>
                    <a:gd name="connsiteX0" fmla="*/ 283538 w 899160"/>
                    <a:gd name="connsiteY0" fmla="*/ 700339 h 891540"/>
                    <a:gd name="connsiteX1" fmla="*/ 746760 w 899160"/>
                    <a:gd name="connsiteY1" fmla="*/ 0 h 891540"/>
                    <a:gd name="connsiteX2" fmla="*/ 899160 w 899160"/>
                    <a:gd name="connsiteY2" fmla="*/ 83820 h 891540"/>
                    <a:gd name="connsiteX3" fmla="*/ 308342 w 899160"/>
                    <a:gd name="connsiteY3" fmla="*/ 891540 h 891540"/>
                    <a:gd name="connsiteX4" fmla="*/ 0 w 899160"/>
                    <a:gd name="connsiteY4" fmla="*/ 647700 h 891540"/>
                    <a:gd name="connsiteX5" fmla="*/ 99060 w 899160"/>
                    <a:gd name="connsiteY5" fmla="*/ 487680 h 891540"/>
                    <a:gd name="connsiteX6" fmla="*/ 283538 w 899160"/>
                    <a:gd name="connsiteY6" fmla="*/ 700339 h 891540"/>
                    <a:gd name="connsiteX0" fmla="*/ 283538 w 899160"/>
                    <a:gd name="connsiteY0" fmla="*/ 700339 h 891540"/>
                    <a:gd name="connsiteX1" fmla="*/ 746760 w 899160"/>
                    <a:gd name="connsiteY1" fmla="*/ 0 h 891540"/>
                    <a:gd name="connsiteX2" fmla="*/ 899160 w 899160"/>
                    <a:gd name="connsiteY2" fmla="*/ 83820 h 891540"/>
                    <a:gd name="connsiteX3" fmla="*/ 308342 w 899160"/>
                    <a:gd name="connsiteY3" fmla="*/ 891540 h 891540"/>
                    <a:gd name="connsiteX4" fmla="*/ 0 w 899160"/>
                    <a:gd name="connsiteY4" fmla="*/ 647700 h 891540"/>
                    <a:gd name="connsiteX5" fmla="*/ 67025 w 899160"/>
                    <a:gd name="connsiteY5" fmla="*/ 514462 h 891540"/>
                    <a:gd name="connsiteX6" fmla="*/ 283538 w 899160"/>
                    <a:gd name="connsiteY6" fmla="*/ 700339 h 891540"/>
                    <a:gd name="connsiteX0" fmla="*/ 283538 w 891151"/>
                    <a:gd name="connsiteY0" fmla="*/ 700339 h 891540"/>
                    <a:gd name="connsiteX1" fmla="*/ 746760 w 891151"/>
                    <a:gd name="connsiteY1" fmla="*/ 0 h 891540"/>
                    <a:gd name="connsiteX2" fmla="*/ 891151 w 891151"/>
                    <a:gd name="connsiteY2" fmla="*/ 150774 h 891540"/>
                    <a:gd name="connsiteX3" fmla="*/ 308342 w 891151"/>
                    <a:gd name="connsiteY3" fmla="*/ 891540 h 891540"/>
                    <a:gd name="connsiteX4" fmla="*/ 0 w 891151"/>
                    <a:gd name="connsiteY4" fmla="*/ 647700 h 891540"/>
                    <a:gd name="connsiteX5" fmla="*/ 67025 w 891151"/>
                    <a:gd name="connsiteY5" fmla="*/ 514462 h 891540"/>
                    <a:gd name="connsiteX6" fmla="*/ 283538 w 891151"/>
                    <a:gd name="connsiteY6" fmla="*/ 700339 h 891540"/>
                    <a:gd name="connsiteX0" fmla="*/ 283538 w 891151"/>
                    <a:gd name="connsiteY0" fmla="*/ 640080 h 831281"/>
                    <a:gd name="connsiteX1" fmla="*/ 730743 w 891151"/>
                    <a:gd name="connsiteY1" fmla="*/ 0 h 831281"/>
                    <a:gd name="connsiteX2" fmla="*/ 891151 w 891151"/>
                    <a:gd name="connsiteY2" fmla="*/ 90515 h 831281"/>
                    <a:gd name="connsiteX3" fmla="*/ 308342 w 891151"/>
                    <a:gd name="connsiteY3" fmla="*/ 831281 h 831281"/>
                    <a:gd name="connsiteX4" fmla="*/ 0 w 891151"/>
                    <a:gd name="connsiteY4" fmla="*/ 587441 h 831281"/>
                    <a:gd name="connsiteX5" fmla="*/ 67025 w 891151"/>
                    <a:gd name="connsiteY5" fmla="*/ 454203 h 831281"/>
                    <a:gd name="connsiteX6" fmla="*/ 283538 w 891151"/>
                    <a:gd name="connsiteY6" fmla="*/ 640080 h 831281"/>
                    <a:gd name="connsiteX0" fmla="*/ 275530 w 891151"/>
                    <a:gd name="connsiteY0" fmla="*/ 599908 h 831281"/>
                    <a:gd name="connsiteX1" fmla="*/ 730743 w 891151"/>
                    <a:gd name="connsiteY1" fmla="*/ 0 h 831281"/>
                    <a:gd name="connsiteX2" fmla="*/ 891151 w 891151"/>
                    <a:gd name="connsiteY2" fmla="*/ 90515 h 831281"/>
                    <a:gd name="connsiteX3" fmla="*/ 308342 w 891151"/>
                    <a:gd name="connsiteY3" fmla="*/ 831281 h 831281"/>
                    <a:gd name="connsiteX4" fmla="*/ 0 w 891151"/>
                    <a:gd name="connsiteY4" fmla="*/ 587441 h 831281"/>
                    <a:gd name="connsiteX5" fmla="*/ 67025 w 891151"/>
                    <a:gd name="connsiteY5" fmla="*/ 454203 h 831281"/>
                    <a:gd name="connsiteX6" fmla="*/ 275530 w 891151"/>
                    <a:gd name="connsiteY6" fmla="*/ 599908 h 831281"/>
                    <a:gd name="connsiteX0" fmla="*/ 307565 w 923186"/>
                    <a:gd name="connsiteY0" fmla="*/ 599908 h 831281"/>
                    <a:gd name="connsiteX1" fmla="*/ 762778 w 923186"/>
                    <a:gd name="connsiteY1" fmla="*/ 0 h 831281"/>
                    <a:gd name="connsiteX2" fmla="*/ 923186 w 923186"/>
                    <a:gd name="connsiteY2" fmla="*/ 90515 h 831281"/>
                    <a:gd name="connsiteX3" fmla="*/ 340377 w 923186"/>
                    <a:gd name="connsiteY3" fmla="*/ 831281 h 831281"/>
                    <a:gd name="connsiteX4" fmla="*/ 0 w 923186"/>
                    <a:gd name="connsiteY4" fmla="*/ 620918 h 831281"/>
                    <a:gd name="connsiteX5" fmla="*/ 99060 w 923186"/>
                    <a:gd name="connsiteY5" fmla="*/ 454203 h 831281"/>
                    <a:gd name="connsiteX6" fmla="*/ 307565 w 923186"/>
                    <a:gd name="connsiteY6" fmla="*/ 599908 h 83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3186" h="831281">
                      <a:moveTo>
                        <a:pt x="307565" y="599908"/>
                      </a:moveTo>
                      <a:lnTo>
                        <a:pt x="762778" y="0"/>
                      </a:lnTo>
                      <a:lnTo>
                        <a:pt x="923186" y="90515"/>
                      </a:lnTo>
                      <a:lnTo>
                        <a:pt x="340377" y="831281"/>
                      </a:lnTo>
                      <a:lnTo>
                        <a:pt x="0" y="620918"/>
                      </a:lnTo>
                      <a:lnTo>
                        <a:pt x="99060" y="454203"/>
                      </a:lnTo>
                      <a:lnTo>
                        <a:pt x="307565" y="599908"/>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grpSp>
            <p:nvGrpSpPr>
              <p:cNvPr id="312" name="Group 311"/>
              <p:cNvGrpSpPr/>
              <p:nvPr/>
            </p:nvGrpSpPr>
            <p:grpSpPr>
              <a:xfrm>
                <a:off x="4060893" y="2430780"/>
                <a:ext cx="1403798" cy="430745"/>
                <a:chOff x="4043965" y="2430780"/>
                <a:chExt cx="1403798" cy="430745"/>
              </a:xfrm>
              <a:grpFill/>
            </p:grpSpPr>
            <p:sp>
              <p:nvSpPr>
                <p:cNvPr id="319" name="Rectangle 318"/>
                <p:cNvSpPr/>
                <p:nvPr/>
              </p:nvSpPr>
              <p:spPr>
                <a:xfrm>
                  <a:off x="4043966" y="2430780"/>
                  <a:ext cx="1403797" cy="144995"/>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20" name="Rectangle 319"/>
                <p:cNvSpPr/>
                <p:nvPr/>
              </p:nvSpPr>
              <p:spPr>
                <a:xfrm>
                  <a:off x="4043965" y="2716530"/>
                  <a:ext cx="1403797" cy="144995"/>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grpSp>
            <p:nvGrpSpPr>
              <p:cNvPr id="313" name="Group 312"/>
              <p:cNvGrpSpPr/>
              <p:nvPr/>
            </p:nvGrpSpPr>
            <p:grpSpPr>
              <a:xfrm>
                <a:off x="4060893" y="3771968"/>
                <a:ext cx="1403798" cy="430745"/>
                <a:chOff x="4043965" y="2430780"/>
                <a:chExt cx="1403798" cy="430745"/>
              </a:xfrm>
              <a:grpFill/>
            </p:grpSpPr>
            <p:sp>
              <p:nvSpPr>
                <p:cNvPr id="317" name="Rectangle 316"/>
                <p:cNvSpPr/>
                <p:nvPr/>
              </p:nvSpPr>
              <p:spPr>
                <a:xfrm>
                  <a:off x="4043966" y="2430780"/>
                  <a:ext cx="1403797" cy="144995"/>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18" name="Rectangle 317"/>
                <p:cNvSpPr/>
                <p:nvPr/>
              </p:nvSpPr>
              <p:spPr>
                <a:xfrm>
                  <a:off x="4043965" y="2716530"/>
                  <a:ext cx="1403797" cy="144995"/>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grpSp>
            <p:nvGrpSpPr>
              <p:cNvPr id="314" name="Group 313"/>
              <p:cNvGrpSpPr/>
              <p:nvPr/>
            </p:nvGrpSpPr>
            <p:grpSpPr>
              <a:xfrm>
                <a:off x="4060893" y="5113157"/>
                <a:ext cx="1403798" cy="430745"/>
                <a:chOff x="4043965" y="2430780"/>
                <a:chExt cx="1403798" cy="430745"/>
              </a:xfrm>
              <a:grpFill/>
            </p:grpSpPr>
            <p:sp>
              <p:nvSpPr>
                <p:cNvPr id="315" name="Rectangle 314"/>
                <p:cNvSpPr/>
                <p:nvPr/>
              </p:nvSpPr>
              <p:spPr>
                <a:xfrm>
                  <a:off x="4043966" y="2430780"/>
                  <a:ext cx="1403797" cy="144995"/>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16" name="Rectangle 315"/>
                <p:cNvSpPr/>
                <p:nvPr/>
              </p:nvSpPr>
              <p:spPr>
                <a:xfrm>
                  <a:off x="4043965" y="2716530"/>
                  <a:ext cx="1403797" cy="144995"/>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grpSp>
        <p:grpSp>
          <p:nvGrpSpPr>
            <p:cNvPr id="300" name="Group 299"/>
            <p:cNvGrpSpPr/>
            <p:nvPr/>
          </p:nvGrpSpPr>
          <p:grpSpPr>
            <a:xfrm rot="21219949">
              <a:off x="4596429" y="4634545"/>
              <a:ext cx="421721" cy="387807"/>
              <a:chOff x="7862023" y="5744193"/>
              <a:chExt cx="561310" cy="516172"/>
            </a:xfrm>
            <a:grpFill/>
          </p:grpSpPr>
          <p:sp>
            <p:nvSpPr>
              <p:cNvPr id="301" name="Round Same Side Corner Rectangle 300"/>
              <p:cNvSpPr/>
              <p:nvPr/>
            </p:nvSpPr>
            <p:spPr>
              <a:xfrm rot="2819098">
                <a:off x="8360133" y="5766821"/>
                <a:ext cx="85827" cy="40572"/>
              </a:xfrm>
              <a:prstGeom prst="round2SameRect">
                <a:avLst>
                  <a:gd name="adj1" fmla="val 50000"/>
                  <a:gd name="adj2" fmla="val 0"/>
                </a:avLst>
              </a:prstGeom>
              <a:grpFill/>
              <a:ln w="0" cap="flat" cmpd="sng" algn="ctr">
                <a:solidFill>
                  <a:srgbClr val="0167BB"/>
                </a:solidFill>
                <a:prstDash val="solid"/>
                <a:miter lim="800000"/>
              </a:ln>
              <a:effectLst/>
            </p:spPr>
            <p:txBody>
              <a:bodyPr rtlCol="0" anchor="ctr"/>
              <a:lstStyle/>
              <a:p>
                <a:pPr algn="ctr">
                  <a:defRPr/>
                </a:pPr>
                <a:endParaRPr lang="en-US" sz="1350" kern="0">
                  <a:solidFill>
                    <a:prstClr val="white"/>
                  </a:solidFill>
                </a:endParaRPr>
              </a:p>
            </p:txBody>
          </p:sp>
          <p:sp>
            <p:nvSpPr>
              <p:cNvPr id="302" name="Rectangle 87"/>
              <p:cNvSpPr/>
              <p:nvPr/>
            </p:nvSpPr>
            <p:spPr>
              <a:xfrm rot="18993470">
                <a:off x="8258931" y="5801083"/>
                <a:ext cx="138649" cy="102307"/>
              </a:xfrm>
              <a:custGeom>
                <a:avLst/>
                <a:gdLst>
                  <a:gd name="connsiteX0" fmla="*/ 0 w 1067195"/>
                  <a:gd name="connsiteY0" fmla="*/ 0 h 767452"/>
                  <a:gd name="connsiteX1" fmla="*/ 1067195 w 1067195"/>
                  <a:gd name="connsiteY1" fmla="*/ 0 h 767452"/>
                  <a:gd name="connsiteX2" fmla="*/ 1067195 w 1067195"/>
                  <a:gd name="connsiteY2" fmla="*/ 767452 h 767452"/>
                  <a:gd name="connsiteX3" fmla="*/ 0 w 1067195"/>
                  <a:gd name="connsiteY3" fmla="*/ 767452 h 767452"/>
                  <a:gd name="connsiteX4" fmla="*/ 0 w 1067195"/>
                  <a:gd name="connsiteY4" fmla="*/ 0 h 767452"/>
                  <a:gd name="connsiteX0" fmla="*/ 0 w 1077007"/>
                  <a:gd name="connsiteY0" fmla="*/ 0 h 767452"/>
                  <a:gd name="connsiteX1" fmla="*/ 1077007 w 1077007"/>
                  <a:gd name="connsiteY1" fmla="*/ 4141 h 767452"/>
                  <a:gd name="connsiteX2" fmla="*/ 1067195 w 1077007"/>
                  <a:gd name="connsiteY2" fmla="*/ 767452 h 767452"/>
                  <a:gd name="connsiteX3" fmla="*/ 0 w 1077007"/>
                  <a:gd name="connsiteY3" fmla="*/ 767452 h 767452"/>
                  <a:gd name="connsiteX4" fmla="*/ 0 w 1077007"/>
                  <a:gd name="connsiteY4" fmla="*/ 0 h 767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7007" h="767452">
                    <a:moveTo>
                      <a:pt x="0" y="0"/>
                    </a:moveTo>
                    <a:lnTo>
                      <a:pt x="1077007" y="4141"/>
                    </a:lnTo>
                    <a:lnTo>
                      <a:pt x="1067195" y="767452"/>
                    </a:lnTo>
                    <a:lnTo>
                      <a:pt x="0" y="767452"/>
                    </a:lnTo>
                    <a:lnTo>
                      <a:pt x="0" y="0"/>
                    </a:lnTo>
                    <a:close/>
                  </a:path>
                </a:pathLst>
              </a:custGeom>
              <a:grpFill/>
              <a:ln w="0" cap="flat" cmpd="sng" algn="ctr">
                <a:solidFill>
                  <a:srgbClr val="0167BB"/>
                </a:solidFill>
                <a:prstDash val="solid"/>
                <a:miter lim="800000"/>
              </a:ln>
              <a:effectLst/>
            </p:spPr>
            <p:txBody>
              <a:bodyPr rtlCol="0" anchor="ctr"/>
              <a:lstStyle/>
              <a:p>
                <a:pPr algn="ctr">
                  <a:defRPr/>
                </a:pPr>
                <a:endParaRPr lang="en-US" sz="1350" kern="0">
                  <a:solidFill>
                    <a:prstClr val="white"/>
                  </a:solidFill>
                </a:endParaRPr>
              </a:p>
            </p:txBody>
          </p:sp>
          <p:sp>
            <p:nvSpPr>
              <p:cNvPr id="303" name="Rectangle 88"/>
              <p:cNvSpPr/>
              <p:nvPr/>
            </p:nvSpPr>
            <p:spPr>
              <a:xfrm rot="18964861">
                <a:off x="8385144" y="5858800"/>
                <a:ext cx="34828" cy="40222"/>
              </a:xfrm>
              <a:custGeom>
                <a:avLst/>
                <a:gdLst>
                  <a:gd name="connsiteX0" fmla="*/ 0 w 270532"/>
                  <a:gd name="connsiteY0" fmla="*/ 0 h 333375"/>
                  <a:gd name="connsiteX1" fmla="*/ 270532 w 270532"/>
                  <a:gd name="connsiteY1" fmla="*/ 0 h 333375"/>
                  <a:gd name="connsiteX2" fmla="*/ 270532 w 270532"/>
                  <a:gd name="connsiteY2" fmla="*/ 333375 h 333375"/>
                  <a:gd name="connsiteX3" fmla="*/ 0 w 270532"/>
                  <a:gd name="connsiteY3" fmla="*/ 333375 h 333375"/>
                  <a:gd name="connsiteX4" fmla="*/ 0 w 270532"/>
                  <a:gd name="connsiteY4" fmla="*/ 0 h 333375"/>
                  <a:gd name="connsiteX0" fmla="*/ 0 w 270532"/>
                  <a:gd name="connsiteY0" fmla="*/ 0 h 333375"/>
                  <a:gd name="connsiteX1" fmla="*/ 270532 w 270532"/>
                  <a:gd name="connsiteY1" fmla="*/ 0 h 333375"/>
                  <a:gd name="connsiteX2" fmla="*/ 256354 w 270532"/>
                  <a:gd name="connsiteY2" fmla="*/ 301734 h 333375"/>
                  <a:gd name="connsiteX3" fmla="*/ 0 w 270532"/>
                  <a:gd name="connsiteY3" fmla="*/ 333375 h 333375"/>
                  <a:gd name="connsiteX4" fmla="*/ 0 w 270532"/>
                  <a:gd name="connsiteY4" fmla="*/ 0 h 333375"/>
                  <a:gd name="connsiteX0" fmla="*/ 0 w 270532"/>
                  <a:gd name="connsiteY0" fmla="*/ 0 h 301734"/>
                  <a:gd name="connsiteX1" fmla="*/ 270532 w 270532"/>
                  <a:gd name="connsiteY1" fmla="*/ 0 h 301734"/>
                  <a:gd name="connsiteX2" fmla="*/ 256354 w 270532"/>
                  <a:gd name="connsiteY2" fmla="*/ 301734 h 301734"/>
                  <a:gd name="connsiteX3" fmla="*/ 21107 w 270532"/>
                  <a:gd name="connsiteY3" fmla="*/ 284491 h 301734"/>
                  <a:gd name="connsiteX4" fmla="*/ 0 w 270532"/>
                  <a:gd name="connsiteY4" fmla="*/ 0 h 301734"/>
                  <a:gd name="connsiteX0" fmla="*/ 0 w 270532"/>
                  <a:gd name="connsiteY0" fmla="*/ 0 h 301734"/>
                  <a:gd name="connsiteX1" fmla="*/ 270532 w 270532"/>
                  <a:gd name="connsiteY1" fmla="*/ 0 h 301734"/>
                  <a:gd name="connsiteX2" fmla="*/ 256354 w 270532"/>
                  <a:gd name="connsiteY2" fmla="*/ 301734 h 301734"/>
                  <a:gd name="connsiteX3" fmla="*/ 18040 w 270532"/>
                  <a:gd name="connsiteY3" fmla="*/ 280847 h 301734"/>
                  <a:gd name="connsiteX4" fmla="*/ 0 w 270532"/>
                  <a:gd name="connsiteY4" fmla="*/ 0 h 301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532" h="301734">
                    <a:moveTo>
                      <a:pt x="0" y="0"/>
                    </a:moveTo>
                    <a:lnTo>
                      <a:pt x="270532" y="0"/>
                    </a:lnTo>
                    <a:lnTo>
                      <a:pt x="256354" y="301734"/>
                    </a:lnTo>
                    <a:lnTo>
                      <a:pt x="18040" y="280847"/>
                    </a:lnTo>
                    <a:lnTo>
                      <a:pt x="0" y="0"/>
                    </a:lnTo>
                    <a:close/>
                  </a:path>
                </a:pathLst>
              </a:custGeom>
              <a:grpFill/>
              <a:ln w="12700" cap="flat" cmpd="sng" algn="ctr">
                <a:noFill/>
                <a:prstDash val="solid"/>
                <a:miter lim="800000"/>
              </a:ln>
              <a:effectLst/>
            </p:spPr>
            <p:txBody>
              <a:bodyPr rtlCol="0" anchor="ctr"/>
              <a:lstStyle/>
              <a:p>
                <a:pPr algn="ctr">
                  <a:defRPr/>
                </a:pPr>
                <a:endParaRPr lang="en-US" sz="1350" kern="0">
                  <a:solidFill>
                    <a:prstClr val="white"/>
                  </a:solidFill>
                </a:endParaRPr>
              </a:p>
            </p:txBody>
          </p:sp>
          <p:sp>
            <p:nvSpPr>
              <p:cNvPr id="304" name="Rectangle 89"/>
              <p:cNvSpPr/>
              <p:nvPr/>
            </p:nvSpPr>
            <p:spPr>
              <a:xfrm rot="3060000">
                <a:off x="8298191" y="5848534"/>
                <a:ext cx="23943" cy="220137"/>
              </a:xfrm>
              <a:custGeom>
                <a:avLst/>
                <a:gdLst>
                  <a:gd name="connsiteX0" fmla="*/ 0 w 111898"/>
                  <a:gd name="connsiteY0" fmla="*/ 0 h 1644627"/>
                  <a:gd name="connsiteX1" fmla="*/ 111898 w 111898"/>
                  <a:gd name="connsiteY1" fmla="*/ 0 h 1644627"/>
                  <a:gd name="connsiteX2" fmla="*/ 111898 w 111898"/>
                  <a:gd name="connsiteY2" fmla="*/ 1644627 h 1644627"/>
                  <a:gd name="connsiteX3" fmla="*/ 0 w 111898"/>
                  <a:gd name="connsiteY3" fmla="*/ 1644627 h 1644627"/>
                  <a:gd name="connsiteX4" fmla="*/ 0 w 111898"/>
                  <a:gd name="connsiteY4" fmla="*/ 0 h 1644627"/>
                  <a:gd name="connsiteX0" fmla="*/ 0 w 148942"/>
                  <a:gd name="connsiteY0" fmla="*/ 23574 h 1668201"/>
                  <a:gd name="connsiteX1" fmla="*/ 148942 w 148942"/>
                  <a:gd name="connsiteY1" fmla="*/ 0 h 1668201"/>
                  <a:gd name="connsiteX2" fmla="*/ 111898 w 148942"/>
                  <a:gd name="connsiteY2" fmla="*/ 1668201 h 1668201"/>
                  <a:gd name="connsiteX3" fmla="*/ 0 w 148942"/>
                  <a:gd name="connsiteY3" fmla="*/ 1668201 h 1668201"/>
                  <a:gd name="connsiteX4" fmla="*/ 0 w 148942"/>
                  <a:gd name="connsiteY4" fmla="*/ 23574 h 1668201"/>
                  <a:gd name="connsiteX0" fmla="*/ 0 w 185985"/>
                  <a:gd name="connsiteY0" fmla="*/ 26941 h 1668201"/>
                  <a:gd name="connsiteX1" fmla="*/ 185985 w 185985"/>
                  <a:gd name="connsiteY1" fmla="*/ 0 h 1668201"/>
                  <a:gd name="connsiteX2" fmla="*/ 148941 w 185985"/>
                  <a:gd name="connsiteY2" fmla="*/ 1668201 h 1668201"/>
                  <a:gd name="connsiteX3" fmla="*/ 37043 w 185985"/>
                  <a:gd name="connsiteY3" fmla="*/ 1668201 h 1668201"/>
                  <a:gd name="connsiteX4" fmla="*/ 0 w 185985"/>
                  <a:gd name="connsiteY4" fmla="*/ 26941 h 1668201"/>
                  <a:gd name="connsiteX0" fmla="*/ 0 w 185985"/>
                  <a:gd name="connsiteY0" fmla="*/ 26941 h 1668201"/>
                  <a:gd name="connsiteX1" fmla="*/ 185985 w 185985"/>
                  <a:gd name="connsiteY1" fmla="*/ 0 h 1668201"/>
                  <a:gd name="connsiteX2" fmla="*/ 145574 w 185985"/>
                  <a:gd name="connsiteY2" fmla="*/ 1631158 h 1668201"/>
                  <a:gd name="connsiteX3" fmla="*/ 37043 w 185985"/>
                  <a:gd name="connsiteY3" fmla="*/ 1668201 h 1668201"/>
                  <a:gd name="connsiteX4" fmla="*/ 0 w 185985"/>
                  <a:gd name="connsiteY4" fmla="*/ 26941 h 1668201"/>
                  <a:gd name="connsiteX0" fmla="*/ 0 w 185985"/>
                  <a:gd name="connsiteY0" fmla="*/ 26941 h 1651362"/>
                  <a:gd name="connsiteX1" fmla="*/ 185985 w 185985"/>
                  <a:gd name="connsiteY1" fmla="*/ 0 h 1651362"/>
                  <a:gd name="connsiteX2" fmla="*/ 145574 w 185985"/>
                  <a:gd name="connsiteY2" fmla="*/ 1631158 h 1651362"/>
                  <a:gd name="connsiteX3" fmla="*/ 67352 w 185985"/>
                  <a:gd name="connsiteY3" fmla="*/ 1651362 h 1651362"/>
                  <a:gd name="connsiteX4" fmla="*/ 0 w 185985"/>
                  <a:gd name="connsiteY4" fmla="*/ 26941 h 1651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985" h="1651362">
                    <a:moveTo>
                      <a:pt x="0" y="26941"/>
                    </a:moveTo>
                    <a:lnTo>
                      <a:pt x="185985" y="0"/>
                    </a:lnTo>
                    <a:lnTo>
                      <a:pt x="145574" y="1631158"/>
                    </a:lnTo>
                    <a:lnTo>
                      <a:pt x="67352" y="1651362"/>
                    </a:lnTo>
                    <a:lnTo>
                      <a:pt x="0" y="26941"/>
                    </a:lnTo>
                    <a:close/>
                  </a:path>
                </a:pathLst>
              </a:custGeom>
              <a:grpFill/>
              <a:ln w="12700" cap="flat" cmpd="sng" algn="ctr">
                <a:noFill/>
                <a:prstDash val="solid"/>
                <a:miter lim="800000"/>
              </a:ln>
              <a:effectLst/>
            </p:spPr>
            <p:txBody>
              <a:bodyPr rtlCol="0" anchor="ctr"/>
              <a:lstStyle/>
              <a:p>
                <a:pPr algn="ctr">
                  <a:defRPr/>
                </a:pPr>
                <a:endParaRPr lang="en-US" sz="1350" kern="0">
                  <a:solidFill>
                    <a:prstClr val="white"/>
                  </a:solidFill>
                </a:endParaRPr>
              </a:p>
            </p:txBody>
          </p:sp>
          <p:sp>
            <p:nvSpPr>
              <p:cNvPr id="305" name="Rectangle 109"/>
              <p:cNvSpPr/>
              <p:nvPr/>
            </p:nvSpPr>
            <p:spPr>
              <a:xfrm rot="19015320">
                <a:off x="7883921" y="6003368"/>
                <a:ext cx="441960" cy="100976"/>
              </a:xfrm>
              <a:custGeom>
                <a:avLst/>
                <a:gdLst>
                  <a:gd name="connsiteX0" fmla="*/ 0 w 3429000"/>
                  <a:gd name="connsiteY0" fmla="*/ 0 h 772673"/>
                  <a:gd name="connsiteX1" fmla="*/ 3429000 w 3429000"/>
                  <a:gd name="connsiteY1" fmla="*/ 0 h 772673"/>
                  <a:gd name="connsiteX2" fmla="*/ 3429000 w 3429000"/>
                  <a:gd name="connsiteY2" fmla="*/ 772673 h 772673"/>
                  <a:gd name="connsiteX3" fmla="*/ 0 w 3429000"/>
                  <a:gd name="connsiteY3" fmla="*/ 772673 h 772673"/>
                  <a:gd name="connsiteX4" fmla="*/ 0 w 3429000"/>
                  <a:gd name="connsiteY4" fmla="*/ 0 h 772673"/>
                  <a:gd name="connsiteX0" fmla="*/ 18453 w 3447453"/>
                  <a:gd name="connsiteY0" fmla="*/ 0 h 772673"/>
                  <a:gd name="connsiteX1" fmla="*/ 3447453 w 3447453"/>
                  <a:gd name="connsiteY1" fmla="*/ 0 h 772673"/>
                  <a:gd name="connsiteX2" fmla="*/ 3447453 w 3447453"/>
                  <a:gd name="connsiteY2" fmla="*/ 772673 h 772673"/>
                  <a:gd name="connsiteX3" fmla="*/ 0 w 3447453"/>
                  <a:gd name="connsiteY3" fmla="*/ 576890 h 772673"/>
                  <a:gd name="connsiteX4" fmla="*/ 18453 w 3447453"/>
                  <a:gd name="connsiteY4" fmla="*/ 0 h 772673"/>
                  <a:gd name="connsiteX0" fmla="*/ 28456 w 3447453"/>
                  <a:gd name="connsiteY0" fmla="*/ 162768 h 772673"/>
                  <a:gd name="connsiteX1" fmla="*/ 3447453 w 3447453"/>
                  <a:gd name="connsiteY1" fmla="*/ 0 h 772673"/>
                  <a:gd name="connsiteX2" fmla="*/ 3447453 w 3447453"/>
                  <a:gd name="connsiteY2" fmla="*/ 772673 h 772673"/>
                  <a:gd name="connsiteX3" fmla="*/ 0 w 3447453"/>
                  <a:gd name="connsiteY3" fmla="*/ 576890 h 772673"/>
                  <a:gd name="connsiteX4" fmla="*/ 28456 w 3447453"/>
                  <a:gd name="connsiteY4" fmla="*/ 162768 h 772673"/>
                  <a:gd name="connsiteX0" fmla="*/ 28456 w 3447453"/>
                  <a:gd name="connsiteY0" fmla="*/ 161327 h 771232"/>
                  <a:gd name="connsiteX1" fmla="*/ 3436096 w 3447453"/>
                  <a:gd name="connsiteY1" fmla="*/ 0 h 771232"/>
                  <a:gd name="connsiteX2" fmla="*/ 3447453 w 3447453"/>
                  <a:gd name="connsiteY2" fmla="*/ 771232 h 771232"/>
                  <a:gd name="connsiteX3" fmla="*/ 0 w 3447453"/>
                  <a:gd name="connsiteY3" fmla="*/ 575449 h 771232"/>
                  <a:gd name="connsiteX4" fmla="*/ 28456 w 3447453"/>
                  <a:gd name="connsiteY4" fmla="*/ 161327 h 771232"/>
                  <a:gd name="connsiteX0" fmla="*/ 28456 w 3443932"/>
                  <a:gd name="connsiteY0" fmla="*/ 161327 h 757477"/>
                  <a:gd name="connsiteX1" fmla="*/ 3436096 w 3443932"/>
                  <a:gd name="connsiteY1" fmla="*/ 0 h 757477"/>
                  <a:gd name="connsiteX2" fmla="*/ 3443932 w 3443932"/>
                  <a:gd name="connsiteY2" fmla="*/ 757477 h 757477"/>
                  <a:gd name="connsiteX3" fmla="*/ 0 w 3443932"/>
                  <a:gd name="connsiteY3" fmla="*/ 575449 h 757477"/>
                  <a:gd name="connsiteX4" fmla="*/ 28456 w 3443932"/>
                  <a:gd name="connsiteY4" fmla="*/ 161327 h 757477"/>
                  <a:gd name="connsiteX0" fmla="*/ 22217 w 3443932"/>
                  <a:gd name="connsiteY0" fmla="*/ 154130 h 757477"/>
                  <a:gd name="connsiteX1" fmla="*/ 3436096 w 3443932"/>
                  <a:gd name="connsiteY1" fmla="*/ 0 h 757477"/>
                  <a:gd name="connsiteX2" fmla="*/ 3443932 w 3443932"/>
                  <a:gd name="connsiteY2" fmla="*/ 757477 h 757477"/>
                  <a:gd name="connsiteX3" fmla="*/ 0 w 3443932"/>
                  <a:gd name="connsiteY3" fmla="*/ 575449 h 757477"/>
                  <a:gd name="connsiteX4" fmla="*/ 22217 w 3443932"/>
                  <a:gd name="connsiteY4" fmla="*/ 154130 h 757477"/>
                  <a:gd name="connsiteX0" fmla="*/ 10222 w 3431937"/>
                  <a:gd name="connsiteY0" fmla="*/ 154130 h 757477"/>
                  <a:gd name="connsiteX1" fmla="*/ 3424101 w 3431937"/>
                  <a:gd name="connsiteY1" fmla="*/ 0 h 757477"/>
                  <a:gd name="connsiteX2" fmla="*/ 3431937 w 3431937"/>
                  <a:gd name="connsiteY2" fmla="*/ 757477 h 757477"/>
                  <a:gd name="connsiteX3" fmla="*/ 0 w 3431937"/>
                  <a:gd name="connsiteY3" fmla="*/ 565050 h 757477"/>
                  <a:gd name="connsiteX4" fmla="*/ 10222 w 3431937"/>
                  <a:gd name="connsiteY4" fmla="*/ 154130 h 757477"/>
                  <a:gd name="connsiteX0" fmla="*/ 0 w 3433071"/>
                  <a:gd name="connsiteY0" fmla="*/ 155571 h 757477"/>
                  <a:gd name="connsiteX1" fmla="*/ 3425235 w 3433071"/>
                  <a:gd name="connsiteY1" fmla="*/ 0 h 757477"/>
                  <a:gd name="connsiteX2" fmla="*/ 3433071 w 3433071"/>
                  <a:gd name="connsiteY2" fmla="*/ 757477 h 757477"/>
                  <a:gd name="connsiteX3" fmla="*/ 1134 w 3433071"/>
                  <a:gd name="connsiteY3" fmla="*/ 565050 h 757477"/>
                  <a:gd name="connsiteX4" fmla="*/ 0 w 3433071"/>
                  <a:gd name="connsiteY4" fmla="*/ 155571 h 757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3071" h="757477">
                    <a:moveTo>
                      <a:pt x="0" y="155571"/>
                    </a:moveTo>
                    <a:lnTo>
                      <a:pt x="3425235" y="0"/>
                    </a:lnTo>
                    <a:lnTo>
                      <a:pt x="3433071" y="757477"/>
                    </a:lnTo>
                    <a:lnTo>
                      <a:pt x="1134" y="565050"/>
                    </a:lnTo>
                    <a:lnTo>
                      <a:pt x="0" y="155571"/>
                    </a:lnTo>
                    <a:close/>
                  </a:path>
                </a:pathLst>
              </a:custGeom>
              <a:grpFill/>
              <a:ln w="0" cap="flat" cmpd="sng" algn="ctr">
                <a:solidFill>
                  <a:srgbClr val="0167BB"/>
                </a:solidFill>
                <a:prstDash val="solid"/>
                <a:miter lim="800000"/>
              </a:ln>
              <a:effectLst/>
            </p:spPr>
            <p:txBody>
              <a:bodyPr rtlCol="0" anchor="ctr"/>
              <a:lstStyle/>
              <a:p>
                <a:pPr algn="ctr">
                  <a:defRPr/>
                </a:pPr>
                <a:endParaRPr lang="en-US" sz="1350" kern="0">
                  <a:solidFill>
                    <a:prstClr val="white"/>
                  </a:solidFill>
                </a:endParaRPr>
              </a:p>
            </p:txBody>
          </p:sp>
          <p:sp>
            <p:nvSpPr>
              <p:cNvPr id="306" name="Isosceles Triangle 110"/>
              <p:cNvSpPr/>
              <p:nvPr/>
            </p:nvSpPr>
            <p:spPr>
              <a:xfrm rot="13692272">
                <a:off x="7875737" y="6192469"/>
                <a:ext cx="54182" cy="81609"/>
              </a:xfrm>
              <a:custGeom>
                <a:avLst/>
                <a:gdLst>
                  <a:gd name="connsiteX0" fmla="*/ 0 w 405957"/>
                  <a:gd name="connsiteY0" fmla="*/ 609600 h 609600"/>
                  <a:gd name="connsiteX1" fmla="*/ 202979 w 405957"/>
                  <a:gd name="connsiteY1" fmla="*/ 0 h 609600"/>
                  <a:gd name="connsiteX2" fmla="*/ 405957 w 405957"/>
                  <a:gd name="connsiteY2" fmla="*/ 609600 h 609600"/>
                  <a:gd name="connsiteX3" fmla="*/ 0 w 405957"/>
                  <a:gd name="connsiteY3" fmla="*/ 609600 h 609600"/>
                  <a:gd name="connsiteX0" fmla="*/ 0 w 389754"/>
                  <a:gd name="connsiteY0" fmla="*/ 609600 h 630725"/>
                  <a:gd name="connsiteX1" fmla="*/ 202979 w 389754"/>
                  <a:gd name="connsiteY1" fmla="*/ 0 h 630725"/>
                  <a:gd name="connsiteX2" fmla="*/ 389754 w 389754"/>
                  <a:gd name="connsiteY2" fmla="*/ 630725 h 630725"/>
                  <a:gd name="connsiteX3" fmla="*/ 0 w 389754"/>
                  <a:gd name="connsiteY3" fmla="*/ 609600 h 630725"/>
                  <a:gd name="connsiteX0" fmla="*/ 0 w 406450"/>
                  <a:gd name="connsiteY0" fmla="*/ 640815 h 640815"/>
                  <a:gd name="connsiteX1" fmla="*/ 219675 w 406450"/>
                  <a:gd name="connsiteY1" fmla="*/ 0 h 640815"/>
                  <a:gd name="connsiteX2" fmla="*/ 406450 w 406450"/>
                  <a:gd name="connsiteY2" fmla="*/ 630725 h 640815"/>
                  <a:gd name="connsiteX3" fmla="*/ 0 w 406450"/>
                  <a:gd name="connsiteY3" fmla="*/ 640815 h 640815"/>
                  <a:gd name="connsiteX0" fmla="*/ 0 w 406450"/>
                  <a:gd name="connsiteY0" fmla="*/ 633759 h 633759"/>
                  <a:gd name="connsiteX1" fmla="*/ 226073 w 406450"/>
                  <a:gd name="connsiteY1" fmla="*/ 0 h 633759"/>
                  <a:gd name="connsiteX2" fmla="*/ 406450 w 406450"/>
                  <a:gd name="connsiteY2" fmla="*/ 623669 h 633759"/>
                  <a:gd name="connsiteX3" fmla="*/ 0 w 406450"/>
                  <a:gd name="connsiteY3" fmla="*/ 633759 h 633759"/>
                  <a:gd name="connsiteX0" fmla="*/ 0 w 406450"/>
                  <a:gd name="connsiteY0" fmla="*/ 633923 h 633923"/>
                  <a:gd name="connsiteX1" fmla="*/ 222709 w 406450"/>
                  <a:gd name="connsiteY1" fmla="*/ 0 h 633923"/>
                  <a:gd name="connsiteX2" fmla="*/ 406450 w 406450"/>
                  <a:gd name="connsiteY2" fmla="*/ 623833 h 633923"/>
                  <a:gd name="connsiteX3" fmla="*/ 0 w 406450"/>
                  <a:gd name="connsiteY3" fmla="*/ 633923 h 633923"/>
                </a:gdLst>
                <a:ahLst/>
                <a:cxnLst>
                  <a:cxn ang="0">
                    <a:pos x="connsiteX0" y="connsiteY0"/>
                  </a:cxn>
                  <a:cxn ang="0">
                    <a:pos x="connsiteX1" y="connsiteY1"/>
                  </a:cxn>
                  <a:cxn ang="0">
                    <a:pos x="connsiteX2" y="connsiteY2"/>
                  </a:cxn>
                  <a:cxn ang="0">
                    <a:pos x="connsiteX3" y="connsiteY3"/>
                  </a:cxn>
                </a:cxnLst>
                <a:rect l="l" t="t" r="r" b="b"/>
                <a:pathLst>
                  <a:path w="406450" h="633923">
                    <a:moveTo>
                      <a:pt x="0" y="633923"/>
                    </a:moveTo>
                    <a:lnTo>
                      <a:pt x="222709" y="0"/>
                    </a:lnTo>
                    <a:lnTo>
                      <a:pt x="406450" y="623833"/>
                    </a:lnTo>
                    <a:lnTo>
                      <a:pt x="0" y="633923"/>
                    </a:lnTo>
                    <a:close/>
                  </a:path>
                </a:pathLst>
              </a:custGeom>
              <a:grpFill/>
              <a:ln w="0" cap="flat" cmpd="sng" algn="ctr">
                <a:solidFill>
                  <a:srgbClr val="0167BB"/>
                </a:solidFill>
                <a:prstDash val="solid"/>
                <a:miter lim="800000"/>
              </a:ln>
              <a:effectLst/>
            </p:spPr>
            <p:txBody>
              <a:bodyPr rtlCol="0" anchor="ctr"/>
              <a:lstStyle/>
              <a:p>
                <a:pPr algn="ctr">
                  <a:defRPr/>
                </a:pPr>
                <a:endParaRPr lang="en-US" sz="1350" kern="0">
                  <a:solidFill>
                    <a:prstClr val="white"/>
                  </a:solidFill>
                </a:endParaRPr>
              </a:p>
            </p:txBody>
          </p:sp>
        </p:grpSp>
      </p:grpSp>
      <p:grpSp>
        <p:nvGrpSpPr>
          <p:cNvPr id="333" name="Group 332"/>
          <p:cNvGrpSpPr>
            <a:grpSpLocks noChangeAspect="1"/>
          </p:cNvGrpSpPr>
          <p:nvPr/>
        </p:nvGrpSpPr>
        <p:grpSpPr bwMode="auto">
          <a:xfrm>
            <a:off x="476389" y="4542249"/>
            <a:ext cx="391256" cy="437727"/>
            <a:chOff x="1912" y="3"/>
            <a:chExt cx="3856" cy="4314"/>
          </a:xfrm>
          <a:solidFill>
            <a:schemeClr val="bg1"/>
          </a:solidFill>
        </p:grpSpPr>
        <p:sp>
          <p:nvSpPr>
            <p:cNvPr id="334" name="Freeform 6"/>
            <p:cNvSpPr>
              <a:spLocks/>
            </p:cNvSpPr>
            <p:nvPr/>
          </p:nvSpPr>
          <p:spPr bwMode="auto">
            <a:xfrm>
              <a:off x="3266" y="1139"/>
              <a:ext cx="798" cy="797"/>
            </a:xfrm>
            <a:custGeom>
              <a:avLst/>
              <a:gdLst>
                <a:gd name="T0" fmla="*/ 771 w 798"/>
                <a:gd name="T1" fmla="*/ 27 h 797"/>
                <a:gd name="T2" fmla="*/ 786 w 798"/>
                <a:gd name="T3" fmla="*/ 48 h 797"/>
                <a:gd name="T4" fmla="*/ 795 w 798"/>
                <a:gd name="T5" fmla="*/ 72 h 797"/>
                <a:gd name="T6" fmla="*/ 798 w 798"/>
                <a:gd name="T7" fmla="*/ 97 h 797"/>
                <a:gd name="T8" fmla="*/ 795 w 798"/>
                <a:gd name="T9" fmla="*/ 122 h 797"/>
                <a:gd name="T10" fmla="*/ 786 w 798"/>
                <a:gd name="T11" fmla="*/ 145 h 797"/>
                <a:gd name="T12" fmla="*/ 771 w 798"/>
                <a:gd name="T13" fmla="*/ 166 h 797"/>
                <a:gd name="T14" fmla="*/ 167 w 798"/>
                <a:gd name="T15" fmla="*/ 768 h 797"/>
                <a:gd name="T16" fmla="*/ 146 w 798"/>
                <a:gd name="T17" fmla="*/ 784 h 797"/>
                <a:gd name="T18" fmla="*/ 122 w 798"/>
                <a:gd name="T19" fmla="*/ 793 h 797"/>
                <a:gd name="T20" fmla="*/ 97 w 798"/>
                <a:gd name="T21" fmla="*/ 797 h 797"/>
                <a:gd name="T22" fmla="*/ 74 w 798"/>
                <a:gd name="T23" fmla="*/ 793 h 797"/>
                <a:gd name="T24" fmla="*/ 50 w 798"/>
                <a:gd name="T25" fmla="*/ 784 h 797"/>
                <a:gd name="T26" fmla="*/ 29 w 798"/>
                <a:gd name="T27" fmla="*/ 770 h 797"/>
                <a:gd name="T28" fmla="*/ 13 w 798"/>
                <a:gd name="T29" fmla="*/ 747 h 797"/>
                <a:gd name="T30" fmla="*/ 4 w 798"/>
                <a:gd name="T31" fmla="*/ 724 h 797"/>
                <a:gd name="T32" fmla="*/ 0 w 798"/>
                <a:gd name="T33" fmla="*/ 699 h 797"/>
                <a:gd name="T34" fmla="*/ 4 w 798"/>
                <a:gd name="T35" fmla="*/ 674 h 797"/>
                <a:gd name="T36" fmla="*/ 13 w 798"/>
                <a:gd name="T37" fmla="*/ 651 h 797"/>
                <a:gd name="T38" fmla="*/ 29 w 798"/>
                <a:gd name="T39" fmla="*/ 630 h 797"/>
                <a:gd name="T40" fmla="*/ 632 w 798"/>
                <a:gd name="T41" fmla="*/ 27 h 797"/>
                <a:gd name="T42" fmla="*/ 653 w 798"/>
                <a:gd name="T43" fmla="*/ 12 h 797"/>
                <a:gd name="T44" fmla="*/ 676 w 798"/>
                <a:gd name="T45" fmla="*/ 3 h 797"/>
                <a:gd name="T46" fmla="*/ 701 w 798"/>
                <a:gd name="T47" fmla="*/ 0 h 797"/>
                <a:gd name="T48" fmla="*/ 726 w 798"/>
                <a:gd name="T49" fmla="*/ 3 h 797"/>
                <a:gd name="T50" fmla="*/ 750 w 798"/>
                <a:gd name="T51" fmla="*/ 12 h 797"/>
                <a:gd name="T52" fmla="*/ 771 w 798"/>
                <a:gd name="T53" fmla="*/ 27 h 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98" h="797">
                  <a:moveTo>
                    <a:pt x="771" y="27"/>
                  </a:moveTo>
                  <a:lnTo>
                    <a:pt x="786" y="48"/>
                  </a:lnTo>
                  <a:lnTo>
                    <a:pt x="795" y="72"/>
                  </a:lnTo>
                  <a:lnTo>
                    <a:pt x="798" y="97"/>
                  </a:lnTo>
                  <a:lnTo>
                    <a:pt x="795" y="122"/>
                  </a:lnTo>
                  <a:lnTo>
                    <a:pt x="786" y="145"/>
                  </a:lnTo>
                  <a:lnTo>
                    <a:pt x="771" y="166"/>
                  </a:lnTo>
                  <a:lnTo>
                    <a:pt x="167" y="768"/>
                  </a:lnTo>
                  <a:lnTo>
                    <a:pt x="146" y="784"/>
                  </a:lnTo>
                  <a:lnTo>
                    <a:pt x="122" y="793"/>
                  </a:lnTo>
                  <a:lnTo>
                    <a:pt x="97" y="797"/>
                  </a:lnTo>
                  <a:lnTo>
                    <a:pt x="74" y="793"/>
                  </a:lnTo>
                  <a:lnTo>
                    <a:pt x="50" y="784"/>
                  </a:lnTo>
                  <a:lnTo>
                    <a:pt x="29" y="770"/>
                  </a:lnTo>
                  <a:lnTo>
                    <a:pt x="13" y="747"/>
                  </a:lnTo>
                  <a:lnTo>
                    <a:pt x="4" y="724"/>
                  </a:lnTo>
                  <a:lnTo>
                    <a:pt x="0" y="699"/>
                  </a:lnTo>
                  <a:lnTo>
                    <a:pt x="4" y="674"/>
                  </a:lnTo>
                  <a:lnTo>
                    <a:pt x="13" y="651"/>
                  </a:lnTo>
                  <a:lnTo>
                    <a:pt x="29" y="630"/>
                  </a:lnTo>
                  <a:lnTo>
                    <a:pt x="632" y="27"/>
                  </a:lnTo>
                  <a:lnTo>
                    <a:pt x="653" y="12"/>
                  </a:lnTo>
                  <a:lnTo>
                    <a:pt x="676" y="3"/>
                  </a:lnTo>
                  <a:lnTo>
                    <a:pt x="701" y="0"/>
                  </a:lnTo>
                  <a:lnTo>
                    <a:pt x="726" y="3"/>
                  </a:lnTo>
                  <a:lnTo>
                    <a:pt x="750" y="12"/>
                  </a:lnTo>
                  <a:lnTo>
                    <a:pt x="771" y="27"/>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335" name="Freeform 7"/>
            <p:cNvSpPr>
              <a:spLocks/>
            </p:cNvSpPr>
            <p:nvPr/>
          </p:nvSpPr>
          <p:spPr bwMode="auto">
            <a:xfrm>
              <a:off x="4295" y="2165"/>
              <a:ext cx="797" cy="797"/>
            </a:xfrm>
            <a:custGeom>
              <a:avLst/>
              <a:gdLst>
                <a:gd name="T0" fmla="*/ 27 w 797"/>
                <a:gd name="T1" fmla="*/ 769 h 797"/>
                <a:gd name="T2" fmla="*/ 48 w 797"/>
                <a:gd name="T3" fmla="*/ 784 h 797"/>
                <a:gd name="T4" fmla="*/ 72 w 797"/>
                <a:gd name="T5" fmla="*/ 795 h 797"/>
                <a:gd name="T6" fmla="*/ 97 w 797"/>
                <a:gd name="T7" fmla="*/ 797 h 797"/>
                <a:gd name="T8" fmla="*/ 121 w 797"/>
                <a:gd name="T9" fmla="*/ 795 h 797"/>
                <a:gd name="T10" fmla="*/ 145 w 797"/>
                <a:gd name="T11" fmla="*/ 786 h 797"/>
                <a:gd name="T12" fmla="*/ 166 w 797"/>
                <a:gd name="T13" fmla="*/ 770 h 797"/>
                <a:gd name="T14" fmla="*/ 769 w 797"/>
                <a:gd name="T15" fmla="*/ 166 h 797"/>
                <a:gd name="T16" fmla="*/ 784 w 797"/>
                <a:gd name="T17" fmla="*/ 146 h 797"/>
                <a:gd name="T18" fmla="*/ 793 w 797"/>
                <a:gd name="T19" fmla="*/ 122 h 797"/>
                <a:gd name="T20" fmla="*/ 797 w 797"/>
                <a:gd name="T21" fmla="*/ 97 h 797"/>
                <a:gd name="T22" fmla="*/ 793 w 797"/>
                <a:gd name="T23" fmla="*/ 72 h 797"/>
                <a:gd name="T24" fmla="*/ 784 w 797"/>
                <a:gd name="T25" fmla="*/ 49 h 797"/>
                <a:gd name="T26" fmla="*/ 769 w 797"/>
                <a:gd name="T27" fmla="*/ 29 h 797"/>
                <a:gd name="T28" fmla="*/ 748 w 797"/>
                <a:gd name="T29" fmla="*/ 13 h 797"/>
                <a:gd name="T30" fmla="*/ 724 w 797"/>
                <a:gd name="T31" fmla="*/ 3 h 797"/>
                <a:gd name="T32" fmla="*/ 700 w 797"/>
                <a:gd name="T33" fmla="*/ 0 h 797"/>
                <a:gd name="T34" fmla="*/ 676 w 797"/>
                <a:gd name="T35" fmla="*/ 3 h 797"/>
                <a:gd name="T36" fmla="*/ 652 w 797"/>
                <a:gd name="T37" fmla="*/ 13 h 797"/>
                <a:gd name="T38" fmla="*/ 631 w 797"/>
                <a:gd name="T39" fmla="*/ 29 h 797"/>
                <a:gd name="T40" fmla="*/ 27 w 797"/>
                <a:gd name="T41" fmla="*/ 631 h 797"/>
                <a:gd name="T42" fmla="*/ 11 w 797"/>
                <a:gd name="T43" fmla="*/ 652 h 797"/>
                <a:gd name="T44" fmla="*/ 2 w 797"/>
                <a:gd name="T45" fmla="*/ 676 h 797"/>
                <a:gd name="T46" fmla="*/ 0 w 797"/>
                <a:gd name="T47" fmla="*/ 701 h 797"/>
                <a:gd name="T48" fmla="*/ 2 w 797"/>
                <a:gd name="T49" fmla="*/ 725 h 797"/>
                <a:gd name="T50" fmla="*/ 11 w 797"/>
                <a:gd name="T51" fmla="*/ 748 h 797"/>
                <a:gd name="T52" fmla="*/ 27 w 797"/>
                <a:gd name="T53" fmla="*/ 769 h 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97" h="797">
                  <a:moveTo>
                    <a:pt x="27" y="769"/>
                  </a:moveTo>
                  <a:lnTo>
                    <a:pt x="48" y="784"/>
                  </a:lnTo>
                  <a:lnTo>
                    <a:pt x="72" y="795"/>
                  </a:lnTo>
                  <a:lnTo>
                    <a:pt x="97" y="797"/>
                  </a:lnTo>
                  <a:lnTo>
                    <a:pt x="121" y="795"/>
                  </a:lnTo>
                  <a:lnTo>
                    <a:pt x="145" y="786"/>
                  </a:lnTo>
                  <a:lnTo>
                    <a:pt x="166" y="770"/>
                  </a:lnTo>
                  <a:lnTo>
                    <a:pt x="769" y="166"/>
                  </a:lnTo>
                  <a:lnTo>
                    <a:pt x="784" y="146"/>
                  </a:lnTo>
                  <a:lnTo>
                    <a:pt x="793" y="122"/>
                  </a:lnTo>
                  <a:lnTo>
                    <a:pt x="797" y="97"/>
                  </a:lnTo>
                  <a:lnTo>
                    <a:pt x="793" y="72"/>
                  </a:lnTo>
                  <a:lnTo>
                    <a:pt x="784" y="49"/>
                  </a:lnTo>
                  <a:lnTo>
                    <a:pt x="769" y="29"/>
                  </a:lnTo>
                  <a:lnTo>
                    <a:pt x="748" y="13"/>
                  </a:lnTo>
                  <a:lnTo>
                    <a:pt x="724" y="3"/>
                  </a:lnTo>
                  <a:lnTo>
                    <a:pt x="700" y="0"/>
                  </a:lnTo>
                  <a:lnTo>
                    <a:pt x="676" y="3"/>
                  </a:lnTo>
                  <a:lnTo>
                    <a:pt x="652" y="13"/>
                  </a:lnTo>
                  <a:lnTo>
                    <a:pt x="631" y="29"/>
                  </a:lnTo>
                  <a:lnTo>
                    <a:pt x="27" y="631"/>
                  </a:lnTo>
                  <a:lnTo>
                    <a:pt x="11" y="652"/>
                  </a:lnTo>
                  <a:lnTo>
                    <a:pt x="2" y="676"/>
                  </a:lnTo>
                  <a:lnTo>
                    <a:pt x="0" y="701"/>
                  </a:lnTo>
                  <a:lnTo>
                    <a:pt x="2" y="725"/>
                  </a:lnTo>
                  <a:lnTo>
                    <a:pt x="11" y="748"/>
                  </a:lnTo>
                  <a:lnTo>
                    <a:pt x="27" y="769"/>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336" name="Freeform 8"/>
            <p:cNvSpPr>
              <a:spLocks noEditPoints="1"/>
            </p:cNvSpPr>
            <p:nvPr/>
          </p:nvSpPr>
          <p:spPr bwMode="auto">
            <a:xfrm>
              <a:off x="1912" y="3"/>
              <a:ext cx="3856" cy="4314"/>
            </a:xfrm>
            <a:custGeom>
              <a:avLst/>
              <a:gdLst>
                <a:gd name="T0" fmla="*/ 2715 w 3856"/>
                <a:gd name="T1" fmla="*/ 0 h 4314"/>
                <a:gd name="T2" fmla="*/ 724 w 3856"/>
                <a:gd name="T3" fmla="*/ 0 h 4314"/>
                <a:gd name="T4" fmla="*/ 724 w 3856"/>
                <a:gd name="T5" fmla="*/ 3187 h 4314"/>
                <a:gd name="T6" fmla="*/ 0 w 3856"/>
                <a:gd name="T7" fmla="*/ 3865 h 4314"/>
                <a:gd name="T8" fmla="*/ 446 w 3856"/>
                <a:gd name="T9" fmla="*/ 4314 h 4314"/>
                <a:gd name="T10" fmla="*/ 724 w 3856"/>
                <a:gd name="T11" fmla="*/ 4017 h 4314"/>
                <a:gd name="T12" fmla="*/ 724 w 3856"/>
                <a:gd name="T13" fmla="*/ 4063 h 4314"/>
                <a:gd name="T14" fmla="*/ 3856 w 3856"/>
                <a:gd name="T15" fmla="*/ 4063 h 4314"/>
                <a:gd name="T16" fmla="*/ 3856 w 3856"/>
                <a:gd name="T17" fmla="*/ 1184 h 4314"/>
                <a:gd name="T18" fmla="*/ 2715 w 3856"/>
                <a:gd name="T19" fmla="*/ 0 h 4314"/>
                <a:gd name="T20" fmla="*/ 2769 w 3856"/>
                <a:gd name="T21" fmla="*/ 530 h 4314"/>
                <a:gd name="T22" fmla="*/ 3306 w 3856"/>
                <a:gd name="T23" fmla="*/ 1089 h 4314"/>
                <a:gd name="T24" fmla="*/ 2769 w 3856"/>
                <a:gd name="T25" fmla="*/ 1089 h 4314"/>
                <a:gd name="T26" fmla="*/ 2769 w 3856"/>
                <a:gd name="T27" fmla="*/ 530 h 4314"/>
                <a:gd name="T28" fmla="*/ 3528 w 3856"/>
                <a:gd name="T29" fmla="*/ 3734 h 4314"/>
                <a:gd name="T30" fmla="*/ 1054 w 3856"/>
                <a:gd name="T31" fmla="*/ 3734 h 4314"/>
                <a:gd name="T32" fmla="*/ 1054 w 3856"/>
                <a:gd name="T33" fmla="*/ 3665 h 4314"/>
                <a:gd name="T34" fmla="*/ 2123 w 3856"/>
                <a:gd name="T35" fmla="*/ 2524 h 4314"/>
                <a:gd name="T36" fmla="*/ 2346 w 3856"/>
                <a:gd name="T37" fmla="*/ 2745 h 4314"/>
                <a:gd name="T38" fmla="*/ 2964 w 3856"/>
                <a:gd name="T39" fmla="*/ 2126 h 4314"/>
                <a:gd name="T40" fmla="*/ 2190 w 3856"/>
                <a:gd name="T41" fmla="*/ 1351 h 4314"/>
                <a:gd name="T42" fmla="*/ 1570 w 3856"/>
                <a:gd name="T43" fmla="*/ 1970 h 4314"/>
                <a:gd name="T44" fmla="*/ 1790 w 3856"/>
                <a:gd name="T45" fmla="*/ 2191 h 4314"/>
                <a:gd name="T46" fmla="*/ 1054 w 3856"/>
                <a:gd name="T47" fmla="*/ 2880 h 4314"/>
                <a:gd name="T48" fmla="*/ 1054 w 3856"/>
                <a:gd name="T49" fmla="*/ 330 h 4314"/>
                <a:gd name="T50" fmla="*/ 2521 w 3856"/>
                <a:gd name="T51" fmla="*/ 330 h 4314"/>
                <a:gd name="T52" fmla="*/ 2521 w 3856"/>
                <a:gd name="T53" fmla="*/ 1335 h 4314"/>
                <a:gd name="T54" fmla="*/ 3528 w 3856"/>
                <a:gd name="T55" fmla="*/ 1335 h 4314"/>
                <a:gd name="T56" fmla="*/ 3528 w 3856"/>
                <a:gd name="T57" fmla="*/ 3734 h 4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856" h="4314">
                  <a:moveTo>
                    <a:pt x="2715" y="0"/>
                  </a:moveTo>
                  <a:lnTo>
                    <a:pt x="724" y="0"/>
                  </a:lnTo>
                  <a:lnTo>
                    <a:pt x="724" y="3187"/>
                  </a:lnTo>
                  <a:lnTo>
                    <a:pt x="0" y="3865"/>
                  </a:lnTo>
                  <a:lnTo>
                    <a:pt x="446" y="4314"/>
                  </a:lnTo>
                  <a:lnTo>
                    <a:pt x="724" y="4017"/>
                  </a:lnTo>
                  <a:lnTo>
                    <a:pt x="724" y="4063"/>
                  </a:lnTo>
                  <a:lnTo>
                    <a:pt x="3856" y="4063"/>
                  </a:lnTo>
                  <a:lnTo>
                    <a:pt x="3856" y="1184"/>
                  </a:lnTo>
                  <a:lnTo>
                    <a:pt x="2715" y="0"/>
                  </a:lnTo>
                  <a:close/>
                  <a:moveTo>
                    <a:pt x="2769" y="530"/>
                  </a:moveTo>
                  <a:lnTo>
                    <a:pt x="3306" y="1089"/>
                  </a:lnTo>
                  <a:lnTo>
                    <a:pt x="2769" y="1089"/>
                  </a:lnTo>
                  <a:lnTo>
                    <a:pt x="2769" y="530"/>
                  </a:lnTo>
                  <a:close/>
                  <a:moveTo>
                    <a:pt x="3528" y="3734"/>
                  </a:moveTo>
                  <a:lnTo>
                    <a:pt x="1054" y="3734"/>
                  </a:lnTo>
                  <a:lnTo>
                    <a:pt x="1054" y="3665"/>
                  </a:lnTo>
                  <a:lnTo>
                    <a:pt x="2123" y="2524"/>
                  </a:lnTo>
                  <a:lnTo>
                    <a:pt x="2346" y="2745"/>
                  </a:lnTo>
                  <a:lnTo>
                    <a:pt x="2964" y="2126"/>
                  </a:lnTo>
                  <a:lnTo>
                    <a:pt x="2190" y="1351"/>
                  </a:lnTo>
                  <a:lnTo>
                    <a:pt x="1570" y="1970"/>
                  </a:lnTo>
                  <a:lnTo>
                    <a:pt x="1790" y="2191"/>
                  </a:lnTo>
                  <a:lnTo>
                    <a:pt x="1054" y="2880"/>
                  </a:lnTo>
                  <a:lnTo>
                    <a:pt x="1054" y="330"/>
                  </a:lnTo>
                  <a:lnTo>
                    <a:pt x="2521" y="330"/>
                  </a:lnTo>
                  <a:lnTo>
                    <a:pt x="2521" y="1335"/>
                  </a:lnTo>
                  <a:lnTo>
                    <a:pt x="3528" y="1335"/>
                  </a:lnTo>
                  <a:lnTo>
                    <a:pt x="3528" y="3734"/>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grpSp>
        <p:nvGrpSpPr>
          <p:cNvPr id="337" name="Group 336"/>
          <p:cNvGrpSpPr/>
          <p:nvPr/>
        </p:nvGrpSpPr>
        <p:grpSpPr>
          <a:xfrm>
            <a:off x="6641529" y="4553542"/>
            <a:ext cx="427403" cy="461963"/>
            <a:chOff x="8855371" y="4928390"/>
            <a:chExt cx="569871" cy="615950"/>
          </a:xfrm>
          <a:solidFill>
            <a:schemeClr val="bg1"/>
          </a:solidFill>
        </p:grpSpPr>
        <p:grpSp>
          <p:nvGrpSpPr>
            <p:cNvPr id="338" name="Group 337"/>
            <p:cNvGrpSpPr/>
            <p:nvPr/>
          </p:nvGrpSpPr>
          <p:grpSpPr>
            <a:xfrm>
              <a:off x="8855371" y="5146705"/>
              <a:ext cx="569871" cy="397635"/>
              <a:chOff x="314326" y="5011738"/>
              <a:chExt cx="2043112" cy="1439862"/>
            </a:xfrm>
            <a:grpFill/>
          </p:grpSpPr>
          <p:sp>
            <p:nvSpPr>
              <p:cNvPr id="340" name="Freeform 5"/>
              <p:cNvSpPr>
                <a:spLocks/>
              </p:cNvSpPr>
              <p:nvPr/>
            </p:nvSpPr>
            <p:spPr bwMode="auto">
              <a:xfrm>
                <a:off x="1373188" y="5011738"/>
                <a:ext cx="984250" cy="1439862"/>
              </a:xfrm>
              <a:custGeom>
                <a:avLst/>
                <a:gdLst>
                  <a:gd name="T0" fmla="*/ 537 w 5272"/>
                  <a:gd name="T1" fmla="*/ 7741 h 7746"/>
                  <a:gd name="T2" fmla="*/ 2721 w 5272"/>
                  <a:gd name="T3" fmla="*/ 7746 h 7746"/>
                  <a:gd name="T4" fmla="*/ 3625 w 5272"/>
                  <a:gd name="T5" fmla="*/ 5748 h 7746"/>
                  <a:gd name="T6" fmla="*/ 4539 w 5272"/>
                  <a:gd name="T7" fmla="*/ 4723 h 7746"/>
                  <a:gd name="T8" fmla="*/ 5232 w 5272"/>
                  <a:gd name="T9" fmla="*/ 2448 h 7746"/>
                  <a:gd name="T10" fmla="*/ 5191 w 5272"/>
                  <a:gd name="T11" fmla="*/ 545 h 7746"/>
                  <a:gd name="T12" fmla="*/ 4153 w 5272"/>
                  <a:gd name="T13" fmla="*/ 761 h 7746"/>
                  <a:gd name="T14" fmla="*/ 4148 w 5272"/>
                  <a:gd name="T15" fmla="*/ 2696 h 7746"/>
                  <a:gd name="T16" fmla="*/ 2792 w 5272"/>
                  <a:gd name="T17" fmla="*/ 4279 h 7746"/>
                  <a:gd name="T18" fmla="*/ 2181 w 5272"/>
                  <a:gd name="T19" fmla="*/ 4658 h 7746"/>
                  <a:gd name="T20" fmla="*/ 1990 w 5272"/>
                  <a:gd name="T21" fmla="*/ 4290 h 7746"/>
                  <a:gd name="T22" fmla="*/ 3667 w 5272"/>
                  <a:gd name="T23" fmla="*/ 3037 h 7746"/>
                  <a:gd name="T24" fmla="*/ 3325 w 5272"/>
                  <a:gd name="T25" fmla="*/ 2411 h 7746"/>
                  <a:gd name="T26" fmla="*/ 2574 w 5272"/>
                  <a:gd name="T27" fmla="*/ 2581 h 7746"/>
                  <a:gd name="T28" fmla="*/ 439 w 5272"/>
                  <a:gd name="T29" fmla="*/ 4362 h 7746"/>
                  <a:gd name="T30" fmla="*/ 537 w 5272"/>
                  <a:gd name="T31" fmla="*/ 7741 h 7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272" h="7746">
                    <a:moveTo>
                      <a:pt x="537" y="7741"/>
                    </a:moveTo>
                    <a:lnTo>
                      <a:pt x="2721" y="7746"/>
                    </a:lnTo>
                    <a:cubicBezTo>
                      <a:pt x="2753" y="6946"/>
                      <a:pt x="3154" y="6301"/>
                      <a:pt x="3625" y="5748"/>
                    </a:cubicBezTo>
                    <a:lnTo>
                      <a:pt x="4539" y="4723"/>
                    </a:lnTo>
                    <a:cubicBezTo>
                      <a:pt x="5268" y="3920"/>
                      <a:pt x="5232" y="3437"/>
                      <a:pt x="5232" y="2448"/>
                    </a:cubicBezTo>
                    <a:cubicBezTo>
                      <a:pt x="5232" y="2092"/>
                      <a:pt x="5272" y="784"/>
                      <a:pt x="5191" y="545"/>
                    </a:cubicBezTo>
                    <a:cubicBezTo>
                      <a:pt x="5004" y="0"/>
                      <a:pt x="4195" y="64"/>
                      <a:pt x="4153" y="761"/>
                    </a:cubicBezTo>
                    <a:cubicBezTo>
                      <a:pt x="4115" y="1386"/>
                      <a:pt x="4179" y="2064"/>
                      <a:pt x="4148" y="2696"/>
                    </a:cubicBezTo>
                    <a:cubicBezTo>
                      <a:pt x="4107" y="3545"/>
                      <a:pt x="3438" y="3839"/>
                      <a:pt x="2792" y="4279"/>
                    </a:cubicBezTo>
                    <a:cubicBezTo>
                      <a:pt x="2615" y="4400"/>
                      <a:pt x="2372" y="4559"/>
                      <a:pt x="2181" y="4658"/>
                    </a:cubicBezTo>
                    <a:cubicBezTo>
                      <a:pt x="1846" y="4831"/>
                      <a:pt x="1698" y="4493"/>
                      <a:pt x="1990" y="4290"/>
                    </a:cubicBezTo>
                    <a:cubicBezTo>
                      <a:pt x="2431" y="3983"/>
                      <a:pt x="3592" y="3369"/>
                      <a:pt x="3667" y="3037"/>
                    </a:cubicBezTo>
                    <a:cubicBezTo>
                      <a:pt x="3732" y="2753"/>
                      <a:pt x="3554" y="2500"/>
                      <a:pt x="3325" y="2411"/>
                    </a:cubicBezTo>
                    <a:cubicBezTo>
                      <a:pt x="3023" y="2295"/>
                      <a:pt x="2791" y="2457"/>
                      <a:pt x="2574" y="2581"/>
                    </a:cubicBezTo>
                    <a:cubicBezTo>
                      <a:pt x="1646" y="3106"/>
                      <a:pt x="807" y="3423"/>
                      <a:pt x="439" y="4362"/>
                    </a:cubicBezTo>
                    <a:cubicBezTo>
                      <a:pt x="0" y="5485"/>
                      <a:pt x="332" y="6616"/>
                      <a:pt x="537" y="77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41" name="Freeform 6"/>
              <p:cNvSpPr>
                <a:spLocks/>
              </p:cNvSpPr>
              <p:nvPr/>
            </p:nvSpPr>
            <p:spPr bwMode="auto">
              <a:xfrm>
                <a:off x="314326" y="5011738"/>
                <a:ext cx="960438" cy="1439862"/>
              </a:xfrm>
              <a:custGeom>
                <a:avLst/>
                <a:gdLst>
                  <a:gd name="T0" fmla="*/ 2563 w 5151"/>
                  <a:gd name="T1" fmla="*/ 7728 h 7744"/>
                  <a:gd name="T2" fmla="*/ 4734 w 5151"/>
                  <a:gd name="T3" fmla="*/ 7744 h 7744"/>
                  <a:gd name="T4" fmla="*/ 5028 w 5151"/>
                  <a:gd name="T5" fmla="*/ 6089 h 7744"/>
                  <a:gd name="T6" fmla="*/ 3952 w 5151"/>
                  <a:gd name="T7" fmla="*/ 3298 h 7744"/>
                  <a:gd name="T8" fmla="*/ 2700 w 5151"/>
                  <a:gd name="T9" fmla="*/ 2575 h 7744"/>
                  <a:gd name="T10" fmla="*/ 1608 w 5151"/>
                  <a:gd name="T11" fmla="*/ 3001 h 7744"/>
                  <a:gd name="T12" fmla="*/ 2687 w 5151"/>
                  <a:gd name="T13" fmla="*/ 3892 h 7744"/>
                  <a:gd name="T14" fmla="*/ 3267 w 5151"/>
                  <a:gd name="T15" fmla="*/ 4267 h 7744"/>
                  <a:gd name="T16" fmla="*/ 3138 w 5151"/>
                  <a:gd name="T17" fmla="*/ 4680 h 7744"/>
                  <a:gd name="T18" fmla="*/ 2526 w 5151"/>
                  <a:gd name="T19" fmla="*/ 4301 h 7744"/>
                  <a:gd name="T20" fmla="*/ 1128 w 5151"/>
                  <a:gd name="T21" fmla="*/ 787 h 7744"/>
                  <a:gd name="T22" fmla="*/ 107 w 5151"/>
                  <a:gd name="T23" fmla="*/ 499 h 7744"/>
                  <a:gd name="T24" fmla="*/ 51 w 5151"/>
                  <a:gd name="T25" fmla="*/ 2410 h 7744"/>
                  <a:gd name="T26" fmla="*/ 709 w 5151"/>
                  <a:gd name="T27" fmla="*/ 4671 h 7744"/>
                  <a:gd name="T28" fmla="*/ 1396 w 5151"/>
                  <a:gd name="T29" fmla="*/ 5431 h 7744"/>
                  <a:gd name="T30" fmla="*/ 2563 w 5151"/>
                  <a:gd name="T31" fmla="*/ 7728 h 7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151" h="7744">
                    <a:moveTo>
                      <a:pt x="2563" y="7728"/>
                    </a:moveTo>
                    <a:lnTo>
                      <a:pt x="4734" y="7744"/>
                    </a:lnTo>
                    <a:cubicBezTo>
                      <a:pt x="4852" y="7431"/>
                      <a:pt x="4987" y="6458"/>
                      <a:pt x="5028" y="6089"/>
                    </a:cubicBezTo>
                    <a:cubicBezTo>
                      <a:pt x="5151" y="5006"/>
                      <a:pt x="4910" y="3872"/>
                      <a:pt x="3952" y="3298"/>
                    </a:cubicBezTo>
                    <a:cubicBezTo>
                      <a:pt x="3534" y="3048"/>
                      <a:pt x="3123" y="2824"/>
                      <a:pt x="2700" y="2575"/>
                    </a:cubicBezTo>
                    <a:cubicBezTo>
                      <a:pt x="1853" y="2075"/>
                      <a:pt x="1558" y="2670"/>
                      <a:pt x="1608" y="3001"/>
                    </a:cubicBezTo>
                    <a:cubicBezTo>
                      <a:pt x="1659" y="3340"/>
                      <a:pt x="2300" y="3636"/>
                      <a:pt x="2687" y="3892"/>
                    </a:cubicBezTo>
                    <a:cubicBezTo>
                      <a:pt x="2899" y="4033"/>
                      <a:pt x="3069" y="4134"/>
                      <a:pt x="3267" y="4267"/>
                    </a:cubicBezTo>
                    <a:cubicBezTo>
                      <a:pt x="3650" y="4524"/>
                      <a:pt x="3392" y="4779"/>
                      <a:pt x="3138" y="4680"/>
                    </a:cubicBezTo>
                    <a:cubicBezTo>
                      <a:pt x="3023" y="4635"/>
                      <a:pt x="2655" y="4382"/>
                      <a:pt x="2526" y="4301"/>
                    </a:cubicBezTo>
                    <a:cubicBezTo>
                      <a:pt x="631" y="3105"/>
                      <a:pt x="1228" y="3041"/>
                      <a:pt x="1128" y="787"/>
                    </a:cubicBezTo>
                    <a:cubicBezTo>
                      <a:pt x="1097" y="65"/>
                      <a:pt x="321" y="0"/>
                      <a:pt x="107" y="499"/>
                    </a:cubicBezTo>
                    <a:cubicBezTo>
                      <a:pt x="0" y="749"/>
                      <a:pt x="51" y="2037"/>
                      <a:pt x="51" y="2410"/>
                    </a:cubicBezTo>
                    <a:cubicBezTo>
                      <a:pt x="51" y="3567"/>
                      <a:pt x="9" y="3828"/>
                      <a:pt x="709" y="4671"/>
                    </a:cubicBezTo>
                    <a:lnTo>
                      <a:pt x="1396" y="5431"/>
                    </a:lnTo>
                    <a:cubicBezTo>
                      <a:pt x="1965" y="6142"/>
                      <a:pt x="2480" y="6663"/>
                      <a:pt x="2563" y="77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sp>
          <p:nvSpPr>
            <p:cNvPr id="339" name="Freeform 6"/>
            <p:cNvSpPr>
              <a:spLocks noEditPoints="1"/>
            </p:cNvSpPr>
            <p:nvPr/>
          </p:nvSpPr>
          <p:spPr bwMode="auto">
            <a:xfrm>
              <a:off x="8914007" y="4928390"/>
              <a:ext cx="453408" cy="307241"/>
            </a:xfrm>
            <a:custGeom>
              <a:avLst/>
              <a:gdLst>
                <a:gd name="T0" fmla="*/ 122 w 986"/>
                <a:gd name="T1" fmla="*/ 0 h 988"/>
                <a:gd name="T2" fmla="*/ 122 w 986"/>
                <a:gd name="T3" fmla="*/ 247 h 988"/>
                <a:gd name="T4" fmla="*/ 247 w 986"/>
                <a:gd name="T5" fmla="*/ 247 h 988"/>
                <a:gd name="T6" fmla="*/ 247 w 986"/>
                <a:gd name="T7" fmla="*/ 124 h 988"/>
                <a:gd name="T8" fmla="*/ 739 w 986"/>
                <a:gd name="T9" fmla="*/ 124 h 988"/>
                <a:gd name="T10" fmla="*/ 739 w 986"/>
                <a:gd name="T11" fmla="*/ 371 h 988"/>
                <a:gd name="T12" fmla="*/ 616 w 986"/>
                <a:gd name="T13" fmla="*/ 371 h 988"/>
                <a:gd name="T14" fmla="*/ 802 w 986"/>
                <a:gd name="T15" fmla="*/ 680 h 988"/>
                <a:gd name="T16" fmla="*/ 986 w 986"/>
                <a:gd name="T17" fmla="*/ 371 h 988"/>
                <a:gd name="T18" fmla="*/ 863 w 986"/>
                <a:gd name="T19" fmla="*/ 371 h 988"/>
                <a:gd name="T20" fmla="*/ 863 w 986"/>
                <a:gd name="T21" fmla="*/ 0 h 988"/>
                <a:gd name="T22" fmla="*/ 122 w 986"/>
                <a:gd name="T23" fmla="*/ 0 h 988"/>
                <a:gd name="T24" fmla="*/ 184 w 986"/>
                <a:gd name="T25" fmla="*/ 308 h 988"/>
                <a:gd name="T26" fmla="*/ 0 w 986"/>
                <a:gd name="T27" fmla="*/ 617 h 988"/>
                <a:gd name="T28" fmla="*/ 122 w 986"/>
                <a:gd name="T29" fmla="*/ 617 h 988"/>
                <a:gd name="T30" fmla="*/ 122 w 986"/>
                <a:gd name="T31" fmla="*/ 988 h 988"/>
                <a:gd name="T32" fmla="*/ 863 w 986"/>
                <a:gd name="T33" fmla="*/ 988 h 988"/>
                <a:gd name="T34" fmla="*/ 863 w 986"/>
                <a:gd name="T35" fmla="*/ 741 h 988"/>
                <a:gd name="T36" fmla="*/ 739 w 986"/>
                <a:gd name="T37" fmla="*/ 741 h 988"/>
                <a:gd name="T38" fmla="*/ 739 w 986"/>
                <a:gd name="T39" fmla="*/ 864 h 988"/>
                <a:gd name="T40" fmla="*/ 247 w 986"/>
                <a:gd name="T41" fmla="*/ 864 h 988"/>
                <a:gd name="T42" fmla="*/ 247 w 986"/>
                <a:gd name="T43" fmla="*/ 617 h 988"/>
                <a:gd name="T44" fmla="*/ 369 w 986"/>
                <a:gd name="T45" fmla="*/ 617 h 988"/>
                <a:gd name="T46" fmla="*/ 184 w 986"/>
                <a:gd name="T47" fmla="*/ 308 h 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86" h="988">
                  <a:moveTo>
                    <a:pt x="122" y="0"/>
                  </a:moveTo>
                  <a:lnTo>
                    <a:pt x="122" y="247"/>
                  </a:lnTo>
                  <a:lnTo>
                    <a:pt x="247" y="247"/>
                  </a:lnTo>
                  <a:lnTo>
                    <a:pt x="247" y="124"/>
                  </a:lnTo>
                  <a:lnTo>
                    <a:pt x="739" y="124"/>
                  </a:lnTo>
                  <a:lnTo>
                    <a:pt x="739" y="371"/>
                  </a:lnTo>
                  <a:lnTo>
                    <a:pt x="616" y="371"/>
                  </a:lnTo>
                  <a:lnTo>
                    <a:pt x="802" y="680"/>
                  </a:lnTo>
                  <a:lnTo>
                    <a:pt x="986" y="371"/>
                  </a:lnTo>
                  <a:lnTo>
                    <a:pt x="863" y="371"/>
                  </a:lnTo>
                  <a:lnTo>
                    <a:pt x="863" y="0"/>
                  </a:lnTo>
                  <a:lnTo>
                    <a:pt x="122" y="0"/>
                  </a:lnTo>
                  <a:close/>
                  <a:moveTo>
                    <a:pt x="184" y="308"/>
                  </a:moveTo>
                  <a:lnTo>
                    <a:pt x="0" y="617"/>
                  </a:lnTo>
                  <a:lnTo>
                    <a:pt x="122" y="617"/>
                  </a:lnTo>
                  <a:lnTo>
                    <a:pt x="122" y="988"/>
                  </a:lnTo>
                  <a:lnTo>
                    <a:pt x="863" y="988"/>
                  </a:lnTo>
                  <a:lnTo>
                    <a:pt x="863" y="741"/>
                  </a:lnTo>
                  <a:lnTo>
                    <a:pt x="739" y="741"/>
                  </a:lnTo>
                  <a:lnTo>
                    <a:pt x="739" y="864"/>
                  </a:lnTo>
                  <a:lnTo>
                    <a:pt x="247" y="864"/>
                  </a:lnTo>
                  <a:lnTo>
                    <a:pt x="247" y="617"/>
                  </a:lnTo>
                  <a:lnTo>
                    <a:pt x="369" y="617"/>
                  </a:lnTo>
                  <a:lnTo>
                    <a:pt x="184" y="308"/>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grpSp>
        <p:nvGrpSpPr>
          <p:cNvPr id="291" name="Group 290"/>
          <p:cNvGrpSpPr/>
          <p:nvPr/>
        </p:nvGrpSpPr>
        <p:grpSpPr>
          <a:xfrm>
            <a:off x="3513953" y="4584660"/>
            <a:ext cx="410097" cy="410736"/>
            <a:chOff x="4180267" y="1513269"/>
            <a:chExt cx="3825512" cy="3831463"/>
          </a:xfrm>
          <a:solidFill>
            <a:schemeClr val="bg1"/>
          </a:solidFill>
        </p:grpSpPr>
        <p:sp>
          <p:nvSpPr>
            <p:cNvPr id="327" name="Freeform 326"/>
            <p:cNvSpPr/>
            <p:nvPr/>
          </p:nvSpPr>
          <p:spPr>
            <a:xfrm>
              <a:off x="4180267" y="2704562"/>
              <a:ext cx="2640170" cy="2640170"/>
            </a:xfrm>
            <a:custGeom>
              <a:avLst/>
              <a:gdLst>
                <a:gd name="connsiteX0" fmla="*/ 1320085 w 2640170"/>
                <a:gd name="connsiteY0" fmla="*/ 0 h 2640170"/>
                <a:gd name="connsiteX1" fmla="*/ 1833922 w 2640170"/>
                <a:gd name="connsiteY1" fmla="*/ 103739 h 2640170"/>
                <a:gd name="connsiteX2" fmla="*/ 1946929 w 2640170"/>
                <a:gd name="connsiteY2" fmla="*/ 158177 h 2640170"/>
                <a:gd name="connsiteX3" fmla="*/ 1718928 w 2640170"/>
                <a:gd name="connsiteY3" fmla="*/ 377160 h 2640170"/>
                <a:gd name="connsiteX4" fmla="*/ 1718503 w 2640170"/>
                <a:gd name="connsiteY4" fmla="*/ 376955 h 2640170"/>
                <a:gd name="connsiteX5" fmla="*/ 1320084 w 2640170"/>
                <a:gd name="connsiteY5" fmla="*/ 296518 h 2640170"/>
                <a:gd name="connsiteX6" fmla="*/ 296517 w 2640170"/>
                <a:gd name="connsiteY6" fmla="*/ 1320085 h 2640170"/>
                <a:gd name="connsiteX7" fmla="*/ 1320084 w 2640170"/>
                <a:gd name="connsiteY7" fmla="*/ 2343652 h 2640170"/>
                <a:gd name="connsiteX8" fmla="*/ 2343651 w 2640170"/>
                <a:gd name="connsiteY8" fmla="*/ 1320085 h 2640170"/>
                <a:gd name="connsiteX9" fmla="*/ 2297634 w 2640170"/>
                <a:gd name="connsiteY9" fmla="*/ 1015708 h 2640170"/>
                <a:gd name="connsiteX10" fmla="*/ 2263921 w 2640170"/>
                <a:gd name="connsiteY10" fmla="*/ 923599 h 2640170"/>
                <a:gd name="connsiteX11" fmla="*/ 2488880 w 2640170"/>
                <a:gd name="connsiteY11" fmla="*/ 707537 h 2640170"/>
                <a:gd name="connsiteX12" fmla="*/ 2536431 w 2640170"/>
                <a:gd name="connsiteY12" fmla="*/ 806248 h 2640170"/>
                <a:gd name="connsiteX13" fmla="*/ 2640170 w 2640170"/>
                <a:gd name="connsiteY13" fmla="*/ 1320085 h 2640170"/>
                <a:gd name="connsiteX14" fmla="*/ 1320085 w 2640170"/>
                <a:gd name="connsiteY14" fmla="*/ 2640170 h 2640170"/>
                <a:gd name="connsiteX15" fmla="*/ 0 w 2640170"/>
                <a:gd name="connsiteY15" fmla="*/ 1320085 h 2640170"/>
                <a:gd name="connsiteX16" fmla="*/ 1320085 w 2640170"/>
                <a:gd name="connsiteY16" fmla="*/ 0 h 2640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0170" h="2640170">
                  <a:moveTo>
                    <a:pt x="1320085" y="0"/>
                  </a:moveTo>
                  <a:cubicBezTo>
                    <a:pt x="1502351" y="0"/>
                    <a:pt x="1675989" y="36939"/>
                    <a:pt x="1833922" y="103739"/>
                  </a:cubicBezTo>
                  <a:lnTo>
                    <a:pt x="1946929" y="158177"/>
                  </a:lnTo>
                  <a:lnTo>
                    <a:pt x="1718928" y="377160"/>
                  </a:lnTo>
                  <a:lnTo>
                    <a:pt x="1718503" y="376955"/>
                  </a:lnTo>
                  <a:cubicBezTo>
                    <a:pt x="1596045" y="325160"/>
                    <a:pt x="1461409" y="296518"/>
                    <a:pt x="1320084" y="296518"/>
                  </a:cubicBezTo>
                  <a:cubicBezTo>
                    <a:pt x="754784" y="296518"/>
                    <a:pt x="296517" y="754785"/>
                    <a:pt x="296517" y="1320085"/>
                  </a:cubicBezTo>
                  <a:cubicBezTo>
                    <a:pt x="296517" y="1885385"/>
                    <a:pt x="754784" y="2343652"/>
                    <a:pt x="1320084" y="2343652"/>
                  </a:cubicBezTo>
                  <a:cubicBezTo>
                    <a:pt x="1885384" y="2343652"/>
                    <a:pt x="2343651" y="1885385"/>
                    <a:pt x="2343651" y="1320085"/>
                  </a:cubicBezTo>
                  <a:cubicBezTo>
                    <a:pt x="2343651" y="1214091"/>
                    <a:pt x="2327540" y="1111861"/>
                    <a:pt x="2297634" y="1015708"/>
                  </a:cubicBezTo>
                  <a:lnTo>
                    <a:pt x="2263921" y="923599"/>
                  </a:lnTo>
                  <a:lnTo>
                    <a:pt x="2488880" y="707537"/>
                  </a:lnTo>
                  <a:lnTo>
                    <a:pt x="2536431" y="806248"/>
                  </a:lnTo>
                  <a:cubicBezTo>
                    <a:pt x="2603231" y="964181"/>
                    <a:pt x="2640170" y="1137819"/>
                    <a:pt x="2640170" y="1320085"/>
                  </a:cubicBezTo>
                  <a:cubicBezTo>
                    <a:pt x="2640170" y="2049148"/>
                    <a:pt x="2049148" y="2640170"/>
                    <a:pt x="1320085" y="2640170"/>
                  </a:cubicBezTo>
                  <a:cubicBezTo>
                    <a:pt x="591022" y="2640170"/>
                    <a:pt x="0" y="2049148"/>
                    <a:pt x="0" y="1320085"/>
                  </a:cubicBezTo>
                  <a:cubicBezTo>
                    <a:pt x="0" y="591022"/>
                    <a:pt x="591022" y="0"/>
                    <a:pt x="1320085"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328" name="Freeform 327"/>
            <p:cNvSpPr/>
            <p:nvPr/>
          </p:nvSpPr>
          <p:spPr>
            <a:xfrm>
              <a:off x="5435657" y="1513269"/>
              <a:ext cx="2570122" cy="2560795"/>
            </a:xfrm>
            <a:custGeom>
              <a:avLst/>
              <a:gdLst>
                <a:gd name="connsiteX0" fmla="*/ 1250037 w 2570122"/>
                <a:gd name="connsiteY0" fmla="*/ 0 h 2560795"/>
                <a:gd name="connsiteX1" fmla="*/ 2570122 w 2570122"/>
                <a:gd name="connsiteY1" fmla="*/ 1320085 h 2560795"/>
                <a:gd name="connsiteX2" fmla="*/ 1763874 w 2570122"/>
                <a:gd name="connsiteY2" fmla="*/ 2536431 h 2560795"/>
                <a:gd name="connsiteX3" fmla="*/ 1697307 w 2570122"/>
                <a:gd name="connsiteY3" fmla="*/ 2560795 h 2560795"/>
                <a:gd name="connsiteX4" fmla="*/ 1675627 w 2570122"/>
                <a:gd name="connsiteY4" fmla="*/ 2248466 h 2560795"/>
                <a:gd name="connsiteX5" fmla="*/ 1822322 w 2570122"/>
                <a:gd name="connsiteY5" fmla="*/ 2168843 h 2560795"/>
                <a:gd name="connsiteX6" fmla="*/ 2273603 w 2570122"/>
                <a:gd name="connsiteY6" fmla="*/ 1320085 h 2560795"/>
                <a:gd name="connsiteX7" fmla="*/ 1250036 w 2570122"/>
                <a:gd name="connsiteY7" fmla="*/ 296518 h 2560795"/>
                <a:gd name="connsiteX8" fmla="*/ 401279 w 2570122"/>
                <a:gd name="connsiteY8" fmla="*/ 747799 h 2560795"/>
                <a:gd name="connsiteX9" fmla="*/ 319589 w 2570122"/>
                <a:gd name="connsiteY9" fmla="*/ 898300 h 2560795"/>
                <a:gd name="connsiteX10" fmla="*/ 0 w 2570122"/>
                <a:gd name="connsiteY10" fmla="*/ 898300 h 2560795"/>
                <a:gd name="connsiteX11" fmla="*/ 33691 w 2570122"/>
                <a:gd name="connsiteY11" fmla="*/ 806248 h 2560795"/>
                <a:gd name="connsiteX12" fmla="*/ 1250037 w 2570122"/>
                <a:gd name="connsiteY12" fmla="*/ 0 h 256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70122" h="2560795">
                  <a:moveTo>
                    <a:pt x="1250037" y="0"/>
                  </a:moveTo>
                  <a:cubicBezTo>
                    <a:pt x="1979100" y="0"/>
                    <a:pt x="2570122" y="591022"/>
                    <a:pt x="2570122" y="1320085"/>
                  </a:cubicBezTo>
                  <a:cubicBezTo>
                    <a:pt x="2570122" y="1866882"/>
                    <a:pt x="2237672" y="2336032"/>
                    <a:pt x="1763874" y="2536431"/>
                  </a:cubicBezTo>
                  <a:lnTo>
                    <a:pt x="1697307" y="2560795"/>
                  </a:lnTo>
                  <a:lnTo>
                    <a:pt x="1675627" y="2248466"/>
                  </a:lnTo>
                  <a:lnTo>
                    <a:pt x="1822322" y="2168843"/>
                  </a:lnTo>
                  <a:cubicBezTo>
                    <a:pt x="2094593" y="1984900"/>
                    <a:pt x="2273603" y="1673398"/>
                    <a:pt x="2273603" y="1320085"/>
                  </a:cubicBezTo>
                  <a:cubicBezTo>
                    <a:pt x="2273603" y="754785"/>
                    <a:pt x="1815336" y="296518"/>
                    <a:pt x="1250036" y="296518"/>
                  </a:cubicBezTo>
                  <a:cubicBezTo>
                    <a:pt x="896724" y="296518"/>
                    <a:pt x="585221" y="475529"/>
                    <a:pt x="401279" y="747799"/>
                  </a:cubicBezTo>
                  <a:lnTo>
                    <a:pt x="319589" y="898300"/>
                  </a:lnTo>
                  <a:lnTo>
                    <a:pt x="0" y="898300"/>
                  </a:lnTo>
                  <a:lnTo>
                    <a:pt x="33691" y="806248"/>
                  </a:lnTo>
                  <a:cubicBezTo>
                    <a:pt x="234091" y="332450"/>
                    <a:pt x="703240" y="0"/>
                    <a:pt x="1250037"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329" name="Down Arrow 328"/>
            <p:cNvSpPr/>
            <p:nvPr/>
          </p:nvSpPr>
          <p:spPr>
            <a:xfrm rot="13471017">
              <a:off x="5930528" y="1991958"/>
              <a:ext cx="1010653" cy="2197428"/>
            </a:xfrm>
            <a:prstGeom prst="downArrow">
              <a:avLst>
                <a:gd name="adj1" fmla="val 26497"/>
                <a:gd name="adj2" fmla="val 63695"/>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2" name="TextBox 1"/>
          <p:cNvSpPr txBox="1"/>
          <p:nvPr/>
        </p:nvSpPr>
        <p:spPr>
          <a:xfrm>
            <a:off x="1" y="6115661"/>
            <a:ext cx="9131894" cy="798826"/>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324158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28575">
            <a:solidFill>
              <a:schemeClr val="bg1"/>
            </a:solidFill>
          </a:ln>
          <a:effectLst>
            <a:glow rad="139700">
              <a:schemeClr val="accent4">
                <a:satMod val="175000"/>
                <a:alpha val="40000"/>
              </a:schemeClr>
            </a:glow>
          </a:effectLst>
        </p:spPr>
        <p:txBody>
          <a:bodyPr/>
          <a:lstStyle/>
          <a:p>
            <a:r>
              <a:rPr lang="en-US" dirty="0"/>
              <a:t>Going to College?</a:t>
            </a:r>
          </a:p>
        </p:txBody>
      </p:sp>
      <p:sp>
        <p:nvSpPr>
          <p:cNvPr id="3" name="Content Placeholder 2"/>
          <p:cNvSpPr>
            <a:spLocks noGrp="1"/>
          </p:cNvSpPr>
          <p:nvPr>
            <p:ph idx="1"/>
          </p:nvPr>
        </p:nvSpPr>
        <p:spPr>
          <a:xfrm>
            <a:off x="914400" y="1617524"/>
            <a:ext cx="7777163" cy="4108817"/>
          </a:xfrm>
        </p:spPr>
        <p:txBody>
          <a:bodyPr>
            <a:normAutofit/>
          </a:bodyPr>
          <a:lstStyle/>
          <a:p>
            <a:pPr>
              <a:spcAft>
                <a:spcPts val="0"/>
              </a:spcAft>
            </a:pPr>
            <a:r>
              <a:rPr lang="en-US" dirty="0"/>
              <a:t>  Check out student health center services</a:t>
            </a:r>
          </a:p>
          <a:p>
            <a:pPr lvl="1">
              <a:spcAft>
                <a:spcPts val="0"/>
              </a:spcAft>
            </a:pPr>
            <a:r>
              <a:rPr lang="en-US" dirty="0"/>
              <a:t> Health care provider on campus?</a:t>
            </a:r>
          </a:p>
          <a:p>
            <a:pPr lvl="1">
              <a:spcAft>
                <a:spcPts val="0"/>
              </a:spcAft>
            </a:pPr>
            <a:r>
              <a:rPr lang="en-US" dirty="0"/>
              <a:t> Refills?</a:t>
            </a:r>
          </a:p>
          <a:p>
            <a:pPr lvl="2">
              <a:spcAft>
                <a:spcPts val="0"/>
              </a:spcAft>
            </a:pPr>
            <a:r>
              <a:rPr lang="en-US" dirty="0"/>
              <a:t> Consider mail order pharmacy</a:t>
            </a:r>
          </a:p>
          <a:p>
            <a:pPr marL="342900" indent="-279400">
              <a:spcBef>
                <a:spcPts val="1200"/>
              </a:spcBef>
              <a:spcAft>
                <a:spcPts val="600"/>
              </a:spcAft>
            </a:pPr>
            <a:r>
              <a:rPr lang="en-US" dirty="0"/>
              <a:t>Develop emergency care plan</a:t>
            </a:r>
          </a:p>
          <a:p>
            <a:pPr marL="457200" lvl="1" indent="0">
              <a:spcAft>
                <a:spcPts val="600"/>
              </a:spcAft>
            </a:pPr>
            <a:r>
              <a:rPr lang="en-US" dirty="0"/>
              <a:t> Share with roommate or resident advisor</a:t>
            </a:r>
          </a:p>
          <a:p>
            <a:pPr marL="457200" lvl="1" indent="0">
              <a:spcAft>
                <a:spcPts val="600"/>
              </a:spcAft>
            </a:pPr>
            <a:r>
              <a:rPr lang="en-US" dirty="0"/>
              <a:t> Post seizure first aid on dorm fridge or door</a:t>
            </a:r>
          </a:p>
          <a:p>
            <a:pPr marL="909637" lvl="2" indent="0">
              <a:spcAft>
                <a:spcPts val="600"/>
              </a:spcAft>
            </a:pPr>
            <a:r>
              <a:rPr lang="en-US" dirty="0"/>
              <a:t> Stopwatch </a:t>
            </a:r>
          </a:p>
          <a:p>
            <a:pPr marL="457200" lvl="1" indent="0">
              <a:spcAft>
                <a:spcPts val="600"/>
              </a:spcAft>
            </a:pPr>
            <a:r>
              <a:rPr lang="en-US" dirty="0"/>
              <a:t>Wear medical alert bracelet</a:t>
            </a:r>
          </a:p>
          <a:p>
            <a:pPr marL="457200" lvl="1" indent="0">
              <a:spcAft>
                <a:spcPts val="600"/>
              </a:spcAft>
            </a:pPr>
            <a:r>
              <a:rPr lang="en-US" dirty="0"/>
              <a:t> Program ICE into phone</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8908" y="98350"/>
            <a:ext cx="1828800" cy="1277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06200" y="1161184"/>
            <a:ext cx="1841500" cy="1286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 y="6115661"/>
            <a:ext cx="9131894" cy="798826"/>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666625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500"/>
                                        <p:tgtEl>
                                          <p:spTgt spid="3">
                                            <p:txEl>
                                              <p:pRg st="8" end="8"/>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fade">
                                      <p:cBhvr>
                                        <p:cTn id="36"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28575">
            <a:solidFill>
              <a:schemeClr val="bg1"/>
            </a:solidFill>
          </a:ln>
          <a:effectLst>
            <a:glow rad="139700">
              <a:schemeClr val="accent4">
                <a:satMod val="175000"/>
                <a:alpha val="40000"/>
              </a:schemeClr>
            </a:glow>
          </a:effectLst>
        </p:spPr>
        <p:txBody>
          <a:bodyPr/>
          <a:lstStyle/>
          <a:p>
            <a:r>
              <a:rPr lang="en-US" dirty="0"/>
              <a:t>Health Insurance</a:t>
            </a:r>
          </a:p>
        </p:txBody>
      </p:sp>
      <p:sp>
        <p:nvSpPr>
          <p:cNvPr id="3" name="Content Placeholder 2"/>
          <p:cNvSpPr>
            <a:spLocks noGrp="1"/>
          </p:cNvSpPr>
          <p:nvPr>
            <p:ph idx="1"/>
          </p:nvPr>
        </p:nvSpPr>
        <p:spPr>
          <a:xfrm>
            <a:off x="914400" y="1301750"/>
            <a:ext cx="7777163" cy="5170005"/>
          </a:xfrm>
        </p:spPr>
        <p:txBody>
          <a:bodyPr/>
          <a:lstStyle/>
          <a:p>
            <a:r>
              <a:rPr lang="en-US" dirty="0"/>
              <a:t> Insurance coverage</a:t>
            </a:r>
          </a:p>
          <a:p>
            <a:pPr lvl="1"/>
            <a:r>
              <a:rPr lang="en-US" dirty="0"/>
              <a:t> Will it change? </a:t>
            </a:r>
          </a:p>
          <a:p>
            <a:pPr lvl="1"/>
            <a:r>
              <a:rPr lang="en-US" dirty="0"/>
              <a:t> Parent’s plan until 26 years of age</a:t>
            </a:r>
          </a:p>
          <a:p>
            <a:pPr>
              <a:spcBef>
                <a:spcPts val="1200"/>
              </a:spcBef>
            </a:pPr>
            <a:r>
              <a:rPr lang="en-US" dirty="0"/>
              <a:t> Medicaid</a:t>
            </a:r>
          </a:p>
          <a:p>
            <a:pPr lvl="1">
              <a:spcAft>
                <a:spcPts val="600"/>
              </a:spcAft>
            </a:pPr>
            <a:r>
              <a:rPr lang="en-US" dirty="0"/>
              <a:t> Will it change?</a:t>
            </a:r>
          </a:p>
          <a:p>
            <a:pPr lvl="1">
              <a:spcAft>
                <a:spcPts val="600"/>
              </a:spcAft>
            </a:pPr>
            <a:r>
              <a:rPr lang="en-US" dirty="0"/>
              <a:t> Do your providers accept your plan?</a:t>
            </a:r>
          </a:p>
          <a:p>
            <a:pPr lvl="1">
              <a:spcAft>
                <a:spcPts val="600"/>
              </a:spcAft>
            </a:pPr>
            <a:r>
              <a:rPr lang="en-US" dirty="0"/>
              <a:t> CHIP coverage ends after the 18</a:t>
            </a:r>
            <a:r>
              <a:rPr lang="en-US" baseline="30000" dirty="0"/>
              <a:t>th</a:t>
            </a:r>
            <a:r>
              <a:rPr lang="en-US" dirty="0"/>
              <a:t> birthday</a:t>
            </a:r>
          </a:p>
          <a:p>
            <a:pPr lvl="1">
              <a:spcAft>
                <a:spcPts val="600"/>
              </a:spcAft>
            </a:pPr>
            <a:r>
              <a:rPr lang="en-US" dirty="0"/>
              <a:t> Assistance</a:t>
            </a:r>
          </a:p>
          <a:p>
            <a:pPr lvl="2">
              <a:spcAft>
                <a:spcPts val="0"/>
              </a:spcAft>
            </a:pPr>
            <a:r>
              <a:rPr lang="en-US" sz="2000" dirty="0"/>
              <a:t> Social Security Administration</a:t>
            </a:r>
          </a:p>
          <a:p>
            <a:pPr lvl="2"/>
            <a:r>
              <a:rPr lang="en-US" sz="2000" dirty="0"/>
              <a:t> </a:t>
            </a:r>
            <a:r>
              <a:rPr lang="en-US" sz="2000" dirty="0">
                <a:hlinkClick r:id="rId2"/>
              </a:rPr>
              <a:t>www.healthcare.gov</a:t>
            </a:r>
            <a:endParaRPr lang="en-US" sz="2000" dirty="0"/>
          </a:p>
          <a:p>
            <a:pPr lvl="2"/>
            <a:endParaRPr lang="en-US" sz="2000" dirty="0"/>
          </a:p>
        </p:txBody>
      </p:sp>
      <p:sp>
        <p:nvSpPr>
          <p:cNvPr id="4" name="TextBox 3"/>
          <p:cNvSpPr txBox="1"/>
          <p:nvPr/>
        </p:nvSpPr>
        <p:spPr>
          <a:xfrm>
            <a:off x="1" y="6115661"/>
            <a:ext cx="9131894" cy="798826"/>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131084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500"/>
                                        <p:tgtEl>
                                          <p:spTgt spid="3">
                                            <p:txEl>
                                              <p:pRg st="8" end="8"/>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fade">
                                      <p:cBhvr>
                                        <p:cTn id="36"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28575">
            <a:solidFill>
              <a:schemeClr val="bg1"/>
            </a:solidFill>
          </a:ln>
          <a:effectLst>
            <a:glow rad="139700">
              <a:schemeClr val="accent4">
                <a:satMod val="175000"/>
                <a:alpha val="40000"/>
              </a:schemeClr>
            </a:glow>
          </a:effectLst>
        </p:spPr>
        <p:txBody>
          <a:bodyPr/>
          <a:lstStyle/>
          <a:p>
            <a:r>
              <a:rPr lang="en-US" dirty="0"/>
              <a:t>#8. The Transfer</a:t>
            </a:r>
          </a:p>
        </p:txBody>
      </p:sp>
      <p:sp>
        <p:nvSpPr>
          <p:cNvPr id="3" name="Content Placeholder 2"/>
          <p:cNvSpPr>
            <a:spLocks noGrp="1"/>
          </p:cNvSpPr>
          <p:nvPr>
            <p:ph idx="1"/>
          </p:nvPr>
        </p:nvSpPr>
        <p:spPr>
          <a:xfrm>
            <a:off x="990600" y="1517214"/>
            <a:ext cx="7700963" cy="4174028"/>
          </a:xfrm>
        </p:spPr>
        <p:txBody>
          <a:bodyPr/>
          <a:lstStyle/>
          <a:p>
            <a:pPr marL="231775" indent="-231775">
              <a:spcBef>
                <a:spcPts val="1800"/>
              </a:spcBef>
            </a:pPr>
            <a:r>
              <a:rPr lang="en-US" dirty="0"/>
              <a:t>Request current provider send a copy of medical records</a:t>
            </a:r>
          </a:p>
          <a:p>
            <a:pPr marL="231775" indent="-231775">
              <a:spcBef>
                <a:spcPts val="1800"/>
              </a:spcBef>
            </a:pPr>
            <a:r>
              <a:rPr lang="en-US" dirty="0"/>
              <a:t>Request current provider send a summary of their recommended treatment</a:t>
            </a:r>
          </a:p>
          <a:p>
            <a:pPr marL="231775" indent="-231775">
              <a:spcBef>
                <a:spcPts val="1800"/>
              </a:spcBef>
            </a:pPr>
            <a:r>
              <a:rPr lang="en-US" dirty="0"/>
              <a:t>Schedule appointment</a:t>
            </a:r>
          </a:p>
          <a:p>
            <a:pPr marL="231775" indent="-231775">
              <a:spcBef>
                <a:spcPts val="1800"/>
              </a:spcBef>
            </a:pPr>
            <a:r>
              <a:rPr lang="en-US" dirty="0"/>
              <a:t>Call new provider’s office before 1</a:t>
            </a:r>
            <a:r>
              <a:rPr lang="en-US" baseline="30000" dirty="0"/>
              <a:t>st</a:t>
            </a:r>
            <a:r>
              <a:rPr lang="en-US" dirty="0"/>
              <a:t> visit to be sure they received records</a:t>
            </a:r>
          </a:p>
        </p:txBody>
      </p:sp>
      <p:sp>
        <p:nvSpPr>
          <p:cNvPr id="4" name="TextBox 3"/>
          <p:cNvSpPr txBox="1"/>
          <p:nvPr/>
        </p:nvSpPr>
        <p:spPr>
          <a:xfrm>
            <a:off x="1" y="6115661"/>
            <a:ext cx="9131894" cy="798826"/>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389513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609600"/>
            <a:ext cx="8229600" cy="1466094"/>
          </a:xfrm>
          <a:ln w="28575"/>
          <a:effectLst>
            <a:glow rad="139700">
              <a:schemeClr val="accent4">
                <a:satMod val="175000"/>
                <a:alpha val="40000"/>
              </a:schemeClr>
            </a:glow>
            <a:outerShdw blurRad="40000" dist="20000" dir="5400000" rotWithShape="0">
              <a:srgbClr val="000000">
                <a:alpha val="38000"/>
              </a:srgbClr>
            </a:outerShdw>
          </a:effectLst>
        </p:spPr>
        <p:style>
          <a:lnRef idx="3">
            <a:schemeClr val="lt1"/>
          </a:lnRef>
          <a:fillRef idx="1">
            <a:schemeClr val="accent1"/>
          </a:fillRef>
          <a:effectRef idx="1">
            <a:schemeClr val="accent1"/>
          </a:effectRef>
          <a:fontRef idx="minor">
            <a:schemeClr val="lt1"/>
          </a:fontRef>
        </p:style>
        <p:txBody>
          <a:bodyPr>
            <a:normAutofit fontScale="90000"/>
          </a:bodyPr>
          <a:lstStyle/>
          <a:p>
            <a:r>
              <a:rPr lang="en-US" dirty="0">
                <a:latin typeface="Arial" panose="020B0604020202020204" pitchFamily="34" charset="0"/>
                <a:cs typeface="Arial" panose="020B0604020202020204" pitchFamily="34" charset="0"/>
              </a:rPr>
              <a:t>AT THE END OF OUR CONVERSATION TODAY I HOPE YOU WILL:</a:t>
            </a:r>
          </a:p>
        </p:txBody>
      </p:sp>
      <p:sp>
        <p:nvSpPr>
          <p:cNvPr id="6" name="Content Placeholder 5"/>
          <p:cNvSpPr>
            <a:spLocks noGrp="1"/>
          </p:cNvSpPr>
          <p:nvPr>
            <p:ph idx="1"/>
          </p:nvPr>
        </p:nvSpPr>
        <p:spPr>
          <a:xfrm>
            <a:off x="381000" y="2667000"/>
            <a:ext cx="8229600" cy="2772426"/>
          </a:xfrm>
        </p:spPr>
        <p:txBody>
          <a:bodyPr>
            <a:normAutofit/>
          </a:bodyPr>
          <a:lstStyle/>
          <a:p>
            <a:pPr marL="292100" indent="-292100">
              <a:spcBef>
                <a:spcPts val="1200"/>
              </a:spcBef>
              <a:buFont typeface="Wingdings" panose="05000000000000000000" pitchFamily="2" charset="2"/>
              <a:buChar char="§"/>
            </a:pPr>
            <a:r>
              <a:rPr lang="en-US" sz="2800" dirty="0"/>
              <a:t>Understand the term medical transition</a:t>
            </a:r>
          </a:p>
          <a:p>
            <a:pPr marL="292100" indent="-292100">
              <a:spcBef>
                <a:spcPts val="1200"/>
              </a:spcBef>
              <a:buFont typeface="Wingdings" panose="05000000000000000000" pitchFamily="2" charset="2"/>
              <a:buChar char="§"/>
            </a:pPr>
            <a:r>
              <a:rPr lang="en-US" sz="2800" dirty="0"/>
              <a:t>Understand your role in planning for a successful transition for  your adolescent--set expectations </a:t>
            </a:r>
          </a:p>
          <a:p>
            <a:pPr marL="292100" indent="-292100">
              <a:spcBef>
                <a:spcPts val="1200"/>
              </a:spcBef>
              <a:buFont typeface="Wingdings" panose="05000000000000000000" pitchFamily="2" charset="2"/>
              <a:buChar char="§"/>
            </a:pPr>
            <a:r>
              <a:rPr lang="en-US" sz="2800" dirty="0"/>
              <a:t>Utilize the transition toolkit to guide you through the transition process.</a:t>
            </a:r>
            <a:endParaRPr lang="en-US" dirty="0"/>
          </a:p>
        </p:txBody>
      </p:sp>
      <p:sp>
        <p:nvSpPr>
          <p:cNvPr id="4" name="TextBox 3"/>
          <p:cNvSpPr txBox="1"/>
          <p:nvPr/>
        </p:nvSpPr>
        <p:spPr>
          <a:xfrm>
            <a:off x="1" y="6115661"/>
            <a:ext cx="9131894" cy="798826"/>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5688347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Group Activity</a:t>
            </a:r>
          </a:p>
        </p:txBody>
      </p:sp>
      <p:sp>
        <p:nvSpPr>
          <p:cNvPr id="3" name="Content Placeholder 2"/>
          <p:cNvSpPr>
            <a:spLocks noGrp="1"/>
          </p:cNvSpPr>
          <p:nvPr>
            <p:ph idx="1"/>
          </p:nvPr>
        </p:nvSpPr>
        <p:spPr>
          <a:xfrm>
            <a:off x="452438" y="1238250"/>
            <a:ext cx="8239125" cy="3816429"/>
          </a:xfrm>
        </p:spPr>
        <p:txBody>
          <a:bodyPr/>
          <a:lstStyle/>
          <a:p>
            <a:pPr marL="171450" indent="-171450">
              <a:spcBef>
                <a:spcPts val="0"/>
              </a:spcBef>
              <a:spcAft>
                <a:spcPts val="0"/>
              </a:spcAft>
            </a:pPr>
            <a:r>
              <a:rPr lang="en-US" sz="2400" dirty="0"/>
              <a:t>Close eyes and keep closed throughout this activity</a:t>
            </a:r>
          </a:p>
          <a:p>
            <a:pPr marL="171450" indent="-171450">
              <a:spcBef>
                <a:spcPts val="0"/>
              </a:spcBef>
              <a:spcAft>
                <a:spcPts val="0"/>
              </a:spcAft>
            </a:pPr>
            <a:r>
              <a:rPr lang="en-US" sz="2400" dirty="0"/>
              <a:t>Fold paper in half</a:t>
            </a:r>
          </a:p>
          <a:p>
            <a:pPr marL="171450" indent="-171450">
              <a:spcBef>
                <a:spcPts val="0"/>
              </a:spcBef>
              <a:spcAft>
                <a:spcPts val="0"/>
              </a:spcAft>
            </a:pPr>
            <a:r>
              <a:rPr lang="en-US" sz="2400" dirty="0"/>
              <a:t>Tear off right hand corner</a:t>
            </a:r>
          </a:p>
          <a:p>
            <a:pPr marL="171450" indent="-171450">
              <a:spcBef>
                <a:spcPts val="0"/>
              </a:spcBef>
              <a:spcAft>
                <a:spcPts val="0"/>
              </a:spcAft>
            </a:pPr>
            <a:r>
              <a:rPr lang="en-US" sz="2400" dirty="0"/>
              <a:t>Fold paper in half</a:t>
            </a:r>
          </a:p>
          <a:p>
            <a:pPr marL="171450" indent="-171450">
              <a:spcBef>
                <a:spcPts val="0"/>
              </a:spcBef>
              <a:spcAft>
                <a:spcPts val="0"/>
              </a:spcAft>
            </a:pPr>
            <a:r>
              <a:rPr lang="en-US" sz="2400" dirty="0"/>
              <a:t>Tear off left upper corner</a:t>
            </a:r>
          </a:p>
          <a:p>
            <a:pPr marL="171450" indent="-171450">
              <a:spcBef>
                <a:spcPts val="0"/>
              </a:spcBef>
              <a:spcAft>
                <a:spcPts val="0"/>
              </a:spcAft>
            </a:pPr>
            <a:r>
              <a:rPr lang="en-US" sz="2400" dirty="0"/>
              <a:t>Fold in half</a:t>
            </a:r>
          </a:p>
          <a:p>
            <a:pPr marL="171450" indent="-171450">
              <a:spcBef>
                <a:spcPts val="0"/>
              </a:spcBef>
              <a:spcAft>
                <a:spcPts val="0"/>
              </a:spcAft>
            </a:pPr>
            <a:r>
              <a:rPr lang="en-US" sz="2400" dirty="0"/>
              <a:t>Tear off right hand corner</a:t>
            </a:r>
          </a:p>
          <a:p>
            <a:pPr marL="171450" indent="-171450">
              <a:spcBef>
                <a:spcPts val="0"/>
              </a:spcBef>
              <a:spcAft>
                <a:spcPts val="0"/>
              </a:spcAft>
            </a:pPr>
            <a:r>
              <a:rPr lang="en-US" sz="2400" dirty="0"/>
              <a:t>Open paper</a:t>
            </a:r>
          </a:p>
          <a:p>
            <a:endParaRPr lang="en-US" dirty="0"/>
          </a:p>
        </p:txBody>
      </p:sp>
      <p:sp>
        <p:nvSpPr>
          <p:cNvPr id="4" name="TextBox 3"/>
          <p:cNvSpPr txBox="1"/>
          <p:nvPr/>
        </p:nvSpPr>
        <p:spPr>
          <a:xfrm>
            <a:off x="1" y="6115661"/>
            <a:ext cx="9131894" cy="798826"/>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9355789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0"/>
            <a:ext cx="8239125" cy="1447800"/>
          </a:xfrm>
          <a:ln w="28575">
            <a:solidFill>
              <a:schemeClr val="bg1"/>
            </a:solidFill>
          </a:ln>
        </p:spPr>
        <p:txBody>
          <a:bodyPr/>
          <a:lstStyle/>
          <a:p>
            <a:pPr algn="ctr">
              <a:spcBef>
                <a:spcPts val="1200"/>
              </a:spcBef>
              <a:spcAft>
                <a:spcPts val="1800"/>
              </a:spcAft>
            </a:pPr>
            <a:r>
              <a:rPr lang="en-US" dirty="0"/>
              <a:t>Transition Toolkit</a:t>
            </a:r>
            <a:br>
              <a:rPr lang="en-US" dirty="0"/>
            </a:br>
            <a:r>
              <a:rPr lang="en-US" sz="2400" dirty="0"/>
              <a:t>http://www.childneurologyfoundation.org/transitions/</a:t>
            </a:r>
          </a:p>
        </p:txBody>
      </p:sp>
      <p:sp>
        <p:nvSpPr>
          <p:cNvPr id="3" name="TextBox 2"/>
          <p:cNvSpPr txBox="1"/>
          <p:nvPr/>
        </p:nvSpPr>
        <p:spPr>
          <a:xfrm>
            <a:off x="1" y="6115661"/>
            <a:ext cx="9131894" cy="798826"/>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9119155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Downloadable Tools</a:t>
            </a:r>
          </a:p>
        </p:txBody>
      </p:sp>
      <p:pic>
        <p:nvPicPr>
          <p:cNvPr id="6" name="Content Placeholder 5" descr="http://www.childneurologyfoundation.org/wp-content/uploads/2017/08/CNF_8_Principles_Inforgraphi - Internet Explore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5800" y="1219200"/>
            <a:ext cx="7575739" cy="4753700"/>
          </a:xfrm>
        </p:spPr>
      </p:pic>
      <p:sp>
        <p:nvSpPr>
          <p:cNvPr id="4" name="TextBox 3"/>
          <p:cNvSpPr txBox="1"/>
          <p:nvPr/>
        </p:nvSpPr>
        <p:spPr>
          <a:xfrm>
            <a:off x="1" y="6115661"/>
            <a:ext cx="9131894" cy="798826"/>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8572704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ww.childneurologyfoundation.org/wp-content/uploads/2017/08/CNF_8_Principles_Inforgraphi - Internet Explor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19986"/>
            <a:ext cx="9144000" cy="4818027"/>
          </a:xfrm>
          <a:prstGeom prst="rect">
            <a:avLst/>
          </a:prstGeom>
        </p:spPr>
      </p:pic>
      <p:sp>
        <p:nvSpPr>
          <p:cNvPr id="3" name="TextBox 2"/>
          <p:cNvSpPr txBox="1"/>
          <p:nvPr/>
        </p:nvSpPr>
        <p:spPr>
          <a:xfrm>
            <a:off x="1" y="6115661"/>
            <a:ext cx="9131894" cy="798826"/>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0717724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ww.childneurologyfoundation.org/wp-content/uploads/2017/08/CNF_8_Principles_Inforgraphi - Internet Explor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19986"/>
            <a:ext cx="9144000" cy="4818027"/>
          </a:xfrm>
          <a:prstGeom prst="rect">
            <a:avLst/>
          </a:prstGeom>
        </p:spPr>
      </p:pic>
      <p:sp>
        <p:nvSpPr>
          <p:cNvPr id="3" name="TextBox 2"/>
          <p:cNvSpPr txBox="1"/>
          <p:nvPr/>
        </p:nvSpPr>
        <p:spPr>
          <a:xfrm>
            <a:off x="1" y="6115661"/>
            <a:ext cx="9131894" cy="798826"/>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2883003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ww.childneurologyfoundation.org/wp-content/uploads/2017/08/CNF_8_Principles_Inforgraphi - Internet Explor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19986"/>
            <a:ext cx="9144000" cy="4818027"/>
          </a:xfrm>
          <a:prstGeom prst="rect">
            <a:avLst/>
          </a:prstGeom>
        </p:spPr>
      </p:pic>
      <p:sp>
        <p:nvSpPr>
          <p:cNvPr id="3" name="TextBox 2"/>
          <p:cNvSpPr txBox="1"/>
          <p:nvPr/>
        </p:nvSpPr>
        <p:spPr>
          <a:xfrm>
            <a:off x="1" y="6115661"/>
            <a:ext cx="9131894" cy="798826"/>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0246459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ww.childneurologyfoundation.org/wp-content/uploads/2017/08/CNF_8_Principles_Inforgraphi - Internet Explor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19986"/>
            <a:ext cx="9144000" cy="4818027"/>
          </a:xfrm>
          <a:prstGeom prst="rect">
            <a:avLst/>
          </a:prstGeom>
        </p:spPr>
      </p:pic>
      <p:sp>
        <p:nvSpPr>
          <p:cNvPr id="3" name="TextBox 2"/>
          <p:cNvSpPr txBox="1"/>
          <p:nvPr/>
        </p:nvSpPr>
        <p:spPr>
          <a:xfrm>
            <a:off x="1" y="6115661"/>
            <a:ext cx="9131894" cy="798826"/>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89544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ww.childneurologyfoundation.org/wp-content/uploads/2017/08/CNF_8_Principles_Inforgraphi - Internet Explor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19986"/>
            <a:ext cx="9144000" cy="4818027"/>
          </a:xfrm>
          <a:prstGeom prst="rect">
            <a:avLst/>
          </a:prstGeom>
        </p:spPr>
      </p:pic>
      <p:sp>
        <p:nvSpPr>
          <p:cNvPr id="3" name="TextBox 2"/>
          <p:cNvSpPr txBox="1"/>
          <p:nvPr/>
        </p:nvSpPr>
        <p:spPr>
          <a:xfrm>
            <a:off x="1" y="6115661"/>
            <a:ext cx="9131894" cy="798826"/>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3378698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ww.childneurologyfoundation.org/wp-content/uploads/2017/08/CNF_8_Principles_Inforgraphi - Internet Explor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19986"/>
            <a:ext cx="9144000" cy="4818027"/>
          </a:xfrm>
          <a:prstGeom prst="rect">
            <a:avLst/>
          </a:prstGeom>
        </p:spPr>
      </p:pic>
      <p:sp>
        <p:nvSpPr>
          <p:cNvPr id="3" name="TextBox 2"/>
          <p:cNvSpPr txBox="1"/>
          <p:nvPr/>
        </p:nvSpPr>
        <p:spPr>
          <a:xfrm>
            <a:off x="1" y="6115661"/>
            <a:ext cx="9131894" cy="798826"/>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2548658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ww.childneurologyfoundation.org/wp-content/uploads/2017/08/CNF_8_Principles_Inforgraphi - Internet Explor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19986"/>
            <a:ext cx="9144000" cy="4818027"/>
          </a:xfrm>
          <a:prstGeom prst="rect">
            <a:avLst/>
          </a:prstGeom>
        </p:spPr>
      </p:pic>
      <p:sp>
        <p:nvSpPr>
          <p:cNvPr id="3" name="TextBox 2"/>
          <p:cNvSpPr txBox="1"/>
          <p:nvPr/>
        </p:nvSpPr>
        <p:spPr>
          <a:xfrm>
            <a:off x="1" y="6115661"/>
            <a:ext cx="9131894" cy="798826"/>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7372684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ctrTitle"/>
          </p:nvPr>
        </p:nvSpPr>
        <p:spPr bwMode="auto">
          <a:xfrm>
            <a:off x="-228600" y="1600200"/>
            <a:ext cx="5207794" cy="1420416"/>
          </a:xfrm>
        </p:spPr>
        <p:txBody>
          <a:bodyPr/>
          <a:lstStyle/>
          <a:p>
            <a:r>
              <a:rPr lang="en-US" altLang="en-US" sz="6000" cap="none" dirty="0"/>
              <a:t>GOAL </a:t>
            </a:r>
          </a:p>
        </p:txBody>
      </p:sp>
      <p:sp>
        <p:nvSpPr>
          <p:cNvPr id="16386" name="Subtitle 2"/>
          <p:cNvSpPr>
            <a:spLocks noGrp="1"/>
          </p:cNvSpPr>
          <p:nvPr>
            <p:ph type="subTitle" idx="1"/>
          </p:nvPr>
        </p:nvSpPr>
        <p:spPr>
          <a:xfrm>
            <a:off x="-228600" y="3489402"/>
            <a:ext cx="4923447" cy="1028700"/>
          </a:xfrm>
        </p:spPr>
        <p:txBody>
          <a:bodyPr>
            <a:normAutofit/>
          </a:bodyPr>
          <a:lstStyle/>
          <a:p>
            <a:r>
              <a:rPr lang="en-US" altLang="en-US" sz="3600" dirty="0"/>
              <a:t>Reducing the load</a:t>
            </a:r>
          </a:p>
        </p:txBody>
      </p:sp>
      <p:pic>
        <p:nvPicPr>
          <p:cNvPr id="16387" name="Picture 4" descr="overloaded-ca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34813" y="0"/>
            <a:ext cx="4885387" cy="6089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 y="6115661"/>
            <a:ext cx="9131894" cy="798826"/>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512791609"/>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ww.childneurologyfoundation.org/wp-content/uploads/2017/08/CNF_8_Principles_Inforgraphi - Internet Explor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19986"/>
            <a:ext cx="9144000" cy="4818027"/>
          </a:xfrm>
          <a:prstGeom prst="rect">
            <a:avLst/>
          </a:prstGeom>
        </p:spPr>
      </p:pic>
      <p:sp>
        <p:nvSpPr>
          <p:cNvPr id="3" name="TextBox 2"/>
          <p:cNvSpPr txBox="1"/>
          <p:nvPr/>
        </p:nvSpPr>
        <p:spPr>
          <a:xfrm>
            <a:off x="1" y="6115661"/>
            <a:ext cx="9131894" cy="798826"/>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3638730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ww.childneurologyfoundation.org/wp-content/uploads/2017/08/CNF_8_Principles_Inforgraphi - Internet Explor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19986"/>
            <a:ext cx="9144000" cy="4818027"/>
          </a:xfrm>
          <a:prstGeom prst="rect">
            <a:avLst/>
          </a:prstGeom>
        </p:spPr>
      </p:pic>
      <p:sp>
        <p:nvSpPr>
          <p:cNvPr id="3" name="TextBox 2"/>
          <p:cNvSpPr txBox="1"/>
          <p:nvPr/>
        </p:nvSpPr>
        <p:spPr>
          <a:xfrm>
            <a:off x="1" y="6115661"/>
            <a:ext cx="9131894" cy="798826"/>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4957953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ww.childneurologyfoundation.org/wp-content/uploads/2017/08/CNF_8_Principles_Inforgraphi - Internet Explor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19986"/>
            <a:ext cx="9144000" cy="4818027"/>
          </a:xfrm>
          <a:prstGeom prst="rect">
            <a:avLst/>
          </a:prstGeom>
        </p:spPr>
      </p:pic>
      <p:sp>
        <p:nvSpPr>
          <p:cNvPr id="3" name="TextBox 2"/>
          <p:cNvSpPr txBox="1"/>
          <p:nvPr/>
        </p:nvSpPr>
        <p:spPr>
          <a:xfrm>
            <a:off x="1" y="6115661"/>
            <a:ext cx="9131894" cy="798826"/>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4758907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ww.childneurologyfoundation.org/wp-content/uploads/2017/08/CNF_8_Principles_Inforgraphi - Internet Explor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19986"/>
            <a:ext cx="9144000" cy="4818027"/>
          </a:xfrm>
          <a:prstGeom prst="rect">
            <a:avLst/>
          </a:prstGeom>
        </p:spPr>
      </p:pic>
      <p:sp>
        <p:nvSpPr>
          <p:cNvPr id="3" name="TextBox 2"/>
          <p:cNvSpPr txBox="1"/>
          <p:nvPr/>
        </p:nvSpPr>
        <p:spPr>
          <a:xfrm>
            <a:off x="1" y="6115661"/>
            <a:ext cx="9131894" cy="798826"/>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5537292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ww.childneurologyfoundation.org/wp-content/uploads/2017/08/CNF_8_Principles_Inforgraphi - Internet Explor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19986"/>
            <a:ext cx="9144000" cy="4818027"/>
          </a:xfrm>
          <a:prstGeom prst="rect">
            <a:avLst/>
          </a:prstGeom>
        </p:spPr>
      </p:pic>
      <p:sp>
        <p:nvSpPr>
          <p:cNvPr id="3" name="TextBox 2"/>
          <p:cNvSpPr txBox="1"/>
          <p:nvPr/>
        </p:nvSpPr>
        <p:spPr>
          <a:xfrm>
            <a:off x="1" y="6115661"/>
            <a:ext cx="9131894" cy="798826"/>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7689504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ww.childneurologyfoundation.org/wp-content/uploads/2017/08/CNF_8_Principles_Inforgraphi - Internet Explor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19986"/>
            <a:ext cx="9144000" cy="4818027"/>
          </a:xfrm>
          <a:prstGeom prst="rect">
            <a:avLst/>
          </a:prstGeom>
        </p:spPr>
      </p:pic>
      <p:sp>
        <p:nvSpPr>
          <p:cNvPr id="3" name="TextBox 2"/>
          <p:cNvSpPr txBox="1"/>
          <p:nvPr/>
        </p:nvSpPr>
        <p:spPr>
          <a:xfrm>
            <a:off x="1" y="6115661"/>
            <a:ext cx="9131894" cy="798826"/>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42471844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ww.childneurologyfoundation.org/wp-content/uploads/2017/08/CNF_8_Principles_Inforgraphi - Internet Explor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19986"/>
            <a:ext cx="9144000" cy="4818027"/>
          </a:xfrm>
          <a:prstGeom prst="rect">
            <a:avLst/>
          </a:prstGeom>
        </p:spPr>
      </p:pic>
      <p:sp>
        <p:nvSpPr>
          <p:cNvPr id="3" name="TextBox 2"/>
          <p:cNvSpPr txBox="1"/>
          <p:nvPr/>
        </p:nvSpPr>
        <p:spPr>
          <a:xfrm>
            <a:off x="1" y="6115661"/>
            <a:ext cx="9131894" cy="798826"/>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3020950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ww.childneurologyfoundation.org/wp-content/uploads/2017/08/CNF_8_Principles_Inforgraphi - Internet Explor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19986"/>
            <a:ext cx="9144000" cy="4818027"/>
          </a:xfrm>
          <a:prstGeom prst="rect">
            <a:avLst/>
          </a:prstGeom>
        </p:spPr>
      </p:pic>
      <p:sp>
        <p:nvSpPr>
          <p:cNvPr id="3" name="TextBox 2"/>
          <p:cNvSpPr txBox="1"/>
          <p:nvPr/>
        </p:nvSpPr>
        <p:spPr>
          <a:xfrm>
            <a:off x="1" y="6115661"/>
            <a:ext cx="9131894" cy="798826"/>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4831985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28575"/>
          <a:effectLst>
            <a:glow rad="139700">
              <a:schemeClr val="accent4">
                <a:satMod val="175000"/>
                <a:alpha val="40000"/>
              </a:schemeClr>
            </a:glow>
            <a:outerShdw blurRad="40000" dist="20000" dir="5400000" rotWithShape="0">
              <a:srgbClr val="000000">
                <a:alpha val="38000"/>
              </a:srgbClr>
            </a:outerShdw>
          </a:effectLst>
        </p:spPr>
        <p:style>
          <a:lnRef idx="3">
            <a:schemeClr val="lt1"/>
          </a:lnRef>
          <a:fillRef idx="1">
            <a:schemeClr val="accent1"/>
          </a:fillRef>
          <a:effectRef idx="1">
            <a:schemeClr val="accent1"/>
          </a:effectRef>
          <a:fontRef idx="minor">
            <a:schemeClr val="lt1"/>
          </a:fontRef>
        </p:style>
        <p:txBody>
          <a:bodyPr/>
          <a:lstStyle/>
          <a:p>
            <a:r>
              <a:rPr lang="en-US" dirty="0">
                <a:latin typeface="Arial" panose="020B0604020202020204" pitchFamily="34" charset="0"/>
                <a:cs typeface="Arial" panose="020B0604020202020204" pitchFamily="34" charset="0"/>
              </a:rPr>
              <a:t> Summary</a:t>
            </a:r>
          </a:p>
        </p:txBody>
      </p:sp>
      <p:sp>
        <p:nvSpPr>
          <p:cNvPr id="3" name="Content Placeholder 2"/>
          <p:cNvSpPr>
            <a:spLocks noGrp="1"/>
          </p:cNvSpPr>
          <p:nvPr>
            <p:ph idx="1"/>
          </p:nvPr>
        </p:nvSpPr>
        <p:spPr>
          <a:xfrm>
            <a:off x="914400" y="1429663"/>
            <a:ext cx="7777163" cy="3400931"/>
          </a:xfrm>
        </p:spPr>
        <p:txBody>
          <a:bodyPr/>
          <a:lstStyle/>
          <a:p>
            <a:pPr>
              <a:spcBef>
                <a:spcPts val="600"/>
              </a:spcBef>
              <a:spcAft>
                <a:spcPts val="0"/>
              </a:spcAft>
            </a:pPr>
            <a:r>
              <a:rPr lang="en-US" dirty="0"/>
              <a:t>Transition is a process </a:t>
            </a:r>
          </a:p>
          <a:p>
            <a:pPr>
              <a:spcBef>
                <a:spcPts val="600"/>
              </a:spcBef>
              <a:spcAft>
                <a:spcPts val="0"/>
              </a:spcAft>
            </a:pPr>
            <a:r>
              <a:rPr lang="en-US" dirty="0"/>
              <a:t> Planning for the future is essential</a:t>
            </a:r>
          </a:p>
          <a:p>
            <a:pPr>
              <a:spcBef>
                <a:spcPts val="600"/>
              </a:spcBef>
              <a:spcAft>
                <a:spcPts val="0"/>
              </a:spcAft>
            </a:pPr>
            <a:r>
              <a:rPr lang="en-US" dirty="0"/>
              <a:t> Start early</a:t>
            </a:r>
          </a:p>
          <a:p>
            <a:pPr marL="171450" indent="-171450">
              <a:spcBef>
                <a:spcPts val="600"/>
              </a:spcBef>
              <a:spcAft>
                <a:spcPts val="0"/>
              </a:spcAft>
            </a:pPr>
            <a:r>
              <a:rPr lang="en-US" dirty="0"/>
              <a:t>Takes time to learn</a:t>
            </a:r>
            <a:r>
              <a:rPr lang="en-US" dirty="0">
                <a:latin typeface="Arial" charset="0"/>
                <a:ea typeface="Geneva"/>
                <a:cs typeface="Geneva"/>
              </a:rPr>
              <a:t> self-advocacy and self-management skills</a:t>
            </a:r>
            <a:endParaRPr lang="en-US" dirty="0"/>
          </a:p>
          <a:p>
            <a:pPr marL="171450" indent="-171450">
              <a:spcBef>
                <a:spcPts val="600"/>
              </a:spcBef>
              <a:spcAft>
                <a:spcPts val="0"/>
              </a:spcAft>
            </a:pPr>
            <a:r>
              <a:rPr lang="en-US" dirty="0"/>
              <a:t> Journey of Advocacy &gt;&gt;&gt;&gt; Ally</a:t>
            </a:r>
          </a:p>
          <a:p>
            <a:pPr>
              <a:spcBef>
                <a:spcPts val="600"/>
              </a:spcBef>
              <a:spcAft>
                <a:spcPts val="0"/>
              </a:spcAft>
            </a:pPr>
            <a:r>
              <a:rPr lang="en-US" dirty="0"/>
              <a:t> Goal to maximize lifelong potential  </a:t>
            </a:r>
          </a:p>
        </p:txBody>
      </p:sp>
      <p:sp>
        <p:nvSpPr>
          <p:cNvPr id="4" name="TextBox 3"/>
          <p:cNvSpPr txBox="1"/>
          <p:nvPr/>
        </p:nvSpPr>
        <p:spPr>
          <a:xfrm>
            <a:off x="1" y="6115661"/>
            <a:ext cx="9131894" cy="798826"/>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9894262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14351" y="261869"/>
            <a:ext cx="7598569" cy="728731"/>
          </a:xfrm>
          <a:ln w="28575">
            <a:solidFill>
              <a:schemeClr val="bg1"/>
            </a:solidFill>
          </a:ln>
          <a:effectLst>
            <a:glow rad="228600">
              <a:schemeClr val="accent4">
                <a:satMod val="175000"/>
                <a:alpha val="40000"/>
              </a:schemeClr>
            </a:glow>
          </a:effectLst>
        </p:spPr>
        <p:txBody>
          <a:bodyPr>
            <a:normAutofit/>
          </a:bodyPr>
          <a:lstStyle/>
          <a:p>
            <a:r>
              <a:rPr lang="en-US" sz="3200" dirty="0">
                <a:solidFill>
                  <a:srgbClr val="FFFF00"/>
                </a:solidFill>
              </a:rPr>
              <a:t>On Tuesday - Set Your Expectations!</a:t>
            </a:r>
          </a:p>
        </p:txBody>
      </p:sp>
      <p:sp>
        <p:nvSpPr>
          <p:cNvPr id="5" name="Content Placeholder 4"/>
          <p:cNvSpPr>
            <a:spLocks noGrp="1"/>
          </p:cNvSpPr>
          <p:nvPr>
            <p:ph idx="1"/>
          </p:nvPr>
        </p:nvSpPr>
        <p:spPr>
          <a:xfrm>
            <a:off x="609600" y="1384300"/>
            <a:ext cx="7653254" cy="4597757"/>
          </a:xfrm>
        </p:spPr>
        <p:txBody>
          <a:bodyPr>
            <a:normAutofit fontScale="85000" lnSpcReduction="10000"/>
          </a:bodyPr>
          <a:lstStyle/>
          <a:p>
            <a:pPr>
              <a:buFont typeface="Wingdings" panose="05000000000000000000" pitchFamily="2" charset="2"/>
              <a:buChar char="§"/>
            </a:pPr>
            <a:r>
              <a:rPr lang="en-US" sz="2600" dirty="0"/>
              <a:t> Stay informed:</a:t>
            </a:r>
          </a:p>
          <a:p>
            <a:pPr lvl="1">
              <a:buFont typeface="Wingdings" panose="05000000000000000000" pitchFamily="2" charset="2"/>
              <a:buChar char="§"/>
            </a:pPr>
            <a:r>
              <a:rPr lang="en-US" sz="2600" dirty="0">
                <a:hlinkClick r:id="rId2"/>
              </a:rPr>
              <a:t>http://www.childneurologyfoundation.org/transitions</a:t>
            </a:r>
            <a:endParaRPr lang="en-US" sz="2600" dirty="0">
              <a:hlinkClick r:id="rId3"/>
            </a:endParaRPr>
          </a:p>
          <a:p>
            <a:pPr lvl="1">
              <a:buFont typeface="Wingdings" panose="05000000000000000000" pitchFamily="2" charset="2"/>
              <a:buChar char="§"/>
            </a:pPr>
            <a:r>
              <a:rPr lang="en-US" sz="2600" dirty="0">
                <a:hlinkClick r:id="rId3"/>
              </a:rPr>
              <a:t>www.gottransitions.org</a:t>
            </a:r>
            <a:endParaRPr lang="en-US" sz="2600" dirty="0"/>
          </a:p>
          <a:p>
            <a:pPr lvl="1">
              <a:buFont typeface="Wingdings" panose="05000000000000000000" pitchFamily="2" charset="2"/>
              <a:buChar char="§"/>
            </a:pPr>
            <a:r>
              <a:rPr lang="en-US" sz="2600" dirty="0">
                <a:hlinkClick r:id="rId4"/>
              </a:rPr>
              <a:t>www.medicalhomeinfo.org</a:t>
            </a:r>
            <a:endParaRPr lang="en-US" sz="2600" dirty="0"/>
          </a:p>
          <a:p>
            <a:pPr marL="228600" indent="-228600">
              <a:spcAft>
                <a:spcPts val="1200"/>
              </a:spcAft>
              <a:buFont typeface="Wingdings" panose="05000000000000000000" pitchFamily="2" charset="2"/>
              <a:buChar char="§"/>
            </a:pPr>
            <a:r>
              <a:rPr lang="en-US" sz="2600" dirty="0"/>
              <a:t>Begin dialogue with self, family, and youth regarding transition expectations (health care vs. social).  How do you envision the future? What is your dream? </a:t>
            </a:r>
          </a:p>
          <a:p>
            <a:pPr marL="228600" lvl="1" indent="-228600">
              <a:buFont typeface="Wingdings" panose="05000000000000000000" pitchFamily="2" charset="2"/>
              <a:buChar char="§"/>
            </a:pPr>
            <a:r>
              <a:rPr lang="en-US" sz="2600" dirty="0"/>
              <a:t>Begin dialogue with your provider regarding transition expectations</a:t>
            </a:r>
          </a:p>
          <a:p>
            <a:pPr marL="228600" lvl="1" indent="-228600">
              <a:buFont typeface="Wingdings" panose="05000000000000000000" pitchFamily="2" charset="2"/>
              <a:buChar char="§"/>
            </a:pPr>
            <a:r>
              <a:rPr lang="en-US" sz="2600" dirty="0"/>
              <a:t>Reach out to your community – YOU ARE NOT ALONE!</a:t>
            </a:r>
          </a:p>
          <a:p>
            <a:pPr marL="0" indent="0">
              <a:buNone/>
            </a:pPr>
            <a:endParaRPr lang="en-US" dirty="0"/>
          </a:p>
          <a:p>
            <a:pPr marL="0" indent="0">
              <a:buNone/>
            </a:pPr>
            <a:endParaRPr lang="en-US" dirty="0"/>
          </a:p>
          <a:p>
            <a:pPr marL="457200" lvl="1" indent="0">
              <a:buNone/>
            </a:pPr>
            <a:endParaRPr lang="en-US" dirty="0"/>
          </a:p>
        </p:txBody>
      </p:sp>
      <p:sp>
        <p:nvSpPr>
          <p:cNvPr id="6" name="TextBox 5"/>
          <p:cNvSpPr txBox="1"/>
          <p:nvPr/>
        </p:nvSpPr>
        <p:spPr>
          <a:xfrm>
            <a:off x="1" y="6115661"/>
            <a:ext cx="9131894" cy="798826"/>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8691311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p:cNvSpPr>
            <a:spLocks noGrp="1"/>
          </p:cNvSpPr>
          <p:nvPr>
            <p:ph type="title"/>
          </p:nvPr>
        </p:nvSpPr>
        <p:spPr>
          <a:xfrm>
            <a:off x="381000" y="114300"/>
            <a:ext cx="8458200" cy="1143000"/>
          </a:xfrm>
          <a:ln w="28575">
            <a:solidFill>
              <a:schemeClr val="tx2"/>
            </a:solidFill>
          </a:ln>
          <a:effectLst>
            <a:glow rad="139700">
              <a:schemeClr val="accent4">
                <a:satMod val="175000"/>
                <a:alpha val="40000"/>
              </a:schemeClr>
            </a:glow>
          </a:effectLst>
        </p:spPr>
        <p:txBody>
          <a:bodyPr/>
          <a:lstStyle/>
          <a:p>
            <a:pPr algn="ctr"/>
            <a:r>
              <a:rPr lang="en-US" sz="4000" dirty="0">
                <a:latin typeface="Arial" charset="0"/>
                <a:ea typeface="Geneva"/>
                <a:cs typeface="Geneva"/>
              </a:rPr>
              <a:t>What is health care transitioning?</a:t>
            </a:r>
          </a:p>
        </p:txBody>
      </p:sp>
      <p:sp>
        <p:nvSpPr>
          <p:cNvPr id="71682" name="Content Placeholder 2"/>
          <p:cNvSpPr>
            <a:spLocks noGrp="1"/>
          </p:cNvSpPr>
          <p:nvPr>
            <p:ph idx="1"/>
          </p:nvPr>
        </p:nvSpPr>
        <p:spPr>
          <a:xfrm>
            <a:off x="822325" y="1892300"/>
            <a:ext cx="7769225" cy="5911170"/>
          </a:xfrm>
        </p:spPr>
        <p:txBody>
          <a:bodyPr/>
          <a:lstStyle/>
          <a:p>
            <a:pPr marL="228600" indent="-228600"/>
            <a:r>
              <a:rPr lang="en-US" sz="3200" dirty="0">
                <a:latin typeface="Arial" charset="0"/>
                <a:ea typeface="Geneva"/>
                <a:cs typeface="Geneva"/>
              </a:rPr>
              <a:t>A dynamic </a:t>
            </a:r>
            <a:r>
              <a:rPr lang="en-US" sz="3200" b="1" dirty="0">
                <a:latin typeface="Arial" charset="0"/>
                <a:ea typeface="Geneva"/>
                <a:cs typeface="Geneva"/>
              </a:rPr>
              <a:t>process</a:t>
            </a:r>
            <a:r>
              <a:rPr lang="en-US" sz="3200" dirty="0">
                <a:latin typeface="Arial" charset="0"/>
                <a:ea typeface="Geneva"/>
                <a:cs typeface="Geneva"/>
              </a:rPr>
              <a:t> of moving from pediatric to adult health care system</a:t>
            </a:r>
          </a:p>
          <a:p>
            <a:pPr marL="690563" lvl="1" indent="-228600"/>
            <a:r>
              <a:rPr lang="en-US" sz="2400" dirty="0">
                <a:latin typeface="Arial" charset="0"/>
                <a:ea typeface="Geneva"/>
                <a:cs typeface="Geneva"/>
              </a:rPr>
              <a:t>Prepare youth to receive care within the adult health care system.  ** Includes caregivers</a:t>
            </a:r>
          </a:p>
          <a:p>
            <a:pPr marL="690563" lvl="1" indent="-228600"/>
            <a:r>
              <a:rPr lang="en-US" sz="2400" dirty="0">
                <a:latin typeface="Arial" charset="0"/>
                <a:ea typeface="Geneva"/>
                <a:cs typeface="Geneva"/>
              </a:rPr>
              <a:t>Patient centered, developmentally appropriate, comprehensive, uninterrupted</a:t>
            </a:r>
          </a:p>
          <a:p>
            <a:pPr lvl="1">
              <a:spcAft>
                <a:spcPts val="1800"/>
              </a:spcAft>
            </a:pPr>
            <a:r>
              <a:rPr lang="en-US" sz="2800" b="1" dirty="0">
                <a:latin typeface="Arial" charset="0"/>
                <a:ea typeface="Geneva"/>
                <a:cs typeface="Geneva"/>
              </a:rPr>
              <a:t>Transfer—an element of transition</a:t>
            </a:r>
          </a:p>
          <a:p>
            <a:pPr marL="228600" indent="-228600">
              <a:spcBef>
                <a:spcPts val="1200"/>
              </a:spcBef>
              <a:spcAft>
                <a:spcPct val="0"/>
              </a:spcAft>
            </a:pPr>
            <a:endParaRPr lang="en-US" sz="3200" dirty="0">
              <a:latin typeface="Arial" charset="0"/>
              <a:ea typeface="Geneva"/>
              <a:cs typeface="Geneva"/>
            </a:endParaRPr>
          </a:p>
          <a:p>
            <a:pPr>
              <a:spcBef>
                <a:spcPts val="1200"/>
              </a:spcBef>
              <a:spcAft>
                <a:spcPct val="0"/>
              </a:spcAft>
            </a:pPr>
            <a:endParaRPr lang="en-US" sz="3200" dirty="0">
              <a:latin typeface="Arial" charset="0"/>
              <a:ea typeface="Geneva"/>
              <a:cs typeface="Geneva"/>
            </a:endParaRPr>
          </a:p>
          <a:p>
            <a:endParaRPr lang="en-US" sz="3200" dirty="0">
              <a:latin typeface="Arial" charset="0"/>
              <a:ea typeface="Geneva"/>
              <a:cs typeface="Geneva"/>
            </a:endParaRPr>
          </a:p>
        </p:txBody>
      </p:sp>
      <p:sp>
        <p:nvSpPr>
          <p:cNvPr id="71683" name="TextBox 3"/>
          <p:cNvSpPr txBox="1">
            <a:spLocks noChangeArrowheads="1"/>
          </p:cNvSpPr>
          <p:nvPr/>
        </p:nvSpPr>
        <p:spPr bwMode="auto">
          <a:xfrm>
            <a:off x="808038" y="5813425"/>
            <a:ext cx="2056653" cy="307777"/>
          </a:xfrm>
          <a:prstGeom prst="rect">
            <a:avLst/>
          </a:prstGeom>
          <a:noFill/>
          <a:ln w="9525">
            <a:noFill/>
            <a:miter lim="800000"/>
            <a:headEnd/>
            <a:tailEnd/>
          </a:ln>
        </p:spPr>
        <p:txBody>
          <a:bodyPr wrap="none">
            <a:spAutoFit/>
          </a:bodyPr>
          <a:lstStyle/>
          <a:p>
            <a:r>
              <a:rPr lang="en-US" sz="1400" dirty="0">
                <a:solidFill>
                  <a:schemeClr val="bg2"/>
                </a:solidFill>
                <a:latin typeface="Calibri" pitchFamily="34" charset="0"/>
              </a:rPr>
              <a:t>Blum, R.W., et al. (2002). </a:t>
            </a:r>
          </a:p>
        </p:txBody>
      </p:sp>
      <p:sp>
        <p:nvSpPr>
          <p:cNvPr id="5" name="TextBox 4"/>
          <p:cNvSpPr txBox="1"/>
          <p:nvPr/>
        </p:nvSpPr>
        <p:spPr>
          <a:xfrm>
            <a:off x="0" y="6172200"/>
            <a:ext cx="9131894" cy="798826"/>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449132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682">
                                            <p:txEl>
                                              <p:pRg st="1" end="1"/>
                                            </p:txEl>
                                          </p:spTgt>
                                        </p:tgtEl>
                                        <p:attrNameLst>
                                          <p:attrName>style.visibility</p:attrName>
                                        </p:attrNameLst>
                                      </p:cBhvr>
                                      <p:to>
                                        <p:strVal val="visible"/>
                                      </p:to>
                                    </p:set>
                                    <p:animEffect transition="in" filter="fade">
                                      <p:cBhvr>
                                        <p:cTn id="7" dur="500"/>
                                        <p:tgtEl>
                                          <p:spTgt spid="71682">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1682">
                                            <p:txEl>
                                              <p:pRg st="2" end="2"/>
                                            </p:txEl>
                                          </p:spTgt>
                                        </p:tgtEl>
                                        <p:attrNameLst>
                                          <p:attrName>style.visibility</p:attrName>
                                        </p:attrNameLst>
                                      </p:cBhvr>
                                      <p:to>
                                        <p:strVal val="visible"/>
                                      </p:to>
                                    </p:set>
                                    <p:animEffect transition="in" filter="fade">
                                      <p:cBhvr>
                                        <p:cTn id="10" dur="500"/>
                                        <p:tgtEl>
                                          <p:spTgt spid="7168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1682">
                                            <p:txEl>
                                              <p:pRg st="3" end="3"/>
                                            </p:txEl>
                                          </p:spTgt>
                                        </p:tgtEl>
                                        <p:attrNameLst>
                                          <p:attrName>style.visibility</p:attrName>
                                        </p:attrNameLst>
                                      </p:cBhvr>
                                      <p:to>
                                        <p:strVal val="visible"/>
                                      </p:to>
                                    </p:set>
                                    <p:animEffect transition="in" filter="fade">
                                      <p:cBhvr>
                                        <p:cTn id="15" dur="500"/>
                                        <p:tgtEl>
                                          <p:spTgt spid="7168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defRPr/>
            </a:pPr>
            <a:r>
              <a:rPr lang="en-US" dirty="0"/>
              <a:t>Thought…..</a:t>
            </a:r>
          </a:p>
        </p:txBody>
      </p:sp>
      <p:sp>
        <p:nvSpPr>
          <p:cNvPr id="25603" name="Rectangle 3"/>
          <p:cNvSpPr>
            <a:spLocks noGrp="1" noChangeArrowheads="1"/>
          </p:cNvSpPr>
          <p:nvPr>
            <p:ph type="body" sz="half" idx="1"/>
          </p:nvPr>
        </p:nvSpPr>
        <p:spPr>
          <a:xfrm>
            <a:off x="685800" y="2209800"/>
            <a:ext cx="7924800" cy="4114800"/>
          </a:xfrm>
        </p:spPr>
        <p:txBody>
          <a:bodyPr/>
          <a:lstStyle/>
          <a:p>
            <a:pPr marL="609600" indent="-609600" algn="ctr" eaLnBrk="1" hangingPunct="1">
              <a:buFontTx/>
              <a:buNone/>
              <a:defRPr/>
            </a:pPr>
            <a:r>
              <a:rPr lang="en-US" sz="3600" dirty="0"/>
              <a:t>The Chinese symbol for </a:t>
            </a:r>
          </a:p>
          <a:p>
            <a:pPr marL="609600" indent="-609600" algn="ctr" eaLnBrk="1" hangingPunct="1">
              <a:buFontTx/>
              <a:buNone/>
              <a:defRPr/>
            </a:pPr>
            <a:r>
              <a:rPr lang="en-US" sz="4000" i="1" u="sng" dirty="0"/>
              <a:t>Change</a:t>
            </a:r>
            <a:r>
              <a:rPr lang="en-US" sz="3600" dirty="0"/>
              <a:t>  is </a:t>
            </a:r>
          </a:p>
          <a:p>
            <a:pPr marL="609600" indent="-609600" algn="ctr" eaLnBrk="1" hangingPunct="1">
              <a:buFontTx/>
              <a:buNone/>
              <a:defRPr/>
            </a:pPr>
            <a:r>
              <a:rPr lang="en-US" sz="3600" dirty="0"/>
              <a:t>both Peril and Possibilities</a:t>
            </a:r>
          </a:p>
        </p:txBody>
      </p:sp>
      <p:pic>
        <p:nvPicPr>
          <p:cNvPr id="89092" name="Picture 5" descr="change"/>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400800" y="199448"/>
            <a:ext cx="2466975" cy="1774825"/>
          </a:xfrm>
          <a:noFill/>
          <a:ln>
            <a:solidFill>
              <a:srgbClr val="CC0000"/>
            </a:solid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 y="6115661"/>
            <a:ext cx="9131894" cy="798826"/>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3299472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pPr eaLnBrk="1" hangingPunct="1">
              <a:defRPr/>
            </a:pPr>
            <a:r>
              <a:rPr lang="en-US" sz="5400" dirty="0"/>
              <a:t>Answer?</a:t>
            </a:r>
          </a:p>
        </p:txBody>
      </p:sp>
      <p:sp>
        <p:nvSpPr>
          <p:cNvPr id="92163" name="Rectangle 3"/>
          <p:cNvSpPr>
            <a:spLocks noGrp="1" noChangeArrowheads="1"/>
          </p:cNvSpPr>
          <p:nvPr>
            <p:ph type="body" sz="half" idx="1"/>
          </p:nvPr>
        </p:nvSpPr>
        <p:spPr>
          <a:xfrm>
            <a:off x="457200" y="1524000"/>
            <a:ext cx="4724400" cy="4114800"/>
          </a:xfrm>
        </p:spPr>
        <p:txBody>
          <a:bodyPr/>
          <a:lstStyle/>
          <a:p>
            <a:pPr eaLnBrk="1" hangingPunct="1">
              <a:buFontTx/>
              <a:buNone/>
              <a:defRPr/>
            </a:pPr>
            <a:r>
              <a:rPr lang="en-US" sz="4000" dirty="0"/>
              <a:t>If you want someone who is:</a:t>
            </a:r>
          </a:p>
          <a:p>
            <a:pPr eaLnBrk="1" hangingPunct="1">
              <a:defRPr/>
            </a:pPr>
            <a:r>
              <a:rPr lang="en-US" sz="2800" dirty="0"/>
              <a:t>Always ready to listen</a:t>
            </a:r>
          </a:p>
          <a:p>
            <a:pPr eaLnBrk="1" hangingPunct="1">
              <a:defRPr/>
            </a:pPr>
            <a:r>
              <a:rPr lang="en-US" sz="2800" dirty="0"/>
              <a:t>Loves to have you around</a:t>
            </a:r>
          </a:p>
          <a:p>
            <a:pPr eaLnBrk="1" hangingPunct="1">
              <a:defRPr/>
            </a:pPr>
            <a:r>
              <a:rPr lang="en-US" sz="2800" dirty="0"/>
              <a:t>Obeys your requests</a:t>
            </a:r>
          </a:p>
        </p:txBody>
      </p:sp>
      <p:pic>
        <p:nvPicPr>
          <p:cNvPr id="92164" name="Picture 4" descr="DSCN633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105400" y="2951163"/>
            <a:ext cx="2895600" cy="2174875"/>
          </a:xfrm>
          <a:ln>
            <a:solidFill>
              <a:srgbClr val="CC0000"/>
            </a:solidFill>
          </a:ln>
        </p:spPr>
      </p:pic>
      <p:sp>
        <p:nvSpPr>
          <p:cNvPr id="5" name="TextBox 4"/>
          <p:cNvSpPr txBox="1"/>
          <p:nvPr/>
        </p:nvSpPr>
        <p:spPr>
          <a:xfrm>
            <a:off x="1" y="6115661"/>
            <a:ext cx="9131894" cy="798826"/>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622476366"/>
      </p:ext>
    </p:extLst>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2163">
                                            <p:txEl>
                                              <p:pRg st="0" end="0"/>
                                            </p:txEl>
                                          </p:spTgt>
                                        </p:tgtEl>
                                        <p:attrNameLst>
                                          <p:attrName>style.visibility</p:attrName>
                                        </p:attrNameLst>
                                      </p:cBhvr>
                                      <p:to>
                                        <p:strVal val="visible"/>
                                      </p:to>
                                    </p:set>
                                    <p:animEffect transition="in" filter="fade">
                                      <p:cBhvr>
                                        <p:cTn id="7" dur="1000"/>
                                        <p:tgtEl>
                                          <p:spTgt spid="921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92163">
                                            <p:txEl>
                                              <p:pRg st="1" end="1"/>
                                            </p:txEl>
                                          </p:spTgt>
                                        </p:tgtEl>
                                        <p:attrNameLst>
                                          <p:attrName>style.visibility</p:attrName>
                                        </p:attrNameLst>
                                      </p:cBhvr>
                                      <p:to>
                                        <p:strVal val="visible"/>
                                      </p:to>
                                    </p:set>
                                    <p:animEffect transition="in" filter="fade">
                                      <p:cBhvr>
                                        <p:cTn id="12" dur="2000"/>
                                        <p:tgtEl>
                                          <p:spTgt spid="9216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92163">
                                            <p:txEl>
                                              <p:pRg st="2" end="2"/>
                                            </p:txEl>
                                          </p:spTgt>
                                        </p:tgtEl>
                                        <p:attrNameLst>
                                          <p:attrName>style.visibility</p:attrName>
                                        </p:attrNameLst>
                                      </p:cBhvr>
                                      <p:to>
                                        <p:strVal val="visible"/>
                                      </p:to>
                                    </p:set>
                                    <p:animEffect transition="in" filter="fade">
                                      <p:cBhvr>
                                        <p:cTn id="17" dur="2000"/>
                                        <p:tgtEl>
                                          <p:spTgt spid="9216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92163">
                                            <p:txEl>
                                              <p:pRg st="3" end="3"/>
                                            </p:txEl>
                                          </p:spTgt>
                                        </p:tgtEl>
                                        <p:attrNameLst>
                                          <p:attrName>style.visibility</p:attrName>
                                        </p:attrNameLst>
                                      </p:cBhvr>
                                      <p:to>
                                        <p:strVal val="visible"/>
                                      </p:to>
                                    </p:set>
                                    <p:animEffect transition="in" filter="fade">
                                      <p:cBhvr>
                                        <p:cTn id="22" dur="2000"/>
                                        <p:tgtEl>
                                          <p:spTgt spid="9216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5" presetClass="entr" presetSubtype="0" fill="hold" nodeType="clickEffect">
                                  <p:stCondLst>
                                    <p:cond delay="0"/>
                                  </p:stCondLst>
                                  <p:childTnLst>
                                    <p:set>
                                      <p:cBhvr>
                                        <p:cTn id="26" dur="1" fill="hold">
                                          <p:stCondLst>
                                            <p:cond delay="0"/>
                                          </p:stCondLst>
                                        </p:cTn>
                                        <p:tgtEl>
                                          <p:spTgt spid="92164"/>
                                        </p:tgtEl>
                                        <p:attrNameLst>
                                          <p:attrName>style.visibility</p:attrName>
                                        </p:attrNameLst>
                                      </p:cBhvr>
                                      <p:to>
                                        <p:strVal val="visible"/>
                                      </p:to>
                                    </p:set>
                                    <p:animEffect transition="in" filter="fade">
                                      <p:cBhvr>
                                        <p:cTn id="27" dur="2000"/>
                                        <p:tgtEl>
                                          <p:spTgt spid="92164"/>
                                        </p:tgtEl>
                                      </p:cBhvr>
                                    </p:animEffect>
                                    <p:anim calcmode="lin" valueType="num">
                                      <p:cBhvr>
                                        <p:cTn id="28" dur="2000" fill="hold"/>
                                        <p:tgtEl>
                                          <p:spTgt spid="92164"/>
                                        </p:tgtEl>
                                        <p:attrNameLst>
                                          <p:attrName>style.rotation</p:attrName>
                                        </p:attrNameLst>
                                      </p:cBhvr>
                                      <p:tavLst>
                                        <p:tav tm="0">
                                          <p:val>
                                            <p:fltVal val="720"/>
                                          </p:val>
                                        </p:tav>
                                        <p:tav tm="100000">
                                          <p:val>
                                            <p:fltVal val="0"/>
                                          </p:val>
                                        </p:tav>
                                      </p:tavLst>
                                    </p:anim>
                                    <p:anim calcmode="lin" valueType="num">
                                      <p:cBhvr>
                                        <p:cTn id="29" dur="2000" fill="hold"/>
                                        <p:tgtEl>
                                          <p:spTgt spid="92164"/>
                                        </p:tgtEl>
                                        <p:attrNameLst>
                                          <p:attrName>ppt_h</p:attrName>
                                        </p:attrNameLst>
                                      </p:cBhvr>
                                      <p:tavLst>
                                        <p:tav tm="0">
                                          <p:val>
                                            <p:fltVal val="0"/>
                                          </p:val>
                                        </p:tav>
                                        <p:tav tm="100000">
                                          <p:val>
                                            <p:strVal val="#ppt_h"/>
                                          </p:val>
                                        </p:tav>
                                      </p:tavLst>
                                    </p:anim>
                                    <p:anim calcmode="lin" valueType="num">
                                      <p:cBhvr>
                                        <p:cTn id="30" dur="2000" fill="hold"/>
                                        <p:tgtEl>
                                          <p:spTgt spid="9216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8" name="Picture 4" descr="IMAG0176"/>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2" name="TextBox 1"/>
          <p:cNvSpPr txBox="1"/>
          <p:nvPr/>
        </p:nvSpPr>
        <p:spPr>
          <a:xfrm>
            <a:off x="1295400" y="1143000"/>
            <a:ext cx="2467342" cy="646331"/>
          </a:xfrm>
          <a:prstGeom prst="rect">
            <a:avLst/>
          </a:prstGeom>
          <a:noFill/>
        </p:spPr>
        <p:txBody>
          <a:bodyPr wrap="none" rtlCol="0">
            <a:spAutoFit/>
          </a:bodyPr>
          <a:lstStyle/>
          <a:p>
            <a:r>
              <a:rPr lang="en-US" sz="3600" dirty="0"/>
              <a:t>Thank you!</a:t>
            </a:r>
          </a:p>
        </p:txBody>
      </p:sp>
    </p:spTree>
    <p:extLst>
      <p:ext uri="{BB962C8B-B14F-4D97-AF65-F5344CB8AC3E}">
        <p14:creationId xmlns:p14="http://schemas.microsoft.com/office/powerpoint/2010/main" val="4242077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28575">
            <a:solidFill>
              <a:schemeClr val="tx2"/>
            </a:solidFill>
          </a:ln>
          <a:effectLst>
            <a:glow rad="139700">
              <a:schemeClr val="accent4">
                <a:satMod val="175000"/>
                <a:alpha val="40000"/>
              </a:schemeClr>
            </a:glow>
          </a:effectLst>
        </p:spPr>
        <p:txBody>
          <a:bodyPr/>
          <a:lstStyle/>
          <a:p>
            <a:pPr algn="ctr"/>
            <a:r>
              <a:rPr lang="en-US" dirty="0"/>
              <a:t>Goals of Health Care Transition </a:t>
            </a:r>
          </a:p>
        </p:txBody>
      </p:sp>
      <p:sp>
        <p:nvSpPr>
          <p:cNvPr id="3" name="Content Placeholder 2"/>
          <p:cNvSpPr>
            <a:spLocks noGrp="1"/>
          </p:cNvSpPr>
          <p:nvPr>
            <p:ph idx="1"/>
          </p:nvPr>
        </p:nvSpPr>
        <p:spPr>
          <a:xfrm>
            <a:off x="762000" y="1562100"/>
            <a:ext cx="7929563" cy="3323987"/>
          </a:xfrm>
        </p:spPr>
        <p:txBody>
          <a:bodyPr/>
          <a:lstStyle/>
          <a:p>
            <a:pPr>
              <a:spcBef>
                <a:spcPts val="1200"/>
              </a:spcBef>
              <a:spcAft>
                <a:spcPct val="0"/>
              </a:spcAft>
            </a:pPr>
            <a:r>
              <a:rPr lang="en-US" dirty="0">
                <a:latin typeface="Arial" charset="0"/>
                <a:ea typeface="Geneva"/>
                <a:cs typeface="Geneva"/>
              </a:rPr>
              <a:t> Maximize lifelong functioning and potential </a:t>
            </a:r>
          </a:p>
          <a:p>
            <a:pPr lvl="1">
              <a:spcBef>
                <a:spcPts val="1200"/>
              </a:spcBef>
              <a:spcAft>
                <a:spcPct val="0"/>
              </a:spcAft>
            </a:pPr>
            <a:r>
              <a:rPr lang="en-US" dirty="0">
                <a:latin typeface="Arial" charset="0"/>
                <a:ea typeface="Geneva"/>
                <a:cs typeface="Geneva"/>
              </a:rPr>
              <a:t>Promote self-advocacy, teach self-management skills</a:t>
            </a:r>
          </a:p>
          <a:p>
            <a:pPr>
              <a:spcBef>
                <a:spcPts val="2400"/>
              </a:spcBef>
              <a:spcAft>
                <a:spcPct val="0"/>
              </a:spcAft>
            </a:pPr>
            <a:r>
              <a:rPr lang="en-US" dirty="0">
                <a:latin typeface="Arial" charset="0"/>
                <a:ea typeface="Geneva"/>
                <a:cs typeface="Geneva"/>
              </a:rPr>
              <a:t> Prevent “bridge to no where”</a:t>
            </a:r>
          </a:p>
          <a:p>
            <a:pPr lvl="1">
              <a:spcBef>
                <a:spcPts val="1200"/>
              </a:spcBef>
              <a:spcAft>
                <a:spcPct val="0"/>
              </a:spcAft>
            </a:pPr>
            <a:r>
              <a:rPr lang="en-US" dirty="0">
                <a:latin typeface="Arial" charset="0"/>
                <a:ea typeface="Geneva"/>
                <a:cs typeface="Geneva"/>
              </a:rPr>
              <a:t>Good communication and uninterrupted services</a:t>
            </a:r>
          </a:p>
          <a:p>
            <a:pPr>
              <a:spcBef>
                <a:spcPts val="1200"/>
              </a:spcBef>
              <a:spcAft>
                <a:spcPct val="0"/>
              </a:spcAft>
            </a:pPr>
            <a:endParaRPr lang="en-US" dirty="0">
              <a:latin typeface="Arial" charset="0"/>
            </a:endParaRPr>
          </a:p>
          <a:p>
            <a:pPr>
              <a:spcBef>
                <a:spcPts val="1200"/>
              </a:spcBef>
              <a:spcAft>
                <a:spcPct val="0"/>
              </a:spcAft>
            </a:pP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1" y="3867150"/>
            <a:ext cx="2565400" cy="2248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 y="6115661"/>
            <a:ext cx="9131894" cy="798826"/>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4060760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438" y="213638"/>
            <a:ext cx="8239125" cy="1012825"/>
          </a:xfrm>
          <a:ln w="28575">
            <a:solidFill>
              <a:schemeClr val="bg1"/>
            </a:solidFill>
          </a:ln>
          <a:effectLst>
            <a:glow rad="139700">
              <a:schemeClr val="accent4">
                <a:satMod val="175000"/>
                <a:alpha val="40000"/>
              </a:schemeClr>
            </a:glow>
          </a:effectLst>
        </p:spPr>
        <p:txBody>
          <a:bodyPr>
            <a:normAutofit/>
          </a:bodyPr>
          <a:lstStyle/>
          <a:p>
            <a:r>
              <a:rPr lang="en-US" dirty="0"/>
              <a:t>Successful transition leads to . . .</a:t>
            </a:r>
          </a:p>
        </p:txBody>
      </p:sp>
      <p:sp>
        <p:nvSpPr>
          <p:cNvPr id="3" name="Content Placeholder 2"/>
          <p:cNvSpPr>
            <a:spLocks noGrp="1"/>
          </p:cNvSpPr>
          <p:nvPr>
            <p:ph idx="1"/>
          </p:nvPr>
        </p:nvSpPr>
        <p:spPr>
          <a:xfrm>
            <a:off x="452438" y="1408728"/>
            <a:ext cx="8239125" cy="4759602"/>
          </a:xfrm>
        </p:spPr>
        <p:txBody>
          <a:bodyPr/>
          <a:lstStyle/>
          <a:p>
            <a:r>
              <a:rPr lang="en-US" dirty="0"/>
              <a:t> Continuity of care</a:t>
            </a:r>
          </a:p>
          <a:p>
            <a:pPr lvl="1"/>
            <a:r>
              <a:rPr lang="en-US" dirty="0"/>
              <a:t> Fewer gaps in clinical follow up </a:t>
            </a:r>
          </a:p>
          <a:p>
            <a:pPr lvl="1"/>
            <a:r>
              <a:rPr lang="en-US" dirty="0"/>
              <a:t> Improved access to care</a:t>
            </a:r>
          </a:p>
          <a:p>
            <a:pPr lvl="2"/>
            <a:r>
              <a:rPr lang="en-US" sz="2000" dirty="0"/>
              <a:t>Decreased financial barriers to care</a:t>
            </a:r>
            <a:r>
              <a:rPr lang="en-US" dirty="0"/>
              <a:t>	</a:t>
            </a:r>
          </a:p>
          <a:p>
            <a:pPr>
              <a:spcBef>
                <a:spcPts val="1800"/>
              </a:spcBef>
            </a:pPr>
            <a:r>
              <a:rPr lang="en-US" dirty="0"/>
              <a:t> Improved adherence</a:t>
            </a:r>
          </a:p>
          <a:p>
            <a:pPr lvl="1"/>
            <a:r>
              <a:rPr lang="en-US" dirty="0"/>
              <a:t>Better seizure control</a:t>
            </a:r>
          </a:p>
          <a:p>
            <a:pPr lvl="1"/>
            <a:r>
              <a:rPr lang="en-US" dirty="0"/>
              <a:t>Fewer emergency room visits</a:t>
            </a:r>
          </a:p>
          <a:p>
            <a:pPr>
              <a:spcBef>
                <a:spcPts val="1800"/>
              </a:spcBef>
            </a:pPr>
            <a:r>
              <a:rPr lang="en-US" dirty="0"/>
              <a:t> Improved Quality of Life</a:t>
            </a: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588"/>
          <a:stretch/>
        </p:blipFill>
        <p:spPr bwMode="auto">
          <a:xfrm>
            <a:off x="6324600" y="1673221"/>
            <a:ext cx="2587129" cy="3750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86362" y="6168330"/>
            <a:ext cx="6581417" cy="646331"/>
          </a:xfrm>
          <a:prstGeom prst="rect">
            <a:avLst/>
          </a:prstGeom>
          <a:noFill/>
        </p:spPr>
        <p:txBody>
          <a:bodyPr wrap="none" rtlCol="0">
            <a:spAutoFit/>
          </a:bodyPr>
          <a:lstStyle/>
          <a:p>
            <a:r>
              <a:rPr lang="en-US" dirty="0" err="1"/>
              <a:t>Annunziato</a:t>
            </a:r>
            <a:r>
              <a:rPr lang="en-US" dirty="0"/>
              <a:t>, et al. (2007); </a:t>
            </a:r>
            <a:r>
              <a:rPr lang="en-US" dirty="0" err="1"/>
              <a:t>Bryden</a:t>
            </a:r>
            <a:r>
              <a:rPr lang="en-US" dirty="0"/>
              <a:t>, et al. (2001); </a:t>
            </a:r>
            <a:r>
              <a:rPr lang="en-US" dirty="0" err="1"/>
              <a:t>Bryden</a:t>
            </a:r>
            <a:r>
              <a:rPr lang="en-US" dirty="0"/>
              <a:t>, et al. (2003)</a:t>
            </a:r>
            <a:r>
              <a:rPr lang="en-US" dirty="0">
                <a:solidFill>
                  <a:srgbClr val="808080"/>
                </a:solidFill>
              </a:rPr>
              <a:t> </a:t>
            </a:r>
          </a:p>
          <a:p>
            <a:endParaRPr lang="en-US" dirty="0"/>
          </a:p>
        </p:txBody>
      </p:sp>
      <p:sp>
        <p:nvSpPr>
          <p:cNvPr id="6" name="TextBox 5"/>
          <p:cNvSpPr txBox="1"/>
          <p:nvPr/>
        </p:nvSpPr>
        <p:spPr>
          <a:xfrm>
            <a:off x="1" y="6115661"/>
            <a:ext cx="9131894" cy="798826"/>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03969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p:cNvSpPr>
            <a:spLocks noGrp="1" noChangeArrowheads="1"/>
          </p:cNvSpPr>
          <p:nvPr>
            <p:ph type="title"/>
          </p:nvPr>
        </p:nvSpPr>
        <p:spPr>
          <a:xfrm>
            <a:off x="304800" y="88900"/>
            <a:ext cx="8378825" cy="1143000"/>
          </a:xfrm>
          <a:ln w="28575"/>
          <a:effectLst>
            <a:glow rad="139700">
              <a:schemeClr val="accent4">
                <a:satMod val="175000"/>
                <a:alpha val="40000"/>
              </a:schemeClr>
            </a:glow>
            <a:outerShdw blurRad="40000" dist="20000" dir="5400000" rotWithShape="0">
              <a:srgbClr val="000000">
                <a:alpha val="38000"/>
              </a:srgbClr>
            </a:outerShdw>
          </a:effectLst>
        </p:spPr>
        <p:style>
          <a:lnRef idx="3">
            <a:schemeClr val="lt1"/>
          </a:lnRef>
          <a:fillRef idx="1">
            <a:schemeClr val="accent1"/>
          </a:fillRef>
          <a:effectRef idx="1">
            <a:schemeClr val="accent1"/>
          </a:effectRef>
          <a:fontRef idx="minor">
            <a:schemeClr val="lt1"/>
          </a:fontRef>
        </p:style>
        <p:txBody>
          <a:bodyPr>
            <a:normAutofit fontScale="90000"/>
          </a:bodyPr>
          <a:lstStyle/>
          <a:p>
            <a:pPr algn="ctr" eaLnBrk="1" hangingPunct="1"/>
            <a:r>
              <a:rPr lang="en-US" dirty="0">
                <a:latin typeface="Arial" charset="0"/>
                <a:ea typeface="Geneva"/>
                <a:cs typeface="Geneva"/>
              </a:rPr>
              <a:t>Needs of Adolescents with Chronic Health Care Conditions</a:t>
            </a:r>
          </a:p>
        </p:txBody>
      </p:sp>
      <p:sp>
        <p:nvSpPr>
          <p:cNvPr id="7171" name="Rectangle 3"/>
          <p:cNvSpPr>
            <a:spLocks noGrp="1" noChangeArrowheads="1"/>
          </p:cNvSpPr>
          <p:nvPr>
            <p:ph idx="1"/>
          </p:nvPr>
        </p:nvSpPr>
        <p:spPr>
          <a:xfrm>
            <a:off x="1257300" y="1949450"/>
            <a:ext cx="7391400" cy="4314825"/>
          </a:xfrm>
        </p:spPr>
        <p:txBody>
          <a:bodyPr/>
          <a:lstStyle/>
          <a:p>
            <a:pPr eaLnBrk="1" hangingPunct="1">
              <a:spcAft>
                <a:spcPts val="2400"/>
              </a:spcAft>
              <a:defRPr/>
            </a:pPr>
            <a:r>
              <a:rPr lang="en-US" dirty="0">
                <a:latin typeface="Arial" pitchFamily="34" charset="0"/>
                <a:ea typeface="Geneva"/>
                <a:cs typeface="Geneva"/>
              </a:rPr>
              <a:t> Similar to transition for other youth</a:t>
            </a:r>
          </a:p>
          <a:p>
            <a:pPr marL="2633663" lvl="1" indent="-401638" eaLnBrk="1" hangingPunct="1">
              <a:defRPr/>
            </a:pPr>
            <a:r>
              <a:rPr lang="en-US" dirty="0">
                <a:latin typeface="Arial" pitchFamily="34" charset="0"/>
                <a:ea typeface="Geneva"/>
                <a:cs typeface="Geneva"/>
              </a:rPr>
              <a:t>Change as adolescent matures</a:t>
            </a:r>
          </a:p>
          <a:p>
            <a:pPr marL="2633663" lvl="1" indent="-401638" eaLnBrk="1" hangingPunct="1">
              <a:defRPr/>
            </a:pPr>
            <a:r>
              <a:rPr lang="en-US" dirty="0">
                <a:latin typeface="Arial" pitchFamily="34" charset="0"/>
                <a:ea typeface="Geneva"/>
                <a:cs typeface="Geneva"/>
              </a:rPr>
              <a:t>Desire for independence</a:t>
            </a:r>
          </a:p>
          <a:p>
            <a:pPr marL="2633663" lvl="1" indent="-401638" eaLnBrk="1" hangingPunct="1">
              <a:defRPr/>
            </a:pPr>
            <a:r>
              <a:rPr lang="en-US" dirty="0">
                <a:latin typeface="Arial" pitchFamily="34" charset="0"/>
                <a:ea typeface="Geneva"/>
                <a:cs typeface="Geneva"/>
              </a:rPr>
              <a:t>Need for identity and purpose</a:t>
            </a:r>
          </a:p>
          <a:p>
            <a:pPr marL="2633663" lvl="1" indent="-401638" eaLnBrk="1" hangingPunct="1">
              <a:defRPr/>
            </a:pPr>
            <a:r>
              <a:rPr lang="en-US" dirty="0">
                <a:latin typeface="Arial" pitchFamily="34" charset="0"/>
                <a:ea typeface="Geneva"/>
                <a:cs typeface="Geneva"/>
              </a:rPr>
              <a:t>Often complex</a:t>
            </a:r>
          </a:p>
          <a:p>
            <a:pPr marL="2633663" lvl="1" indent="-401638" eaLnBrk="1" hangingPunct="1">
              <a:defRPr/>
            </a:pPr>
            <a:r>
              <a:rPr lang="en-US" dirty="0">
                <a:latin typeface="Arial" pitchFamily="34" charset="0"/>
                <a:ea typeface="Geneva"/>
                <a:cs typeface="Geneva"/>
              </a:rPr>
              <a:t>Require individualized care</a:t>
            </a:r>
          </a:p>
          <a:p>
            <a:pPr lvl="1" eaLnBrk="1" hangingPunct="1">
              <a:lnSpc>
                <a:spcPct val="25000"/>
              </a:lnSpc>
              <a:defRPr/>
            </a:pPr>
            <a:endParaRPr lang="en-US" sz="2400" dirty="0">
              <a:latin typeface="Arial" pitchFamily="34" charset="0"/>
              <a:ea typeface="Geneva"/>
              <a:cs typeface="Geneva"/>
            </a:endParaRPr>
          </a:p>
          <a:p>
            <a:pPr eaLnBrk="1" hangingPunct="1">
              <a:defRPr/>
            </a:pPr>
            <a:endParaRPr lang="en-US" dirty="0">
              <a:latin typeface="Arial" pitchFamily="34" charset="0"/>
              <a:ea typeface="Geneva"/>
              <a:cs typeface="Geneva"/>
            </a:endParaRPr>
          </a:p>
        </p:txBody>
      </p:sp>
      <p:pic>
        <p:nvPicPr>
          <p:cNvPr id="101379" name="Picture 3"/>
          <p:cNvPicPr>
            <a:picLocks noChangeAspect="1" noChangeArrowheads="1"/>
          </p:cNvPicPr>
          <p:nvPr/>
        </p:nvPicPr>
        <p:blipFill>
          <a:blip r:embed="rId3"/>
          <a:srcRect/>
          <a:stretch>
            <a:fillRect/>
          </a:stretch>
        </p:blipFill>
        <p:spPr bwMode="auto">
          <a:xfrm>
            <a:off x="0" y="2641600"/>
            <a:ext cx="3582988" cy="2366963"/>
          </a:xfrm>
          <a:prstGeom prst="rect">
            <a:avLst/>
          </a:prstGeom>
          <a:noFill/>
          <a:ln w="9525">
            <a:noFill/>
            <a:miter lim="800000"/>
            <a:headEnd/>
            <a:tailEnd/>
          </a:ln>
        </p:spPr>
      </p:pic>
      <p:sp>
        <p:nvSpPr>
          <p:cNvPr id="5" name="TextBox 4"/>
          <p:cNvSpPr txBox="1"/>
          <p:nvPr/>
        </p:nvSpPr>
        <p:spPr>
          <a:xfrm>
            <a:off x="1" y="6115661"/>
            <a:ext cx="9131894" cy="798826"/>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121375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1">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1">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171">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171">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17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Pediatrics LCD-Temp">
  <a:themeElements>
    <a:clrScheme name="TCH LCD Template 1">
      <a:dk1>
        <a:srgbClr val="000000"/>
      </a:dk1>
      <a:lt1>
        <a:srgbClr val="FFFFFF"/>
      </a:lt1>
      <a:dk2>
        <a:srgbClr val="FFFFFF"/>
      </a:dk2>
      <a:lt2>
        <a:srgbClr val="808080"/>
      </a:lt2>
      <a:accent1>
        <a:srgbClr val="00254E"/>
      </a:accent1>
      <a:accent2>
        <a:srgbClr val="3F80CD"/>
      </a:accent2>
      <a:accent3>
        <a:srgbClr val="FFFFFF"/>
      </a:accent3>
      <a:accent4>
        <a:srgbClr val="000000"/>
      </a:accent4>
      <a:accent5>
        <a:srgbClr val="AAACB2"/>
      </a:accent5>
      <a:accent6>
        <a:srgbClr val="3873BA"/>
      </a:accent6>
      <a:hlink>
        <a:srgbClr val="F15A29"/>
      </a:hlink>
      <a:folHlink>
        <a:srgbClr val="C0C0C0"/>
      </a:folHlink>
    </a:clrScheme>
    <a:fontScheme name="TCH LCD Templat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2"/>
        </a:solidFill>
        <a:ln w="9525">
          <a:solidFill>
            <a:schemeClr val="bg1"/>
          </a:solidFill>
          <a:round/>
          <a:headEnd/>
          <a:tailEnd/>
        </a:ln>
      </a:spPr>
      <a:bodyPr lIns="0" tIns="0" rIns="0" bIns="0" anchor="b">
        <a:prstTxWarp prst="textNoShape">
          <a:avLst/>
        </a:prstTxWarp>
        <a:spAutoFit/>
      </a:bodyPr>
      <a:lstStyle>
        <a:defPPr>
          <a:defRPr>
            <a:latin typeface="Arial"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accent2"/>
          </a:solidFill>
          <a:prstDash val="solid"/>
          <a:round/>
          <a:headEnd type="none" w="med" len="med"/>
          <a:tailEnd type="none" w="med" len="med"/>
        </a:ln>
        <a:effectLst/>
      </a:spPr>
      <a:bodyPr vert="horz" wrap="none" lIns="91440" tIns="91440" rIns="91440" bIns="91440" numCol="1" anchor="ctr"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
            <a:schemeClr val="tx1"/>
          </a:buClr>
          <a:buSzTx/>
          <a:buFontTx/>
          <a:buNone/>
          <a:tabLst/>
          <a:defRPr kumimoji="0" lang="en-US" sz="1600" b="0" i="0" u="none" strike="noStrike" cap="none" normalizeH="0" baseline="0">
            <a:ln>
              <a:noFill/>
            </a:ln>
            <a:solidFill>
              <a:schemeClr val="bg1"/>
            </a:solidFill>
            <a:effectLst/>
            <a:latin typeface="Calibri" pitchFamily="-68" charset="0"/>
          </a:defRPr>
        </a:defPPr>
      </a:lstStyle>
    </a:lnDef>
  </a:objectDefaults>
  <a:extraClrSchemeLst>
    <a:extraClrScheme>
      <a:clrScheme name="TCH LCD Template 1">
        <a:dk1>
          <a:srgbClr val="000000"/>
        </a:dk1>
        <a:lt1>
          <a:srgbClr val="FFFFFF"/>
        </a:lt1>
        <a:dk2>
          <a:srgbClr val="FFFFFF"/>
        </a:dk2>
        <a:lt2>
          <a:srgbClr val="808080"/>
        </a:lt2>
        <a:accent1>
          <a:srgbClr val="00254E"/>
        </a:accent1>
        <a:accent2>
          <a:srgbClr val="3F80CD"/>
        </a:accent2>
        <a:accent3>
          <a:srgbClr val="FFFFFF"/>
        </a:accent3>
        <a:accent4>
          <a:srgbClr val="000000"/>
        </a:accent4>
        <a:accent5>
          <a:srgbClr val="AAACB2"/>
        </a:accent5>
        <a:accent6>
          <a:srgbClr val="3873BA"/>
        </a:accent6>
        <a:hlink>
          <a:srgbClr val="F15A29"/>
        </a:hlink>
        <a:folHlink>
          <a:srgbClr val="C0C0C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4399</TotalTime>
  <Words>2848</Words>
  <Application>Microsoft Office PowerPoint</Application>
  <PresentationFormat>On-screen Show (4:3)</PresentationFormat>
  <Paragraphs>410</Paragraphs>
  <Slides>62</Slides>
  <Notes>28</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0</vt:i4>
      </vt:variant>
      <vt:variant>
        <vt:lpstr>Slide Titles</vt:lpstr>
      </vt:variant>
      <vt:variant>
        <vt:i4>62</vt:i4>
      </vt:variant>
    </vt:vector>
  </HeadingPairs>
  <TitlesOfParts>
    <vt:vector size="71" baseType="lpstr">
      <vt:lpstr>MS PGothic</vt:lpstr>
      <vt:lpstr>MS PGothic</vt:lpstr>
      <vt:lpstr>Arial</vt:lpstr>
      <vt:lpstr>Calibri</vt:lpstr>
      <vt:lpstr>Geneva</vt:lpstr>
      <vt:lpstr>Gill Sans MT</vt:lpstr>
      <vt:lpstr>Osaka</vt:lpstr>
      <vt:lpstr>Wingdings</vt:lpstr>
      <vt:lpstr>Pediatrics LCD-Temp</vt:lpstr>
      <vt:lpstr>Medical Transition Guidelines and Toolkit</vt:lpstr>
      <vt:lpstr>Disclosure</vt:lpstr>
      <vt:lpstr>Everyone is my teacher.  Some I seek.  Some I attract because of what I must learn.  You might be unaware of what you teach me.  I bow deeply to you in my gratitude for what you have taught me.          Neeshia Jasmara</vt:lpstr>
      <vt:lpstr>AT THE END OF OUR CONVERSATION TODAY I HOPE YOU WILL:</vt:lpstr>
      <vt:lpstr>GOAL </vt:lpstr>
      <vt:lpstr>What is health care transitioning?</vt:lpstr>
      <vt:lpstr>Goals of Health Care Transition </vt:lpstr>
      <vt:lpstr>Successful transition leads to . . .</vt:lpstr>
      <vt:lpstr>Needs of Adolescents with Chronic Health Care Conditions</vt:lpstr>
      <vt:lpstr>Relationships during Transition</vt:lpstr>
      <vt:lpstr>Tasks of Adolescence</vt:lpstr>
      <vt:lpstr>Impact of Epilepsy on Adolescent Maturation</vt:lpstr>
      <vt:lpstr>Impact of Epilepsy on Adolescent Maturation</vt:lpstr>
      <vt:lpstr>Adolescents with Cognitive Impairments</vt:lpstr>
      <vt:lpstr>Understanding barriers</vt:lpstr>
      <vt:lpstr>CNF Transition Project Advisory Committee (TPAC)</vt:lpstr>
      <vt:lpstr>Common principles</vt:lpstr>
      <vt:lpstr>PowerPoint Presentation</vt:lpstr>
      <vt:lpstr>Transition Takes . . . .</vt:lpstr>
      <vt:lpstr>#1:  START EARLY </vt:lpstr>
      <vt:lpstr># 2 &amp; 3: Self-Management Skills</vt:lpstr>
      <vt:lpstr>Letting Go!</vt:lpstr>
      <vt:lpstr>Assess &amp; develop self-management skills</vt:lpstr>
      <vt:lpstr>Emergency Plan</vt:lpstr>
      <vt:lpstr>Managing Medications</vt:lpstr>
      <vt:lpstr>Appointment Keeping</vt:lpstr>
      <vt:lpstr>Promote independence/self-advocacy</vt:lpstr>
      <vt:lpstr>Readiness Assessment Tools </vt:lpstr>
      <vt:lpstr>#4  Legal Competency</vt:lpstr>
      <vt:lpstr>Resources On Guardianship and Decision-Making Alternatives</vt:lpstr>
      <vt:lpstr>#5 Comprehensive Plan – age 14</vt:lpstr>
      <vt:lpstr>#6. Transfer Packet</vt:lpstr>
      <vt:lpstr> Tracking</vt:lpstr>
      <vt:lpstr>#7. Identify adult provider</vt:lpstr>
      <vt:lpstr>#7. Identify adult provider</vt:lpstr>
      <vt:lpstr>Core Elements &amp; Timeline</vt:lpstr>
      <vt:lpstr>Going to College?</vt:lpstr>
      <vt:lpstr>Health Insurance</vt:lpstr>
      <vt:lpstr>#8. The Transfer</vt:lpstr>
      <vt:lpstr>Group Activity</vt:lpstr>
      <vt:lpstr>Transition Toolkit http://www.childneurologyfoundation.org/transitions/</vt:lpstr>
      <vt:lpstr>Downloadable Tools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Summary</vt:lpstr>
      <vt:lpstr>On Tuesday - Set Your Expectations!</vt:lpstr>
      <vt:lpstr>Thought…..</vt:lpstr>
      <vt:lpstr>Answer?</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Preparing For Transition to Adult Health Care</dc:title>
  <dc:creator>Rebecca</dc:creator>
  <cp:lastModifiedBy>dhook@tsalliance.org</cp:lastModifiedBy>
  <cp:revision>111</cp:revision>
  <dcterms:created xsi:type="dcterms:W3CDTF">2016-09-25T04:34:42Z</dcterms:created>
  <dcterms:modified xsi:type="dcterms:W3CDTF">2017-11-04T15:34:53Z</dcterms:modified>
</cp:coreProperties>
</file>