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.jpeg" ContentType="image/jpeg"/>
  <Override PartName="/ppt/notesSlides/notesSlide4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hape 2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Zygote is the one-cell stage of the new embryo, just after sperm cell and egg cell meet</a:t>
            </a:r>
          </a:p>
          <a:p>
            <a:pPr/>
            <a:r>
              <a:t>Germline means either the sperm cells (for the father) or the egg cells (for the mother) have the mutation</a:t>
            </a:r>
          </a:p>
          <a:p>
            <a:pPr/>
            <a:r>
              <a:t>These mutations are what we call mosaic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hape 2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While most mosaic mutations will not have an effect, some will.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" name="Shape 2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buClr>
                <a:srgbClr val="000000"/>
              </a:buClr>
              <a:buFont typeface="Calibri"/>
              <a:defRPr sz="12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In the example of DNM, we think of these as occurring at the time of fertilization.  In this model, father and mother contribute a healthy germ cell, where the mutation occurs.  But we know from sequencing FMA pairs, again work pioneered by Matt State and others, #DNMs increases as a function of parental age. Specifically, paternal age has a huge effect on #DNMs in an offspring, as shown by Kari Steffanson. In this plot age of the father is plotted against #DNM in the offspring.  How big is this problem? It is estimated that 25-50% of NDDs is due to DNMs. 80% of DNMs are attributed to the father’s chromosome. and #DNM transmitted doubles for every decade of paternal age.  This is because sperm continue to divide through the life in males, which is not the case for females.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2" name="Shape 3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Families with ASD and/or epilepsy diagnosis</a:t>
            </a:r>
          </a:p>
          <a:p>
            <a:pPr/>
          </a:p>
          <a:p>
            <a:pPr/>
            <a:r>
              <a:t>Joe- consider telling the story of the left-side family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457200">
              <a:spcBef>
                <a:spcPts val="7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894079" y="1464732"/>
            <a:ext cx="11216641" cy="1701802"/>
          </a:xfrm>
          <a:prstGeom prst="rect">
            <a:avLst/>
          </a:prstGeom>
        </p:spPr>
        <p:txBody>
          <a:bodyPr lIns="97519" tIns="97519" rIns="97519" bIns="97519">
            <a:noAutofit/>
          </a:bodyPr>
          <a:lstStyle>
            <a:lvl1pPr algn="l" defTabSz="914400">
              <a:lnSpc>
                <a:spcPct val="90000"/>
              </a:lnSpc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idx="1"/>
          </p:nvPr>
        </p:nvSpPr>
        <p:spPr>
          <a:xfrm>
            <a:off x="894079" y="3166533"/>
            <a:ext cx="11216641" cy="5367868"/>
          </a:xfrm>
          <a:prstGeom prst="rect">
            <a:avLst/>
          </a:prstGeom>
        </p:spPr>
        <p:txBody>
          <a:bodyPr lIns="97519" tIns="97519" rIns="97519" bIns="97519" anchor="t">
            <a:noAutofit/>
          </a:bodyPr>
          <a:lstStyle>
            <a:lvl1pPr marL="246742" indent="-68942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730250" indent="-120650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193039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241300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241300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9184640" y="8024643"/>
            <a:ext cx="2926080" cy="338794"/>
          </a:xfrm>
          <a:prstGeom prst="rect">
            <a:avLst/>
          </a:prstGeom>
        </p:spPr>
        <p:txBody>
          <a:bodyPr wrap="square" lIns="48746" tIns="48746" rIns="48746" bIns="48746" anchor="ctr"/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977899" y="546099"/>
            <a:ext cx="11049002" cy="2273301"/>
          </a:xfrm>
          <a:prstGeom prst="rect">
            <a:avLst/>
          </a:prstGeom>
        </p:spPr>
        <p:txBody>
          <a:bodyPr>
            <a:noAutofit/>
          </a:bodyPr>
          <a:lstStyle>
            <a:lvl1pPr marL="82203" marR="82203" defTabSz="1842346">
              <a:defRPr sz="5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idx="1"/>
          </p:nvPr>
        </p:nvSpPr>
        <p:spPr>
          <a:xfrm>
            <a:off x="977899" y="2819399"/>
            <a:ext cx="11049002" cy="6934202"/>
          </a:xfrm>
          <a:prstGeom prst="rect">
            <a:avLst/>
          </a:prstGeom>
        </p:spPr>
        <p:txBody>
          <a:bodyPr anchor="t">
            <a:noAutofit/>
          </a:bodyPr>
          <a:lstStyle>
            <a:lvl1pPr marL="350882" marR="82203" indent="-310242" defTabSz="1842346">
              <a:spcBef>
                <a:spcPts val="1400"/>
              </a:spcBef>
              <a:buSzPct val="100000"/>
              <a:defRPr sz="3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67715" marR="82203" indent="-269875" defTabSz="1842346">
              <a:spcBef>
                <a:spcPts val="1200"/>
              </a:spcBef>
              <a:buSzPct val="100000"/>
              <a:buChar char="–"/>
              <a:defRPr sz="3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68400" marR="82203" indent="-213360" defTabSz="1842346">
              <a:spcBef>
                <a:spcPts val="1100"/>
              </a:spcBef>
              <a:buSzPct val="100000"/>
              <a:defRPr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21789" marR="82203" indent="-209550" defTabSz="1842346">
              <a:spcBef>
                <a:spcPts val="900"/>
              </a:spcBef>
              <a:buSzPct val="100000"/>
              <a:buChar char="–"/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78989" marR="82203" indent="-209550" defTabSz="1842346">
              <a:spcBef>
                <a:spcPts val="900"/>
              </a:spcBef>
              <a:buSzPct val="100000"/>
              <a:buChar char="»"/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10518740" y="8890000"/>
            <a:ext cx="312069" cy="298984"/>
          </a:xfrm>
          <a:prstGeom prst="rect">
            <a:avLst/>
          </a:prstGeom>
        </p:spPr>
        <p:txBody>
          <a:bodyPr/>
          <a:lstStyle>
            <a:lvl1pPr defTabSz="1174044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gleesonlab@ucsd.edu" TargetMode="External"/><Relationship Id="rId3" Type="http://schemas.openxmlformats.org/officeDocument/2006/relationships/image" Target="../media/image1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hyperlink" Target="http://socratic.org" TargetMode="External"/><Relationship Id="rId4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tif"/><Relationship Id="rId5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he origins of TS mutations…"/>
          <p:cNvSpPr txBox="1"/>
          <p:nvPr>
            <p:ph type="ctrTitle"/>
          </p:nvPr>
        </p:nvSpPr>
        <p:spPr>
          <a:xfrm>
            <a:off x="1270000" y="215027"/>
            <a:ext cx="10464800" cy="3302001"/>
          </a:xfrm>
          <a:prstGeom prst="rect">
            <a:avLst/>
          </a:prstGeom>
        </p:spPr>
        <p:txBody>
          <a:bodyPr/>
          <a:lstStyle/>
          <a:p>
            <a:pPr>
              <a:defRPr sz="5400">
                <a:latin typeface="Gill Sans"/>
                <a:ea typeface="Gill Sans"/>
                <a:cs typeface="Gill Sans"/>
                <a:sym typeface="Gill Sans"/>
              </a:defRPr>
            </a:pPr>
            <a:r>
              <a:t>The origins of TS mutations </a:t>
            </a:r>
          </a:p>
          <a:p>
            <a:pPr>
              <a:defRPr sz="5400">
                <a:latin typeface="Gill Sans"/>
                <a:ea typeface="Gill Sans"/>
                <a:cs typeface="Gill Sans"/>
                <a:sym typeface="Gill Sans"/>
              </a:defRPr>
            </a:pPr>
            <a:r>
              <a:t>A family-based genetic study invitation</a:t>
            </a:r>
          </a:p>
        </p:txBody>
      </p:sp>
      <p:sp>
        <p:nvSpPr>
          <p:cNvPr id="156" name="Joseph Gleeson, MD"/>
          <p:cNvSpPr txBox="1"/>
          <p:nvPr>
            <p:ph type="subTitle" sz="quarter" idx="1"/>
          </p:nvPr>
        </p:nvSpPr>
        <p:spPr>
          <a:xfrm>
            <a:off x="1270000" y="5789544"/>
            <a:ext cx="10464800" cy="1130301"/>
          </a:xfrm>
          <a:prstGeom prst="rect">
            <a:avLst/>
          </a:prstGeom>
        </p:spPr>
        <p:txBody>
          <a:bodyPr/>
          <a:lstStyle>
            <a:lvl1pPr defTabSz="391414">
              <a:defRPr sz="4556"/>
            </a:lvl1pPr>
          </a:lstStyle>
          <a:p>
            <a:pPr/>
            <a:r>
              <a:t>Joseph Gleeson, MD</a:t>
            </a:r>
          </a:p>
        </p:txBody>
      </p:sp>
      <p:sp>
        <p:nvSpPr>
          <p:cNvPr id="157" name="Professor, UC San Diego…"/>
          <p:cNvSpPr txBox="1"/>
          <p:nvPr/>
        </p:nvSpPr>
        <p:spPr>
          <a:xfrm>
            <a:off x="2184146" y="6860379"/>
            <a:ext cx="8636509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Professor, UC San Diego</a:t>
            </a:r>
          </a:p>
          <a:p>
            <a:pPr>
              <a:defRPr sz="3200"/>
            </a:pPr>
            <a:r>
              <a:t>Investigator, HHMI</a:t>
            </a:r>
          </a:p>
          <a:p>
            <a:pPr>
              <a:defRPr sz="3200"/>
            </a:pPr>
            <a:r>
              <a:t>Director of Neuroscience</a:t>
            </a:r>
          </a:p>
          <a:p>
            <a:pPr>
              <a:defRPr sz="3200"/>
            </a:pPr>
            <a:r>
              <a:t>Rady Children’s Institute for Genomic Medicine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aternal age increases disease ris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Paternal age increases disease risk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49820" t="14826" r="0" b="14826"/>
          <a:stretch>
            <a:fillRect/>
          </a:stretch>
        </p:blipFill>
        <p:spPr>
          <a:xfrm>
            <a:off x="3154841" y="2569325"/>
            <a:ext cx="6335503" cy="5884209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Adapted from Idling et al., Int J Epidem 2014"/>
          <p:cNvSpPr txBox="1"/>
          <p:nvPr/>
        </p:nvSpPr>
        <p:spPr>
          <a:xfrm>
            <a:off x="7789143" y="8890023"/>
            <a:ext cx="425633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Adapted from Idling et al., </a:t>
            </a:r>
            <a:r>
              <a:rPr i="1"/>
              <a:t>Int J Epidem</a:t>
            </a:r>
            <a:r>
              <a:t> 2014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ome sperm mutations cause cell hyperproliferation, leading to clonal expa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2993">
              <a:defRPr sz="4560"/>
            </a:lvl1pPr>
          </a:lstStyle>
          <a:p>
            <a:pPr/>
            <a:r>
              <a:t>Some sperm mutations cause cell hyperproliferation, leading to clonal expansion </a:t>
            </a:r>
          </a:p>
        </p:txBody>
      </p:sp>
      <p:pic>
        <p:nvPicPr>
          <p:cNvPr id="288" name="Phlwg4A.jpg" descr="Phlwg4A.jpg"/>
          <p:cNvPicPr>
            <a:picLocks noChangeAspect="1"/>
          </p:cNvPicPr>
          <p:nvPr/>
        </p:nvPicPr>
        <p:blipFill>
          <a:blip r:embed="rId2">
            <a:extLst/>
          </a:blip>
          <a:srcRect l="0" t="0" r="37074" b="0"/>
          <a:stretch>
            <a:fillRect/>
          </a:stretch>
        </p:blipFill>
        <p:spPr>
          <a:xfrm>
            <a:off x="691641" y="2921000"/>
            <a:ext cx="6393265" cy="566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hlwg4A.jpg" descr="Phlwg4A.jpg"/>
          <p:cNvPicPr>
            <a:picLocks noChangeAspect="1"/>
          </p:cNvPicPr>
          <p:nvPr/>
        </p:nvPicPr>
        <p:blipFill>
          <a:blip r:embed="rId2">
            <a:extLst/>
          </a:blip>
          <a:srcRect l="18009" t="57031" r="56374" b="7545"/>
          <a:stretch>
            <a:fillRect/>
          </a:stretch>
        </p:blipFill>
        <p:spPr>
          <a:xfrm>
            <a:off x="7914163" y="2757394"/>
            <a:ext cx="3634410" cy="28019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2" name="Group"/>
          <p:cNvGrpSpPr/>
          <p:nvPr/>
        </p:nvGrpSpPr>
        <p:grpSpPr>
          <a:xfrm>
            <a:off x="9656997" y="3493988"/>
            <a:ext cx="148914" cy="382702"/>
            <a:chOff x="0" y="0"/>
            <a:chExt cx="148913" cy="382701"/>
          </a:xfrm>
        </p:grpSpPr>
        <p:sp>
          <p:nvSpPr>
            <p:cNvPr id="290" name="Oval"/>
            <p:cNvSpPr/>
            <p:nvPr/>
          </p:nvSpPr>
          <p:spPr>
            <a:xfrm>
              <a:off x="52756" y="0"/>
              <a:ext cx="96158" cy="13243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0" y="109512"/>
              <a:ext cx="72912" cy="27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454" y="6064"/>
                  </a:lnTo>
                  <a:lnTo>
                    <a:pt x="5005" y="14775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pic>
        <p:nvPicPr>
          <p:cNvPr id="293" name="Phlwg4A.jpg" descr="Phlwg4A.jpg"/>
          <p:cNvPicPr>
            <a:picLocks noChangeAspect="1"/>
          </p:cNvPicPr>
          <p:nvPr/>
        </p:nvPicPr>
        <p:blipFill>
          <a:blip r:embed="rId2">
            <a:extLst/>
          </a:blip>
          <a:srcRect l="18009" t="57031" r="56374" b="7545"/>
          <a:stretch>
            <a:fillRect/>
          </a:stretch>
        </p:blipFill>
        <p:spPr>
          <a:xfrm>
            <a:off x="7825263" y="6160994"/>
            <a:ext cx="3634410" cy="28019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6" name="Group"/>
          <p:cNvGrpSpPr/>
          <p:nvPr/>
        </p:nvGrpSpPr>
        <p:grpSpPr>
          <a:xfrm>
            <a:off x="9568097" y="6859488"/>
            <a:ext cx="148914" cy="382702"/>
            <a:chOff x="0" y="0"/>
            <a:chExt cx="148913" cy="382701"/>
          </a:xfrm>
        </p:grpSpPr>
        <p:sp>
          <p:nvSpPr>
            <p:cNvPr id="294" name="Oval"/>
            <p:cNvSpPr/>
            <p:nvPr/>
          </p:nvSpPr>
          <p:spPr>
            <a:xfrm>
              <a:off x="52756" y="0"/>
              <a:ext cx="96158" cy="13243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0" y="109512"/>
              <a:ext cx="72912" cy="27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454" y="6064"/>
                  </a:lnTo>
                  <a:lnTo>
                    <a:pt x="5005" y="14775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299" name="Group"/>
          <p:cNvGrpSpPr/>
          <p:nvPr/>
        </p:nvGrpSpPr>
        <p:grpSpPr>
          <a:xfrm>
            <a:off x="9695097" y="6986488"/>
            <a:ext cx="148914" cy="382702"/>
            <a:chOff x="0" y="0"/>
            <a:chExt cx="148913" cy="382701"/>
          </a:xfrm>
        </p:grpSpPr>
        <p:sp>
          <p:nvSpPr>
            <p:cNvPr id="297" name="Oval"/>
            <p:cNvSpPr/>
            <p:nvPr/>
          </p:nvSpPr>
          <p:spPr>
            <a:xfrm>
              <a:off x="52756" y="0"/>
              <a:ext cx="96158" cy="13243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0" y="109512"/>
              <a:ext cx="72912" cy="27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454" y="6064"/>
                  </a:lnTo>
                  <a:lnTo>
                    <a:pt x="5005" y="14775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302" name="Group"/>
          <p:cNvGrpSpPr/>
          <p:nvPr/>
        </p:nvGrpSpPr>
        <p:grpSpPr>
          <a:xfrm>
            <a:off x="9441097" y="6859488"/>
            <a:ext cx="148914" cy="382702"/>
            <a:chOff x="0" y="0"/>
            <a:chExt cx="148913" cy="382701"/>
          </a:xfrm>
        </p:grpSpPr>
        <p:sp>
          <p:nvSpPr>
            <p:cNvPr id="300" name="Oval"/>
            <p:cNvSpPr/>
            <p:nvPr/>
          </p:nvSpPr>
          <p:spPr>
            <a:xfrm>
              <a:off x="52756" y="0"/>
              <a:ext cx="96158" cy="13243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0" y="109512"/>
              <a:ext cx="72912" cy="27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454" y="6064"/>
                  </a:lnTo>
                  <a:lnTo>
                    <a:pt x="5005" y="14775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305" name="Group"/>
          <p:cNvGrpSpPr/>
          <p:nvPr/>
        </p:nvGrpSpPr>
        <p:grpSpPr>
          <a:xfrm>
            <a:off x="9864430" y="6986488"/>
            <a:ext cx="148914" cy="382702"/>
            <a:chOff x="0" y="0"/>
            <a:chExt cx="148913" cy="382701"/>
          </a:xfrm>
        </p:grpSpPr>
        <p:sp>
          <p:nvSpPr>
            <p:cNvPr id="303" name="Oval"/>
            <p:cNvSpPr/>
            <p:nvPr/>
          </p:nvSpPr>
          <p:spPr>
            <a:xfrm>
              <a:off x="52756" y="0"/>
              <a:ext cx="96158" cy="13243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0" y="109512"/>
              <a:ext cx="72912" cy="27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454" y="6064"/>
                  </a:lnTo>
                  <a:lnTo>
                    <a:pt x="5005" y="14775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308" name="Group"/>
          <p:cNvGrpSpPr/>
          <p:nvPr/>
        </p:nvGrpSpPr>
        <p:grpSpPr>
          <a:xfrm>
            <a:off x="9271763" y="6986488"/>
            <a:ext cx="148914" cy="382702"/>
            <a:chOff x="0" y="0"/>
            <a:chExt cx="148913" cy="382701"/>
          </a:xfrm>
        </p:grpSpPr>
        <p:sp>
          <p:nvSpPr>
            <p:cNvPr id="306" name="Oval"/>
            <p:cNvSpPr/>
            <p:nvPr/>
          </p:nvSpPr>
          <p:spPr>
            <a:xfrm>
              <a:off x="52756" y="0"/>
              <a:ext cx="96158" cy="13243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0" y="109512"/>
              <a:ext cx="72912" cy="27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454" y="6064"/>
                  </a:lnTo>
                  <a:lnTo>
                    <a:pt x="5005" y="14775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311" name="Group"/>
          <p:cNvGrpSpPr/>
          <p:nvPr/>
        </p:nvGrpSpPr>
        <p:grpSpPr>
          <a:xfrm>
            <a:off x="9949097" y="7071155"/>
            <a:ext cx="148914" cy="382702"/>
            <a:chOff x="0" y="0"/>
            <a:chExt cx="148913" cy="382701"/>
          </a:xfrm>
        </p:grpSpPr>
        <p:sp>
          <p:nvSpPr>
            <p:cNvPr id="309" name="Oval"/>
            <p:cNvSpPr/>
            <p:nvPr/>
          </p:nvSpPr>
          <p:spPr>
            <a:xfrm>
              <a:off x="52756" y="0"/>
              <a:ext cx="96158" cy="13243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0" y="109512"/>
              <a:ext cx="72912" cy="27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454" y="6064"/>
                  </a:lnTo>
                  <a:lnTo>
                    <a:pt x="5005" y="14775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314" name="Group"/>
          <p:cNvGrpSpPr/>
          <p:nvPr/>
        </p:nvGrpSpPr>
        <p:grpSpPr>
          <a:xfrm>
            <a:off x="9716263" y="6783288"/>
            <a:ext cx="148914" cy="382702"/>
            <a:chOff x="0" y="0"/>
            <a:chExt cx="148913" cy="382701"/>
          </a:xfrm>
        </p:grpSpPr>
        <p:sp>
          <p:nvSpPr>
            <p:cNvPr id="312" name="Oval"/>
            <p:cNvSpPr/>
            <p:nvPr/>
          </p:nvSpPr>
          <p:spPr>
            <a:xfrm>
              <a:off x="52756" y="0"/>
              <a:ext cx="96158" cy="13243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0" y="109512"/>
              <a:ext cx="72912" cy="27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454" y="6064"/>
                  </a:lnTo>
                  <a:lnTo>
                    <a:pt x="5005" y="14775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317" name="Group"/>
          <p:cNvGrpSpPr/>
          <p:nvPr/>
        </p:nvGrpSpPr>
        <p:grpSpPr>
          <a:xfrm>
            <a:off x="10033764" y="7155821"/>
            <a:ext cx="148914" cy="382702"/>
            <a:chOff x="0" y="0"/>
            <a:chExt cx="148913" cy="382701"/>
          </a:xfrm>
        </p:grpSpPr>
        <p:sp>
          <p:nvSpPr>
            <p:cNvPr id="315" name="Oval"/>
            <p:cNvSpPr/>
            <p:nvPr/>
          </p:nvSpPr>
          <p:spPr>
            <a:xfrm>
              <a:off x="52756" y="0"/>
              <a:ext cx="96158" cy="13243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0" y="109512"/>
              <a:ext cx="72912" cy="27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454" y="6064"/>
                  </a:lnTo>
                  <a:lnTo>
                    <a:pt x="5005" y="14775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320" name="Group"/>
          <p:cNvGrpSpPr/>
          <p:nvPr/>
        </p:nvGrpSpPr>
        <p:grpSpPr>
          <a:xfrm>
            <a:off x="9345473" y="6986488"/>
            <a:ext cx="148915" cy="382702"/>
            <a:chOff x="0" y="0"/>
            <a:chExt cx="148913" cy="382701"/>
          </a:xfrm>
        </p:grpSpPr>
        <p:sp>
          <p:nvSpPr>
            <p:cNvPr id="318" name="Oval"/>
            <p:cNvSpPr/>
            <p:nvPr/>
          </p:nvSpPr>
          <p:spPr>
            <a:xfrm>
              <a:off x="52756" y="0"/>
              <a:ext cx="96158" cy="13243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0" y="109512"/>
              <a:ext cx="72912" cy="27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454" y="6064"/>
                  </a:lnTo>
                  <a:lnTo>
                    <a:pt x="5005" y="14775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323" name="Group"/>
          <p:cNvGrpSpPr/>
          <p:nvPr/>
        </p:nvGrpSpPr>
        <p:grpSpPr>
          <a:xfrm>
            <a:off x="9445828" y="6986488"/>
            <a:ext cx="148915" cy="382702"/>
            <a:chOff x="0" y="0"/>
            <a:chExt cx="148913" cy="382701"/>
          </a:xfrm>
        </p:grpSpPr>
        <p:sp>
          <p:nvSpPr>
            <p:cNvPr id="321" name="Oval"/>
            <p:cNvSpPr/>
            <p:nvPr/>
          </p:nvSpPr>
          <p:spPr>
            <a:xfrm>
              <a:off x="52756" y="0"/>
              <a:ext cx="96158" cy="13243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0" y="109512"/>
              <a:ext cx="72912" cy="27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454" y="6064"/>
                  </a:lnTo>
                  <a:lnTo>
                    <a:pt x="5005" y="14775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326" name="Group"/>
          <p:cNvGrpSpPr/>
          <p:nvPr/>
        </p:nvGrpSpPr>
        <p:grpSpPr>
          <a:xfrm>
            <a:off x="9572828" y="7071155"/>
            <a:ext cx="148915" cy="382702"/>
            <a:chOff x="0" y="0"/>
            <a:chExt cx="148913" cy="382701"/>
          </a:xfrm>
        </p:grpSpPr>
        <p:sp>
          <p:nvSpPr>
            <p:cNvPr id="324" name="Oval"/>
            <p:cNvSpPr/>
            <p:nvPr/>
          </p:nvSpPr>
          <p:spPr>
            <a:xfrm>
              <a:off x="52756" y="0"/>
              <a:ext cx="96158" cy="13243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0" y="109512"/>
              <a:ext cx="72912" cy="27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454" y="6064"/>
                  </a:lnTo>
                  <a:lnTo>
                    <a:pt x="5005" y="14775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327" name="Oval"/>
          <p:cNvSpPr/>
          <p:nvPr/>
        </p:nvSpPr>
        <p:spPr>
          <a:xfrm>
            <a:off x="9745133" y="2992966"/>
            <a:ext cx="237629" cy="28026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28" name="Oval"/>
          <p:cNvSpPr/>
          <p:nvPr/>
        </p:nvSpPr>
        <p:spPr>
          <a:xfrm>
            <a:off x="9677400" y="6379633"/>
            <a:ext cx="237629" cy="28026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currence"/>
          <p:cNvSpPr txBox="1"/>
          <p:nvPr>
            <p:ph type="title"/>
          </p:nvPr>
        </p:nvSpPr>
        <p:spPr>
          <a:xfrm>
            <a:off x="894080" y="491066"/>
            <a:ext cx="11216640" cy="1413934"/>
          </a:xfrm>
          <a:prstGeom prst="rect">
            <a:avLst/>
          </a:prstGeom>
        </p:spPr>
        <p:txBody>
          <a:bodyPr lIns="48746" tIns="48746" rIns="48746" bIns="48746">
            <a:normAutofit fontScale="100000" lnSpcReduction="0"/>
          </a:bodyPr>
          <a:lstStyle>
            <a:lvl1pPr algn="ctr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Recurrence</a:t>
            </a:r>
          </a:p>
        </p:txBody>
      </p:sp>
      <p:sp>
        <p:nvSpPr>
          <p:cNvPr id="331" name="A mutation can recur in multiple children if it is inherited OR if a de novo mutation is from parental germline mosaicism"/>
          <p:cNvSpPr txBox="1"/>
          <p:nvPr>
            <p:ph type="body" sz="half" idx="1"/>
          </p:nvPr>
        </p:nvSpPr>
        <p:spPr>
          <a:xfrm>
            <a:off x="952500" y="6506616"/>
            <a:ext cx="11099800" cy="238338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44500" indent="-444500" defTabSz="5842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pPr>
            <a:r>
              <a:t>A mutation can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recur</a:t>
            </a:r>
            <a:r>
              <a:t> in multiple children if it is inherited OR if a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de novo</a:t>
            </a:r>
            <a:r>
              <a:t> mutation is from parental germline mosaicism</a:t>
            </a:r>
          </a:p>
        </p:txBody>
      </p:sp>
      <p:pic>
        <p:nvPicPr>
          <p:cNvPr id="332" name="Screen Shot 2017-10-30 at 11.51.30 AM.png" descr="Screen Shot 2017-10-30 at 11.51.30 AM.png"/>
          <p:cNvPicPr>
            <a:picLocks noChangeAspect="1"/>
          </p:cNvPicPr>
          <p:nvPr/>
        </p:nvPicPr>
        <p:blipFill>
          <a:blip r:embed="rId2">
            <a:extLst/>
          </a:blip>
          <a:srcRect l="512" t="0" r="512" b="44522"/>
          <a:stretch>
            <a:fillRect/>
          </a:stretch>
        </p:blipFill>
        <p:spPr>
          <a:xfrm>
            <a:off x="1470421" y="1867298"/>
            <a:ext cx="1961213" cy="2146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Screen Shot 2017-10-30 at 11.51.30 AM.png" descr="Screen Shot 2017-10-30 at 11.51.30 AM.png"/>
          <p:cNvPicPr>
            <a:picLocks noChangeAspect="1"/>
          </p:cNvPicPr>
          <p:nvPr/>
        </p:nvPicPr>
        <p:blipFill>
          <a:blip r:embed="rId2">
            <a:extLst/>
          </a:blip>
          <a:srcRect l="35978" t="55341" r="28865" b="0"/>
          <a:stretch>
            <a:fillRect/>
          </a:stretch>
        </p:blipFill>
        <p:spPr>
          <a:xfrm>
            <a:off x="3139398" y="4598296"/>
            <a:ext cx="687695" cy="1705554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Line"/>
          <p:cNvSpPr/>
          <p:nvPr/>
        </p:nvSpPr>
        <p:spPr>
          <a:xfrm>
            <a:off x="1518156" y="4242448"/>
            <a:ext cx="196757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5" name="Line"/>
          <p:cNvSpPr/>
          <p:nvPr/>
        </p:nvSpPr>
        <p:spPr>
          <a:xfrm flipV="1">
            <a:off x="2501945" y="2905298"/>
            <a:ext cx="1" cy="134985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36" name="Screen Shot 2017-10-30 at 11.51.30 AM.png" descr="Screen Shot 2017-10-30 at 11.51.30 AM.png"/>
          <p:cNvPicPr>
            <a:picLocks noChangeAspect="1"/>
          </p:cNvPicPr>
          <p:nvPr/>
        </p:nvPicPr>
        <p:blipFill>
          <a:blip r:embed="rId2">
            <a:extLst/>
          </a:blip>
          <a:srcRect l="35978" t="55341" r="28865" b="0"/>
          <a:stretch>
            <a:fillRect/>
          </a:stretch>
        </p:blipFill>
        <p:spPr>
          <a:xfrm>
            <a:off x="1192853" y="4598296"/>
            <a:ext cx="687694" cy="1705554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Line"/>
          <p:cNvSpPr/>
          <p:nvPr/>
        </p:nvSpPr>
        <p:spPr>
          <a:xfrm flipV="1">
            <a:off x="3483290" y="4226863"/>
            <a:ext cx="1" cy="3044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8" name="Line"/>
          <p:cNvSpPr/>
          <p:nvPr/>
        </p:nvSpPr>
        <p:spPr>
          <a:xfrm flipV="1">
            <a:off x="1539650" y="4226863"/>
            <a:ext cx="1" cy="3044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343" name="Group"/>
          <p:cNvGrpSpPr/>
          <p:nvPr/>
        </p:nvGrpSpPr>
        <p:grpSpPr>
          <a:xfrm>
            <a:off x="5676898" y="1847954"/>
            <a:ext cx="1997076" cy="2124165"/>
            <a:chOff x="0" y="0"/>
            <a:chExt cx="1997075" cy="2124163"/>
          </a:xfrm>
        </p:grpSpPr>
        <p:grpSp>
          <p:nvGrpSpPr>
            <p:cNvPr id="341" name="Group"/>
            <p:cNvGrpSpPr/>
            <p:nvPr/>
          </p:nvGrpSpPr>
          <p:grpSpPr>
            <a:xfrm>
              <a:off x="-1" y="-1"/>
              <a:ext cx="1997076" cy="2124165"/>
              <a:chOff x="0" y="0"/>
              <a:chExt cx="1997075" cy="2124163"/>
            </a:xfrm>
          </p:grpSpPr>
          <p:pic>
            <p:nvPicPr>
              <p:cNvPr id="339" name="Screen Shot 2017-09-25 at 2.50.46 PM.png" descr="Screen Shot 2017-09-25 at 2.50.46 PM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49470"/>
              <a:stretch>
                <a:fillRect/>
              </a:stretch>
            </p:blipFill>
            <p:spPr>
              <a:xfrm>
                <a:off x="0" y="26277"/>
                <a:ext cx="1997075" cy="20978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40" name="Rectangle"/>
              <p:cNvSpPr/>
              <p:nvPr/>
            </p:nvSpPr>
            <p:spPr>
              <a:xfrm>
                <a:off x="-1" y="-1"/>
                <a:ext cx="433576" cy="39021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42" name="Oval"/>
            <p:cNvSpPr/>
            <p:nvPr/>
          </p:nvSpPr>
          <p:spPr>
            <a:xfrm>
              <a:off x="525546" y="1019385"/>
              <a:ext cx="252263" cy="237983"/>
            </a:xfrm>
            <a:prstGeom prst="ellipse">
              <a:avLst/>
            </a:prstGeom>
            <a:solidFill>
              <a:srgbClr val="B8A4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48" name="Group"/>
          <p:cNvGrpSpPr/>
          <p:nvPr/>
        </p:nvGrpSpPr>
        <p:grpSpPr>
          <a:xfrm>
            <a:off x="9524998" y="1791697"/>
            <a:ext cx="1997076" cy="2112556"/>
            <a:chOff x="0" y="0"/>
            <a:chExt cx="1997075" cy="2112555"/>
          </a:xfrm>
        </p:grpSpPr>
        <p:grpSp>
          <p:nvGrpSpPr>
            <p:cNvPr id="346" name="Group"/>
            <p:cNvGrpSpPr/>
            <p:nvPr/>
          </p:nvGrpSpPr>
          <p:grpSpPr>
            <a:xfrm>
              <a:off x="-1" y="-1"/>
              <a:ext cx="1997076" cy="2112557"/>
              <a:chOff x="0" y="0"/>
              <a:chExt cx="1997075" cy="2112555"/>
            </a:xfrm>
          </p:grpSpPr>
          <p:pic>
            <p:nvPicPr>
              <p:cNvPr id="344" name="Screen Shot 2017-09-25 at 2.50.46 PM.png" descr="Screen Shot 2017-09-25 at 2.50.46 PM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49750"/>
              <a:stretch>
                <a:fillRect/>
              </a:stretch>
            </p:blipFill>
            <p:spPr>
              <a:xfrm>
                <a:off x="0" y="26277"/>
                <a:ext cx="1997075" cy="208627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45" name="Rectangle"/>
              <p:cNvSpPr/>
              <p:nvPr/>
            </p:nvSpPr>
            <p:spPr>
              <a:xfrm>
                <a:off x="-1" y="-1"/>
                <a:ext cx="433576" cy="39021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47" name="Oval"/>
            <p:cNvSpPr/>
            <p:nvPr/>
          </p:nvSpPr>
          <p:spPr>
            <a:xfrm>
              <a:off x="1545105" y="1026524"/>
              <a:ext cx="252263" cy="237983"/>
            </a:xfrm>
            <a:prstGeom prst="ellipse">
              <a:avLst/>
            </a:prstGeom>
            <a:solidFill>
              <a:srgbClr val="B8A4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349" name="Screen Shot 2017-10-30 at 11.51.30 AM.png" descr="Screen Shot 2017-10-30 at 11.51.30 AM.png"/>
          <p:cNvPicPr>
            <a:picLocks noChangeAspect="1"/>
          </p:cNvPicPr>
          <p:nvPr/>
        </p:nvPicPr>
        <p:blipFill>
          <a:blip r:embed="rId2">
            <a:extLst/>
          </a:blip>
          <a:srcRect l="35978" t="55341" r="28865" b="0"/>
          <a:stretch>
            <a:fillRect/>
          </a:stretch>
        </p:blipFill>
        <p:spPr>
          <a:xfrm>
            <a:off x="7508198" y="4560196"/>
            <a:ext cx="687695" cy="1705554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Line"/>
          <p:cNvSpPr/>
          <p:nvPr/>
        </p:nvSpPr>
        <p:spPr>
          <a:xfrm>
            <a:off x="5886956" y="4204348"/>
            <a:ext cx="196757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51" name="Line"/>
          <p:cNvSpPr/>
          <p:nvPr/>
        </p:nvSpPr>
        <p:spPr>
          <a:xfrm flipV="1">
            <a:off x="6870745" y="2867198"/>
            <a:ext cx="1" cy="134985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52" name="Screen Shot 2017-10-30 at 11.51.30 AM.png" descr="Screen Shot 2017-10-30 at 11.51.30 AM.png"/>
          <p:cNvPicPr>
            <a:picLocks noChangeAspect="1"/>
          </p:cNvPicPr>
          <p:nvPr/>
        </p:nvPicPr>
        <p:blipFill>
          <a:blip r:embed="rId2">
            <a:extLst/>
          </a:blip>
          <a:srcRect l="35978" t="55341" r="28865" b="0"/>
          <a:stretch>
            <a:fillRect/>
          </a:stretch>
        </p:blipFill>
        <p:spPr>
          <a:xfrm>
            <a:off x="5561653" y="4560196"/>
            <a:ext cx="687694" cy="1705554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Line"/>
          <p:cNvSpPr/>
          <p:nvPr/>
        </p:nvSpPr>
        <p:spPr>
          <a:xfrm flipV="1">
            <a:off x="7852091" y="4188763"/>
            <a:ext cx="1" cy="3044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54" name="Line"/>
          <p:cNvSpPr/>
          <p:nvPr/>
        </p:nvSpPr>
        <p:spPr>
          <a:xfrm flipV="1">
            <a:off x="5908450" y="4188763"/>
            <a:ext cx="1" cy="3044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55" name="Screen Shot 2017-10-30 at 11.51.30 AM.png" descr="Screen Shot 2017-10-30 at 11.51.30 AM.png"/>
          <p:cNvPicPr>
            <a:picLocks noChangeAspect="1"/>
          </p:cNvPicPr>
          <p:nvPr/>
        </p:nvPicPr>
        <p:blipFill>
          <a:blip r:embed="rId2">
            <a:extLst/>
          </a:blip>
          <a:srcRect l="35978" t="55341" r="28865" b="0"/>
          <a:stretch>
            <a:fillRect/>
          </a:stretch>
        </p:blipFill>
        <p:spPr>
          <a:xfrm>
            <a:off x="11363189" y="4496696"/>
            <a:ext cx="687694" cy="1705554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Line"/>
          <p:cNvSpPr/>
          <p:nvPr/>
        </p:nvSpPr>
        <p:spPr>
          <a:xfrm>
            <a:off x="9741947" y="4140848"/>
            <a:ext cx="196757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57" name="Line"/>
          <p:cNvSpPr/>
          <p:nvPr/>
        </p:nvSpPr>
        <p:spPr>
          <a:xfrm flipV="1">
            <a:off x="10725736" y="2803698"/>
            <a:ext cx="1" cy="134985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58" name="Screen Shot 2017-10-30 at 11.51.30 AM.png" descr="Screen Shot 2017-10-30 at 11.51.30 AM.png"/>
          <p:cNvPicPr>
            <a:picLocks noChangeAspect="1"/>
          </p:cNvPicPr>
          <p:nvPr/>
        </p:nvPicPr>
        <p:blipFill>
          <a:blip r:embed="rId2">
            <a:extLst/>
          </a:blip>
          <a:srcRect l="35978" t="55341" r="28865" b="0"/>
          <a:stretch>
            <a:fillRect/>
          </a:stretch>
        </p:blipFill>
        <p:spPr>
          <a:xfrm>
            <a:off x="9416644" y="4496696"/>
            <a:ext cx="687694" cy="1705554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Line"/>
          <p:cNvSpPr/>
          <p:nvPr/>
        </p:nvSpPr>
        <p:spPr>
          <a:xfrm flipV="1">
            <a:off x="11707082" y="4125263"/>
            <a:ext cx="1" cy="3044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60" name="Line"/>
          <p:cNvSpPr/>
          <p:nvPr/>
        </p:nvSpPr>
        <p:spPr>
          <a:xfrm flipV="1">
            <a:off x="9763441" y="4125263"/>
            <a:ext cx="1" cy="30446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61" name="Line"/>
          <p:cNvSpPr/>
          <p:nvPr/>
        </p:nvSpPr>
        <p:spPr>
          <a:xfrm flipH="1">
            <a:off x="2301631" y="2879898"/>
            <a:ext cx="40062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62" name="Line"/>
          <p:cNvSpPr/>
          <p:nvPr/>
        </p:nvSpPr>
        <p:spPr>
          <a:xfrm flipH="1">
            <a:off x="6670430" y="2889648"/>
            <a:ext cx="40063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63" name="Line"/>
          <p:cNvSpPr/>
          <p:nvPr/>
        </p:nvSpPr>
        <p:spPr>
          <a:xfrm flipH="1">
            <a:off x="10508094" y="2829098"/>
            <a:ext cx="40062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64" name="Adapted from Freed et al., Genes 2014"/>
          <p:cNvSpPr txBox="1"/>
          <p:nvPr/>
        </p:nvSpPr>
        <p:spPr>
          <a:xfrm>
            <a:off x="8790540" y="8945602"/>
            <a:ext cx="373138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Adapted from Freed et al., </a:t>
            </a:r>
            <a:r>
              <a:rPr i="1"/>
              <a:t>Genes</a:t>
            </a:r>
            <a:r>
              <a:t> 2014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Recurrence Ris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Recurrence Risk</a:t>
            </a:r>
          </a:p>
        </p:txBody>
      </p:sp>
      <p:sp>
        <p:nvSpPr>
          <p:cNvPr id="367" name="For inherited (dominant) mutations, recurrence risk is 50%…"/>
          <p:cNvSpPr txBox="1"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For inherited (dominant) mutations, recurrence risk is 50%</a:t>
            </a:r>
          </a:p>
          <a:p>
            <a:pPr/>
            <a:r>
              <a:t>For de novo mutations, genetic counselors might estimate a 1% recurrence risk based on many families.</a:t>
            </a:r>
          </a:p>
        </p:txBody>
      </p:sp>
      <p:grpSp>
        <p:nvGrpSpPr>
          <p:cNvPr id="372" name="Group"/>
          <p:cNvGrpSpPr/>
          <p:nvPr/>
        </p:nvGrpSpPr>
        <p:grpSpPr>
          <a:xfrm>
            <a:off x="9900556" y="5467314"/>
            <a:ext cx="1997076" cy="4178092"/>
            <a:chOff x="0" y="0"/>
            <a:chExt cx="1997075" cy="4178091"/>
          </a:xfrm>
        </p:grpSpPr>
        <p:grpSp>
          <p:nvGrpSpPr>
            <p:cNvPr id="370" name="Group"/>
            <p:cNvGrpSpPr/>
            <p:nvPr/>
          </p:nvGrpSpPr>
          <p:grpSpPr>
            <a:xfrm>
              <a:off x="-1" y="-1"/>
              <a:ext cx="1997076" cy="4178093"/>
              <a:chOff x="0" y="0"/>
              <a:chExt cx="1997075" cy="4178091"/>
            </a:xfrm>
          </p:grpSpPr>
          <p:pic>
            <p:nvPicPr>
              <p:cNvPr id="368" name="Screen Shot 2017-09-25 at 2.50.46 PM.png" descr="Screen Shot 2017-09-25 at 2.50.46 PM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6277"/>
                <a:ext cx="1997075" cy="41518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69" name="Rectangle"/>
              <p:cNvSpPr/>
              <p:nvPr/>
            </p:nvSpPr>
            <p:spPr>
              <a:xfrm>
                <a:off x="-1" y="-1"/>
                <a:ext cx="433576" cy="39021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71" name="Oval"/>
            <p:cNvSpPr/>
            <p:nvPr/>
          </p:nvSpPr>
          <p:spPr>
            <a:xfrm>
              <a:off x="525546" y="1019385"/>
              <a:ext cx="252263" cy="237983"/>
            </a:xfrm>
            <a:prstGeom prst="ellipse">
              <a:avLst/>
            </a:prstGeom>
            <a:solidFill>
              <a:srgbClr val="B8A4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73" name="For cases with paternal germline mosaicism, we can use sperm samples to assess exactly the percentage of cells that carry the disease-causing mutation."/>
          <p:cNvSpPr txBox="1"/>
          <p:nvPr/>
        </p:nvSpPr>
        <p:spPr>
          <a:xfrm>
            <a:off x="1006230" y="6234095"/>
            <a:ext cx="8310163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</a:lvl1pPr>
          </a:lstStyle>
          <a:p>
            <a:pPr/>
            <a:r>
              <a:t>For cases with paternal germline mosaicism, we can use sperm samples to assess exactly the percentage of cells that carry the disease-causing mutation.</a:t>
            </a:r>
          </a:p>
        </p:txBody>
      </p:sp>
      <p:sp>
        <p:nvSpPr>
          <p:cNvPr id="374" name="Adapted from Freed et al., Genes 2014"/>
          <p:cNvSpPr txBox="1"/>
          <p:nvPr/>
        </p:nvSpPr>
        <p:spPr>
          <a:xfrm>
            <a:off x="9069940" y="9250402"/>
            <a:ext cx="373138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Adapted from Freed et al., </a:t>
            </a:r>
            <a:r>
              <a:rPr i="1"/>
              <a:t>Genes</a:t>
            </a:r>
            <a:r>
              <a:t> 2014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wo example famil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 example families</a:t>
            </a:r>
          </a:p>
        </p:txBody>
      </p:sp>
      <p:pic>
        <p:nvPicPr>
          <p:cNvPr id="377" name="families.pdf" descr="families.pdf"/>
          <p:cNvPicPr>
            <a:picLocks noChangeAspect="1"/>
          </p:cNvPicPr>
          <p:nvPr/>
        </p:nvPicPr>
        <p:blipFill>
          <a:blip r:embed="rId3">
            <a:extLst/>
          </a:blip>
          <a:srcRect l="0" t="0" r="55742" b="0"/>
          <a:stretch>
            <a:fillRect/>
          </a:stretch>
        </p:blipFill>
        <p:spPr>
          <a:xfrm>
            <a:off x="1902725" y="3363368"/>
            <a:ext cx="3684549" cy="2002431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Mutation in 15% of sperm"/>
          <p:cNvSpPr txBox="1"/>
          <p:nvPr/>
        </p:nvSpPr>
        <p:spPr>
          <a:xfrm>
            <a:off x="853024" y="5819121"/>
            <a:ext cx="54585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Mutation in 15% of sperm </a:t>
            </a:r>
          </a:p>
        </p:txBody>
      </p:sp>
      <p:sp>
        <p:nvSpPr>
          <p:cNvPr id="379" name="Mutation in 0% of sperm"/>
          <p:cNvSpPr txBox="1"/>
          <p:nvPr/>
        </p:nvSpPr>
        <p:spPr>
          <a:xfrm>
            <a:off x="7006961" y="5819121"/>
            <a:ext cx="52043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Mutation in 0% of sperm </a:t>
            </a:r>
          </a:p>
        </p:txBody>
      </p:sp>
      <p:pic>
        <p:nvPicPr>
          <p:cNvPr id="380" name="families.pdf" descr="families.pdf"/>
          <p:cNvPicPr>
            <a:picLocks noChangeAspect="1"/>
          </p:cNvPicPr>
          <p:nvPr/>
        </p:nvPicPr>
        <p:blipFill>
          <a:blip r:embed="rId3">
            <a:extLst/>
          </a:blip>
          <a:srcRect l="55451" t="0" r="0" b="0"/>
          <a:stretch>
            <a:fillRect/>
          </a:stretch>
        </p:blipFill>
        <p:spPr>
          <a:xfrm>
            <a:off x="7540180" y="3363368"/>
            <a:ext cx="3708759" cy="2002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SC1 &amp; TSC2 mutations can be inherited or de novo…"/>
          <p:cNvSpPr txBox="1"/>
          <p:nvPr>
            <p:ph type="body" idx="1"/>
          </p:nvPr>
        </p:nvSpPr>
        <p:spPr>
          <a:xfrm>
            <a:off x="849164" y="2551324"/>
            <a:ext cx="11306472" cy="6403552"/>
          </a:xfrm>
          <a:prstGeom prst="rect">
            <a:avLst/>
          </a:prstGeom>
        </p:spPr>
        <p:txBody>
          <a:bodyPr anchor="t"/>
          <a:lstStyle/>
          <a:p>
            <a:pPr/>
            <a:r>
              <a:t>TSC1 &amp; TSC2 mutations can be inherited or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de novo</a:t>
            </a:r>
            <a:endParaRPr i="1">
              <a:latin typeface="Helvetica"/>
              <a:ea typeface="Helvetica"/>
              <a:cs typeface="Helvetica"/>
              <a:sym typeface="Helvetica"/>
            </a:endParaRPr>
          </a:p>
          <a:p>
            <a:pPr/>
            <a:r>
              <a:t>Variable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expressivity</a:t>
            </a:r>
            <a:r>
              <a:t>- the same mutation might cause symptoms in one person but no symptoms in another (e.g. in inherited cases)</a:t>
            </a:r>
          </a:p>
          <a:p>
            <a:pPr/>
            <a:r>
              <a:t>TS-causing mutations are “loss-of-function”- TSC1 or TSC2 protein does not work anymore</a:t>
            </a:r>
          </a:p>
        </p:txBody>
      </p:sp>
      <p:sp>
        <p:nvSpPr>
          <p:cNvPr id="385" name="Tuberous sclero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Tuberous sclerosis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uberous sclero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Tuberous sclerosis </a:t>
            </a:r>
          </a:p>
        </p:txBody>
      </p:sp>
      <p:sp>
        <p:nvSpPr>
          <p:cNvPr id="388" name="Caused by mutations in two genes, TSC1 and TSC2"/>
          <p:cNvSpPr txBox="1"/>
          <p:nvPr>
            <p:ph type="body" idx="1"/>
          </p:nvPr>
        </p:nvSpPr>
        <p:spPr>
          <a:xfrm>
            <a:off x="952500" y="2603500"/>
            <a:ext cx="11290772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Caused by mutations in two genes, TSC1 and TSC2</a:t>
            </a:r>
          </a:p>
        </p:txBody>
      </p:sp>
      <p:pic>
        <p:nvPicPr>
          <p:cNvPr id="389" name="Screen Shot 2017-10-30 at 2.16.30 PM.png" descr="Screen Shot 2017-10-30 at 2.16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835" y="4142432"/>
            <a:ext cx="9944101" cy="2806701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From Martin et al., Nat Comm 2017"/>
          <p:cNvSpPr txBox="1"/>
          <p:nvPr/>
        </p:nvSpPr>
        <p:spPr>
          <a:xfrm>
            <a:off x="8790540" y="8945602"/>
            <a:ext cx="345299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From Martin et al., </a:t>
            </a:r>
            <a:r>
              <a:rPr i="1"/>
              <a:t>Nat Comm</a:t>
            </a:r>
            <a:r>
              <a:t> 2017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Our stud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study</a:t>
            </a:r>
          </a:p>
        </p:txBody>
      </p:sp>
      <p:sp>
        <p:nvSpPr>
          <p:cNvPr id="393" name="Questions:…"/>
          <p:cNvSpPr txBox="1"/>
          <p:nvPr>
            <p:ph type="body" idx="1"/>
          </p:nvPr>
        </p:nvSpPr>
        <p:spPr>
          <a:xfrm>
            <a:off x="952500" y="24511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 marL="0" indent="228600">
              <a:buSzTx/>
              <a:buNone/>
              <a:defRPr b="1"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Questions:</a:t>
            </a:r>
          </a:p>
          <a:p>
            <a:pPr lvl="2" marL="1905000" indent="-635000">
              <a:buSzPct val="100000"/>
              <a:buAutoNum type="arabicPeriod" startAt="1"/>
            </a:pPr>
            <a:r>
              <a:t>What percentage of TS cases have paternal germline mosaicism (in sperm cells)?</a:t>
            </a:r>
          </a:p>
          <a:p>
            <a:pPr lvl="2" marL="1905000" indent="-635000">
              <a:buSzPct val="100000"/>
              <a:buAutoNum type="arabicPeriod" startAt="1"/>
            </a:pPr>
            <a:r>
              <a:t>For those cases, what percentage of sperm cells carry the mutation?</a:t>
            </a:r>
          </a:p>
          <a:p>
            <a:pPr lvl="2"/>
            <a:r>
              <a:t>A first step towards a genetic counseling tool for families to get a personalized risk assessment for recurrence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Who can enroll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can enroll?</a:t>
            </a:r>
          </a:p>
        </p:txBody>
      </p:sp>
      <p:sp>
        <p:nvSpPr>
          <p:cNvPr id="396" name="Families of a child with genetic TS diagnosis that are willing to share a copy of the test results…"/>
          <p:cNvSpPr txBox="1"/>
          <p:nvPr>
            <p:ph type="body" idx="1"/>
          </p:nvPr>
        </p:nvSpPr>
        <p:spPr>
          <a:xfrm>
            <a:off x="952500" y="24511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lvl="1" marL="1244600" indent="-622300" defTabSz="572516">
              <a:spcBef>
                <a:spcPts val="4100"/>
              </a:spcBef>
              <a:buSzPct val="100000"/>
              <a:buAutoNum type="arabicPeriod" startAt="1"/>
              <a:defRPr sz="3528"/>
            </a:pPr>
            <a:r>
              <a:t>Families of a child with genetic TS diagnosis that are willing to share a copy of the test results</a:t>
            </a:r>
          </a:p>
          <a:p>
            <a:pPr lvl="1" marL="1244600" indent="-622300" defTabSz="572516">
              <a:spcBef>
                <a:spcPts val="4100"/>
              </a:spcBef>
              <a:buSzPct val="100000"/>
              <a:buAutoNum type="arabicPeriod" startAt="1"/>
              <a:defRPr sz="3528"/>
            </a:pPr>
            <a:r>
              <a:t>Father is willing to provide semen sample</a:t>
            </a:r>
          </a:p>
          <a:p>
            <a:pPr lvl="1" marL="1244600" indent="-622300" defTabSz="572516">
              <a:spcBef>
                <a:spcPts val="4100"/>
              </a:spcBef>
              <a:buSzPct val="100000"/>
              <a:buAutoNum type="arabicPeriod" startAt="1"/>
              <a:defRPr sz="3528"/>
            </a:pPr>
            <a:r>
              <a:t>Both parents and child with TS are willing to send in a saliva sample (siblings also requested)</a:t>
            </a:r>
          </a:p>
          <a:p>
            <a:pPr lvl="3" marL="1742439" indent="-435609" defTabSz="572516">
              <a:spcBef>
                <a:spcPts val="4100"/>
              </a:spcBef>
              <a:defRPr sz="3528"/>
            </a:pPr>
            <a:r>
              <a:t>Swab kits available for                           children with difficulty spitting</a:t>
            </a:r>
          </a:p>
        </p:txBody>
      </p:sp>
      <p:pic>
        <p:nvPicPr>
          <p:cNvPr id="3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4572" y="6888250"/>
            <a:ext cx="3220860" cy="1976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Our study: logis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study: logistics</a:t>
            </a:r>
          </a:p>
        </p:txBody>
      </p:sp>
      <p:sp>
        <p:nvSpPr>
          <p:cNvPr id="400" name="Confidential, no cost…"/>
          <p:cNvSpPr txBox="1"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4000"/>
              </a:spcBef>
              <a:defRPr sz="3455"/>
            </a:pPr>
            <a:r>
              <a:t>Confidential, no cost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We send out saliva collection kits and a semen collection container by mail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You collect all samples at home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You use the prepaid FedEx package to send samples back to us (or can drop off at the lab at UCSD)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$20 gift card token of thanks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769" y="1096760"/>
            <a:ext cx="10713262" cy="5242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441196"/>
            <a:ext cx="13004801" cy="3350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How to enrol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enroll</a:t>
            </a:r>
          </a:p>
        </p:txBody>
      </p:sp>
      <p:sp>
        <p:nvSpPr>
          <p:cNvPr id="403" name="Sign up on the clipboard after this talk…"/>
          <p:cNvSpPr txBox="1"/>
          <p:nvPr>
            <p:ph type="body" idx="1"/>
          </p:nvPr>
        </p:nvSpPr>
        <p:spPr>
          <a:xfrm>
            <a:off x="952500" y="2463304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t>Sign up on the clipboard after this talk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</a:p>
          <a:p>
            <a:pPr marL="0" indent="0" defTabSz="514095">
              <a:spcBef>
                <a:spcPts val="3600"/>
              </a:spcBef>
              <a:buSzTx/>
              <a:buNone/>
              <a:defRPr sz="3168"/>
            </a:pPr>
          </a:p>
          <a:p>
            <a:pPr marL="0" indent="0" defTabSz="514095">
              <a:spcBef>
                <a:spcPts val="3600"/>
              </a:spcBef>
              <a:buSzTx/>
              <a:buNone/>
              <a:defRPr sz="3168"/>
            </a:pPr>
            <a:r>
              <a:t>OR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Email us: </a:t>
            </a:r>
            <a:r>
              <a:rPr u="sng">
                <a:hlinkClick r:id="rId2" invalidUrl="" action="" tgtFrame="" tooltip="" history="1" highlightClick="0" endSnd="0"/>
              </a:rPr>
              <a:t>gleesonlab@ucsd.edu</a:t>
            </a:r>
          </a:p>
          <a:p>
            <a:pPr marL="0" indent="0" defTabSz="514095">
              <a:spcBef>
                <a:spcPts val="3600"/>
              </a:spcBef>
              <a:buSzTx/>
              <a:buNone/>
              <a:defRPr sz="3168"/>
            </a:pPr>
            <a:r>
              <a:t>OR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Call us: 858-246-0547</a:t>
            </a:r>
          </a:p>
        </p:txBody>
      </p:sp>
      <p:pic>
        <p:nvPicPr>
          <p:cNvPr id="404" name="Screen Shot 2017-11-02 at 3.56.55 PM.png" descr="Screen Shot 2017-11-02 at 3.56.55 PM.png"/>
          <p:cNvPicPr>
            <a:picLocks noChangeAspect="1"/>
          </p:cNvPicPr>
          <p:nvPr/>
        </p:nvPicPr>
        <p:blipFill>
          <a:blip r:embed="rId3">
            <a:extLst/>
          </a:blip>
          <a:srcRect l="2234" t="3020" r="3286" b="74028"/>
          <a:stretch>
            <a:fillRect/>
          </a:stretch>
        </p:blipFill>
        <p:spPr>
          <a:xfrm>
            <a:off x="1072951" y="3055989"/>
            <a:ext cx="10859030" cy="2063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7" name="Screen Shot 2017-11-03 at 1.31.16 PM.png" descr="Screen Shot 2017-11-03 at 1.31.1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322" y="217428"/>
            <a:ext cx="12846605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We need your help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need your help..</a:t>
            </a:r>
          </a:p>
        </p:txBody>
      </p:sp>
      <p:sp>
        <p:nvSpPr>
          <p:cNvPr id="410" name="The success of this study depends completely on the partnership of families such as yours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success of this study depends completely on the partnership of families such as yours! </a:t>
            </a:r>
          </a:p>
          <a:p>
            <a:pPr marL="0" indent="0">
              <a:buSzTx/>
              <a:buNone/>
            </a:pPr>
          </a:p>
          <a:p>
            <a:pPr/>
            <a:r>
              <a:t>Please spread the word to friends and online support groups- share our Facebook announcement and the forthcoming announcement from the TS Alliance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3850" y="828797"/>
            <a:ext cx="4737101" cy="1714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Acknowledgements…"/>
          <p:cNvSpPr txBox="1"/>
          <p:nvPr/>
        </p:nvSpPr>
        <p:spPr>
          <a:xfrm>
            <a:off x="3712944" y="3187699"/>
            <a:ext cx="5137101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Acknowledgements</a:t>
            </a:r>
          </a:p>
          <a:p>
            <a:pPr algn="l"/>
            <a:r>
              <a:t>Kari Luther Rosbeck</a:t>
            </a:r>
          </a:p>
          <a:p>
            <a:pPr algn="l"/>
            <a:r>
              <a:t>Steven L. Roberds, PhD</a:t>
            </a:r>
          </a:p>
          <a:p>
            <a:pPr algn="l"/>
            <a:r>
              <a:t>Jo Anne Nakagawa </a:t>
            </a:r>
          </a:p>
          <a:p>
            <a:pPr algn="l"/>
            <a:r>
              <a:t>Jaye Isham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enetic mutations can cause dise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Genetic mutations can cause disease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377" y="2788479"/>
            <a:ext cx="5616412" cy="441451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Image from socratic.org"/>
          <p:cNvSpPr txBox="1"/>
          <p:nvPr/>
        </p:nvSpPr>
        <p:spPr>
          <a:xfrm>
            <a:off x="872004" y="7387973"/>
            <a:ext cx="23027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Image from </a:t>
            </a:r>
            <a:r>
              <a:rPr u="sng">
                <a:hlinkClick r:id="rId3" invalidUrl="" action="" tgtFrame="" tooltip="" history="1" highlightClick="0" endSnd="0"/>
              </a:rPr>
              <a:t>socratic.org</a:t>
            </a:r>
          </a:p>
        </p:txBody>
      </p:sp>
      <p:sp>
        <p:nvSpPr>
          <p:cNvPr id="168" name="ATGACGGAT"/>
          <p:cNvSpPr txBox="1"/>
          <p:nvPr/>
        </p:nvSpPr>
        <p:spPr>
          <a:xfrm>
            <a:off x="9471278" y="3041650"/>
            <a:ext cx="285064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>
                <a:solidFill>
                  <a:schemeClr val="accent2"/>
                </a:solidFill>
              </a:rPr>
              <a:t>A</a:t>
            </a:r>
            <a:r>
              <a:rPr>
                <a:solidFill>
                  <a:schemeClr val="accent5"/>
                </a:solidFill>
              </a:rPr>
              <a:t>T</a:t>
            </a:r>
            <a:r>
              <a:t>G</a:t>
            </a:r>
            <a:r>
              <a:rPr>
                <a:solidFill>
                  <a:schemeClr val="accent2"/>
                </a:solidFill>
              </a:rPr>
              <a:t>A</a:t>
            </a:r>
            <a:r>
              <a:rPr>
                <a:solidFill>
                  <a:schemeClr val="accent1"/>
                </a:solidFill>
              </a:rPr>
              <a:t>C</a:t>
            </a:r>
            <a:r>
              <a:t>GG</a:t>
            </a:r>
            <a:r>
              <a:rPr>
                <a:solidFill>
                  <a:schemeClr val="accent2"/>
                </a:solidFill>
              </a:rPr>
              <a:t>A</a:t>
            </a:r>
            <a:r>
              <a:rPr>
                <a:solidFill>
                  <a:schemeClr val="accent5"/>
                </a:solidFill>
              </a:rPr>
              <a:t>T</a:t>
            </a:r>
          </a:p>
        </p:txBody>
      </p:sp>
      <p:sp>
        <p:nvSpPr>
          <p:cNvPr id="169" name="ATGACAT"/>
          <p:cNvSpPr txBox="1"/>
          <p:nvPr/>
        </p:nvSpPr>
        <p:spPr>
          <a:xfrm>
            <a:off x="10157180" y="4489450"/>
            <a:ext cx="21392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>
                <a:solidFill>
                  <a:schemeClr val="accent2"/>
                </a:solidFill>
              </a:rPr>
              <a:t>A</a:t>
            </a:r>
            <a:r>
              <a:rPr>
                <a:solidFill>
                  <a:schemeClr val="accent5"/>
                </a:solidFill>
              </a:rPr>
              <a:t>T</a:t>
            </a:r>
            <a:r>
              <a:t>G</a:t>
            </a:r>
            <a:r>
              <a:rPr>
                <a:solidFill>
                  <a:schemeClr val="accent2"/>
                </a:solidFill>
              </a:rPr>
              <a:t>A</a:t>
            </a:r>
            <a:r>
              <a:rPr>
                <a:solidFill>
                  <a:schemeClr val="accent1"/>
                </a:solidFill>
              </a:rPr>
              <a:t>C</a:t>
            </a:r>
            <a:r>
              <a:rPr>
                <a:solidFill>
                  <a:schemeClr val="accent2"/>
                </a:solidFill>
              </a:rPr>
              <a:t>A</a:t>
            </a:r>
            <a:r>
              <a:rPr>
                <a:solidFill>
                  <a:schemeClr val="accent5"/>
                </a:solidFill>
              </a:rPr>
              <a:t>T</a:t>
            </a:r>
          </a:p>
        </p:txBody>
      </p:sp>
      <p:sp>
        <p:nvSpPr>
          <p:cNvPr id="170" name="ATGACCGGAT"/>
          <p:cNvSpPr txBox="1"/>
          <p:nvPr/>
        </p:nvSpPr>
        <p:spPr>
          <a:xfrm>
            <a:off x="9115729" y="5924550"/>
            <a:ext cx="31807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>
                <a:solidFill>
                  <a:schemeClr val="accent2"/>
                </a:solidFill>
              </a:rPr>
              <a:t>A</a:t>
            </a:r>
            <a:r>
              <a:rPr>
                <a:solidFill>
                  <a:schemeClr val="accent5"/>
                </a:solidFill>
              </a:rPr>
              <a:t>T</a:t>
            </a:r>
            <a:r>
              <a:t>G</a:t>
            </a:r>
            <a:r>
              <a:rPr>
                <a:solidFill>
                  <a:schemeClr val="accent2"/>
                </a:solidFill>
              </a:rPr>
              <a:t>A</a:t>
            </a:r>
            <a:r>
              <a:rPr>
                <a:solidFill>
                  <a:schemeClr val="accent1"/>
                </a:solidFill>
              </a:rPr>
              <a:t>CC</a:t>
            </a:r>
            <a:r>
              <a:t>GG</a:t>
            </a:r>
            <a:r>
              <a:rPr>
                <a:solidFill>
                  <a:schemeClr val="accent2"/>
                </a:solidFill>
              </a:rPr>
              <a:t>A</a:t>
            </a:r>
            <a:r>
              <a:rPr>
                <a:solidFill>
                  <a:schemeClr val="accent5"/>
                </a:solidFill>
              </a:rPr>
              <a:t>T</a:t>
            </a:r>
          </a:p>
        </p:txBody>
      </p:sp>
      <p:sp>
        <p:nvSpPr>
          <p:cNvPr id="171" name="Deletion"/>
          <p:cNvSpPr txBox="1"/>
          <p:nvPr/>
        </p:nvSpPr>
        <p:spPr>
          <a:xfrm>
            <a:off x="7052541" y="4489450"/>
            <a:ext cx="17913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Deletion</a:t>
            </a:r>
          </a:p>
        </p:txBody>
      </p:sp>
      <p:sp>
        <p:nvSpPr>
          <p:cNvPr id="172" name="Insertion"/>
          <p:cNvSpPr txBox="1"/>
          <p:nvPr/>
        </p:nvSpPr>
        <p:spPr>
          <a:xfrm>
            <a:off x="7010250" y="5924550"/>
            <a:ext cx="187589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Insertion</a:t>
            </a:r>
          </a:p>
        </p:txBody>
      </p:sp>
      <p:sp>
        <p:nvSpPr>
          <p:cNvPr id="173" name="SNV"/>
          <p:cNvSpPr txBox="1"/>
          <p:nvPr/>
        </p:nvSpPr>
        <p:spPr>
          <a:xfrm>
            <a:off x="7814947" y="7423150"/>
            <a:ext cx="10030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SNV</a:t>
            </a:r>
          </a:p>
        </p:txBody>
      </p:sp>
      <p:sp>
        <p:nvSpPr>
          <p:cNvPr id="174" name="ATGTCGGAT"/>
          <p:cNvSpPr txBox="1"/>
          <p:nvPr/>
        </p:nvSpPr>
        <p:spPr>
          <a:xfrm>
            <a:off x="9496653" y="7423150"/>
            <a:ext cx="27998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>
                <a:solidFill>
                  <a:schemeClr val="accent2"/>
                </a:solidFill>
              </a:rPr>
              <a:t>A</a:t>
            </a:r>
            <a:r>
              <a:rPr>
                <a:solidFill>
                  <a:schemeClr val="accent5"/>
                </a:solidFill>
              </a:rPr>
              <a:t>T</a:t>
            </a:r>
            <a:r>
              <a:t>G</a:t>
            </a:r>
            <a:r>
              <a:rPr>
                <a:solidFill>
                  <a:schemeClr val="accent5"/>
                </a:solidFill>
              </a:rPr>
              <a:t>T</a:t>
            </a:r>
            <a:r>
              <a:rPr>
                <a:solidFill>
                  <a:schemeClr val="accent1"/>
                </a:solidFill>
              </a:rPr>
              <a:t>C</a:t>
            </a:r>
            <a:r>
              <a:t>GG</a:t>
            </a:r>
            <a:r>
              <a:rPr>
                <a:solidFill>
                  <a:schemeClr val="accent2"/>
                </a:solidFill>
              </a:rPr>
              <a:t>A</a:t>
            </a:r>
            <a:r>
              <a:rPr>
                <a:solidFill>
                  <a:schemeClr val="accent5"/>
                </a:solidFill>
              </a:rPr>
              <a:t>T</a:t>
            </a:r>
          </a:p>
        </p:txBody>
      </p:sp>
      <p:pic>
        <p:nvPicPr>
          <p:cNvPr id="175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3989152">
            <a:off x="11142520" y="4099894"/>
            <a:ext cx="923649" cy="409765"/>
          </a:xfrm>
          <a:prstGeom prst="rect">
            <a:avLst/>
          </a:prstGeom>
        </p:spPr>
      </p:pic>
      <p:pic>
        <p:nvPicPr>
          <p:cNvPr id="177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3989152">
            <a:off x="10164620" y="5484194"/>
            <a:ext cx="923649" cy="409765"/>
          </a:xfrm>
          <a:prstGeom prst="rect">
            <a:avLst/>
          </a:prstGeom>
        </p:spPr>
      </p:pic>
      <p:pic>
        <p:nvPicPr>
          <p:cNvPr id="179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3989152">
            <a:off x="9974120" y="6970094"/>
            <a:ext cx="923649" cy="4097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Mutations can be new, or inherited from par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Mutations can be new, or inherited from parents</a:t>
            </a:r>
          </a:p>
        </p:txBody>
      </p:sp>
      <p:grpSp>
        <p:nvGrpSpPr>
          <p:cNvPr id="185" name="Group"/>
          <p:cNvGrpSpPr/>
          <p:nvPr/>
        </p:nvGrpSpPr>
        <p:grpSpPr>
          <a:xfrm>
            <a:off x="8331198" y="3252787"/>
            <a:ext cx="1997076" cy="4178093"/>
            <a:chOff x="0" y="0"/>
            <a:chExt cx="1997075" cy="4178091"/>
          </a:xfrm>
        </p:grpSpPr>
        <p:pic>
          <p:nvPicPr>
            <p:cNvPr id="183" name="Screen Shot 2017-09-25 at 2.50.46 PM.png" descr="Screen Shot 2017-09-25 at 2.50.46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6277"/>
              <a:ext cx="1997075" cy="41518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4" name="Rectangle"/>
            <p:cNvSpPr/>
            <p:nvPr/>
          </p:nvSpPr>
          <p:spPr>
            <a:xfrm>
              <a:off x="-1" y="-1"/>
              <a:ext cx="433576" cy="39021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86" name="New…"/>
          <p:cNvSpPr txBox="1"/>
          <p:nvPr/>
        </p:nvSpPr>
        <p:spPr>
          <a:xfrm>
            <a:off x="8044713" y="7340600"/>
            <a:ext cx="298597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New </a:t>
            </a:r>
          </a:p>
          <a:p>
            <a:pPr/>
            <a:r>
              <a:t>aka “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de novo</a:t>
            </a:r>
            <a:r>
              <a:t>”</a:t>
            </a:r>
          </a:p>
        </p:txBody>
      </p:sp>
      <p:sp>
        <p:nvSpPr>
          <p:cNvPr id="187" name="Adapted from Freed et al., Genes 2014"/>
          <p:cNvSpPr txBox="1"/>
          <p:nvPr/>
        </p:nvSpPr>
        <p:spPr>
          <a:xfrm>
            <a:off x="8898404" y="8795782"/>
            <a:ext cx="373138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Adapted from Freed et al., </a:t>
            </a:r>
            <a:r>
              <a:rPr i="1"/>
              <a:t>Genes</a:t>
            </a:r>
            <a:r>
              <a:t> 2014 </a:t>
            </a:r>
          </a:p>
        </p:txBody>
      </p:sp>
      <p:grpSp>
        <p:nvGrpSpPr>
          <p:cNvPr id="191" name="Group"/>
          <p:cNvGrpSpPr/>
          <p:nvPr/>
        </p:nvGrpSpPr>
        <p:grpSpPr>
          <a:xfrm>
            <a:off x="1917700" y="3427317"/>
            <a:ext cx="3463132" cy="4977603"/>
            <a:chOff x="0" y="0"/>
            <a:chExt cx="3463131" cy="4977602"/>
          </a:xfrm>
        </p:grpSpPr>
        <p:pic>
          <p:nvPicPr>
            <p:cNvPr id="188" name="Screen Shot 2017-10-30 at 11.51.30 AM.png" descr="Screen Shot 2017-10-30 at 11.51.30 A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1384" y="0"/>
              <a:ext cx="1961213" cy="3829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9" name="Rectangle"/>
            <p:cNvSpPr/>
            <p:nvPr/>
          </p:nvSpPr>
          <p:spPr>
            <a:xfrm>
              <a:off x="2070100" y="2198782"/>
              <a:ext cx="1393032" cy="27788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0" name="Rectangle"/>
            <p:cNvSpPr/>
            <p:nvPr/>
          </p:nvSpPr>
          <p:spPr>
            <a:xfrm>
              <a:off x="0" y="2198782"/>
              <a:ext cx="1393032" cy="27788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192" name="Inherited"/>
          <p:cNvSpPr txBox="1"/>
          <p:nvPr/>
        </p:nvSpPr>
        <p:spPr>
          <a:xfrm>
            <a:off x="2690060" y="7613650"/>
            <a:ext cx="19184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Inherited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De novo mutations"/>
          <p:cNvSpPr txBox="1"/>
          <p:nvPr>
            <p:ph type="title"/>
          </p:nvPr>
        </p:nvSpPr>
        <p:spPr>
          <a:xfrm>
            <a:off x="820736" y="444500"/>
            <a:ext cx="11099801" cy="2159000"/>
          </a:xfrm>
          <a:prstGeom prst="rect">
            <a:avLst/>
          </a:prstGeom>
        </p:spPr>
        <p:txBody>
          <a:bodyPr/>
          <a:lstStyle/>
          <a:p>
            <a:pPr/>
            <a:r>
              <a:rPr i="1">
                <a:latin typeface="Helvetica"/>
                <a:ea typeface="Helvetica"/>
                <a:cs typeface="Helvetica"/>
                <a:sym typeface="Helvetica"/>
              </a:rPr>
              <a:t>De novo</a:t>
            </a:r>
            <a:r>
              <a:t> mutations</a:t>
            </a:r>
          </a:p>
        </p:txBody>
      </p:sp>
      <p:grpSp>
        <p:nvGrpSpPr>
          <p:cNvPr id="197" name="Group"/>
          <p:cNvGrpSpPr/>
          <p:nvPr/>
        </p:nvGrpSpPr>
        <p:grpSpPr>
          <a:xfrm>
            <a:off x="1345563" y="2787754"/>
            <a:ext cx="1997076" cy="4178092"/>
            <a:chOff x="0" y="0"/>
            <a:chExt cx="1997075" cy="4178091"/>
          </a:xfrm>
        </p:grpSpPr>
        <p:pic>
          <p:nvPicPr>
            <p:cNvPr id="195" name="Screen Shot 2017-09-25 at 2.50.46 PM.png" descr="Screen Shot 2017-09-25 at 2.50.46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6277"/>
              <a:ext cx="1997075" cy="41518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" name="Rectangle"/>
            <p:cNvSpPr/>
            <p:nvPr/>
          </p:nvSpPr>
          <p:spPr>
            <a:xfrm>
              <a:off x="-1" y="-1"/>
              <a:ext cx="433576" cy="39021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02" name="Group"/>
          <p:cNvGrpSpPr/>
          <p:nvPr/>
        </p:nvGrpSpPr>
        <p:grpSpPr>
          <a:xfrm>
            <a:off x="5372098" y="2787754"/>
            <a:ext cx="1997076" cy="4178092"/>
            <a:chOff x="0" y="0"/>
            <a:chExt cx="1997075" cy="4178091"/>
          </a:xfrm>
        </p:grpSpPr>
        <p:grpSp>
          <p:nvGrpSpPr>
            <p:cNvPr id="200" name="Group"/>
            <p:cNvGrpSpPr/>
            <p:nvPr/>
          </p:nvGrpSpPr>
          <p:grpSpPr>
            <a:xfrm>
              <a:off x="-1" y="-1"/>
              <a:ext cx="1997076" cy="4178093"/>
              <a:chOff x="0" y="0"/>
              <a:chExt cx="1997075" cy="4178091"/>
            </a:xfrm>
          </p:grpSpPr>
          <p:pic>
            <p:nvPicPr>
              <p:cNvPr id="198" name="Screen Shot 2017-09-25 at 2.50.46 PM.png" descr="Screen Shot 2017-09-25 at 2.50.46 PM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26277"/>
                <a:ext cx="1997075" cy="41518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99" name="Rectangle"/>
              <p:cNvSpPr/>
              <p:nvPr/>
            </p:nvSpPr>
            <p:spPr>
              <a:xfrm>
                <a:off x="-1" y="-1"/>
                <a:ext cx="433576" cy="39021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01" name="Oval"/>
            <p:cNvSpPr/>
            <p:nvPr/>
          </p:nvSpPr>
          <p:spPr>
            <a:xfrm>
              <a:off x="525546" y="1019385"/>
              <a:ext cx="252263" cy="237983"/>
            </a:xfrm>
            <a:prstGeom prst="ellipse">
              <a:avLst/>
            </a:prstGeom>
            <a:solidFill>
              <a:srgbClr val="B8A4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07" name="Group"/>
          <p:cNvGrpSpPr/>
          <p:nvPr/>
        </p:nvGrpSpPr>
        <p:grpSpPr>
          <a:xfrm>
            <a:off x="9220198" y="2731497"/>
            <a:ext cx="1997076" cy="4178092"/>
            <a:chOff x="0" y="0"/>
            <a:chExt cx="1997075" cy="4178091"/>
          </a:xfrm>
        </p:grpSpPr>
        <p:grpSp>
          <p:nvGrpSpPr>
            <p:cNvPr id="205" name="Group"/>
            <p:cNvGrpSpPr/>
            <p:nvPr/>
          </p:nvGrpSpPr>
          <p:grpSpPr>
            <a:xfrm>
              <a:off x="-1" y="-1"/>
              <a:ext cx="1997076" cy="4178093"/>
              <a:chOff x="0" y="0"/>
              <a:chExt cx="1997075" cy="4178091"/>
            </a:xfrm>
          </p:grpSpPr>
          <p:pic>
            <p:nvPicPr>
              <p:cNvPr id="203" name="Screen Shot 2017-09-25 at 2.50.46 PM.png" descr="Screen Shot 2017-09-25 at 2.50.46 PM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26277"/>
                <a:ext cx="1997075" cy="41518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4" name="Rectangle"/>
              <p:cNvSpPr/>
              <p:nvPr/>
            </p:nvSpPr>
            <p:spPr>
              <a:xfrm>
                <a:off x="-1" y="-1"/>
                <a:ext cx="433576" cy="39021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06" name="Oval"/>
            <p:cNvSpPr/>
            <p:nvPr/>
          </p:nvSpPr>
          <p:spPr>
            <a:xfrm>
              <a:off x="1545105" y="1026524"/>
              <a:ext cx="252263" cy="237983"/>
            </a:xfrm>
            <a:prstGeom prst="ellipse">
              <a:avLst/>
            </a:prstGeom>
            <a:solidFill>
              <a:srgbClr val="B8A4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08" name="Zygote-stage"/>
          <p:cNvSpPr txBox="1"/>
          <p:nvPr/>
        </p:nvSpPr>
        <p:spPr>
          <a:xfrm>
            <a:off x="1473557" y="6449085"/>
            <a:ext cx="2353947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457200"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Zygote-stage</a:t>
            </a:r>
          </a:p>
        </p:txBody>
      </p:sp>
      <p:sp>
        <p:nvSpPr>
          <p:cNvPr id="209" name="Paternal germline"/>
          <p:cNvSpPr txBox="1"/>
          <p:nvPr/>
        </p:nvSpPr>
        <p:spPr>
          <a:xfrm>
            <a:off x="4922687" y="6449085"/>
            <a:ext cx="3638551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457200"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Paternal germline</a:t>
            </a:r>
          </a:p>
        </p:txBody>
      </p:sp>
      <p:sp>
        <p:nvSpPr>
          <p:cNvPr id="210" name="Maternal germline"/>
          <p:cNvSpPr txBox="1"/>
          <p:nvPr/>
        </p:nvSpPr>
        <p:spPr>
          <a:xfrm>
            <a:off x="8695256" y="6449085"/>
            <a:ext cx="3638551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457200"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Maternal germline</a:t>
            </a:r>
          </a:p>
        </p:txBody>
      </p:sp>
      <p:sp>
        <p:nvSpPr>
          <p:cNvPr id="211" name="Adapted from Freed et al., Genes 2014"/>
          <p:cNvSpPr txBox="1"/>
          <p:nvPr/>
        </p:nvSpPr>
        <p:spPr>
          <a:xfrm>
            <a:off x="8790540" y="8945602"/>
            <a:ext cx="373138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Adapted from Freed et al., </a:t>
            </a:r>
            <a:r>
              <a:rPr i="1"/>
              <a:t>Genes</a:t>
            </a:r>
            <a:r>
              <a:t> 2014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Mosaicism"/>
          <p:cNvSpPr txBox="1"/>
          <p:nvPr>
            <p:ph type="title"/>
          </p:nvPr>
        </p:nvSpPr>
        <p:spPr>
          <a:xfrm>
            <a:off x="201289" y="448547"/>
            <a:ext cx="11099801" cy="2159001"/>
          </a:xfrm>
          <a:prstGeom prst="rect">
            <a:avLst/>
          </a:prstGeom>
        </p:spPr>
        <p:txBody>
          <a:bodyPr/>
          <a:lstStyle/>
          <a:p>
            <a:pPr/>
            <a:r>
              <a:t>Mosaicism</a:t>
            </a:r>
          </a:p>
        </p:txBody>
      </p:sp>
      <p:sp>
        <p:nvSpPr>
          <p:cNvPr id="216" name="Mosaic mutations are in some, but not all, cells in a person’s body…"/>
          <p:cNvSpPr txBox="1"/>
          <p:nvPr>
            <p:ph type="body" idx="1"/>
          </p:nvPr>
        </p:nvSpPr>
        <p:spPr>
          <a:xfrm>
            <a:off x="952500" y="3885362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Mosaic mutations are in some, but not all, cells in a person’s body</a:t>
            </a:r>
          </a:p>
          <a:p>
            <a:pPr/>
            <a:r>
              <a:t>Very common; most will have little or no effect</a:t>
            </a:r>
          </a:p>
          <a:p>
            <a:pPr/>
            <a:r>
              <a:t>Can only find mosaic mutations if you look in the right cells!   (i.e. maybe not blood)</a:t>
            </a:r>
          </a:p>
        </p:txBody>
      </p:sp>
      <p:sp>
        <p:nvSpPr>
          <p:cNvPr id="217" name="Square"/>
          <p:cNvSpPr/>
          <p:nvPr/>
        </p:nvSpPr>
        <p:spPr>
          <a:xfrm>
            <a:off x="11092359" y="1084524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8" name="Square"/>
          <p:cNvSpPr/>
          <p:nvPr/>
        </p:nvSpPr>
        <p:spPr>
          <a:xfrm>
            <a:off x="9030214" y="575407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9" name="Square"/>
          <p:cNvSpPr/>
          <p:nvPr/>
        </p:nvSpPr>
        <p:spPr>
          <a:xfrm>
            <a:off x="9545750" y="575407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0" name="Square"/>
          <p:cNvSpPr/>
          <p:nvPr/>
        </p:nvSpPr>
        <p:spPr>
          <a:xfrm>
            <a:off x="10061287" y="575407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1" name="Square"/>
          <p:cNvSpPr/>
          <p:nvPr/>
        </p:nvSpPr>
        <p:spPr>
          <a:xfrm>
            <a:off x="10576823" y="575407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2" name="Square"/>
          <p:cNvSpPr/>
          <p:nvPr/>
        </p:nvSpPr>
        <p:spPr>
          <a:xfrm>
            <a:off x="11092359" y="575407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3" name="Square"/>
          <p:cNvSpPr/>
          <p:nvPr/>
        </p:nvSpPr>
        <p:spPr>
          <a:xfrm>
            <a:off x="10576823" y="1084524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4" name="Square"/>
          <p:cNvSpPr/>
          <p:nvPr/>
        </p:nvSpPr>
        <p:spPr>
          <a:xfrm>
            <a:off x="11092359" y="1593640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5" name="Square"/>
          <p:cNvSpPr/>
          <p:nvPr/>
        </p:nvSpPr>
        <p:spPr>
          <a:xfrm>
            <a:off x="11092359" y="2102757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6" name="Square"/>
          <p:cNvSpPr/>
          <p:nvPr/>
        </p:nvSpPr>
        <p:spPr>
          <a:xfrm>
            <a:off x="11092359" y="2611873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7" name="Square"/>
          <p:cNvSpPr/>
          <p:nvPr/>
        </p:nvSpPr>
        <p:spPr>
          <a:xfrm>
            <a:off x="9545750" y="2611873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8" name="Square"/>
          <p:cNvSpPr/>
          <p:nvPr/>
        </p:nvSpPr>
        <p:spPr>
          <a:xfrm>
            <a:off x="9030214" y="2611873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9" name="Square"/>
          <p:cNvSpPr/>
          <p:nvPr/>
        </p:nvSpPr>
        <p:spPr>
          <a:xfrm>
            <a:off x="9030214" y="2102757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0" name="Square"/>
          <p:cNvSpPr/>
          <p:nvPr/>
        </p:nvSpPr>
        <p:spPr>
          <a:xfrm>
            <a:off x="9030214" y="1593640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1" name="Square"/>
          <p:cNvSpPr/>
          <p:nvPr/>
        </p:nvSpPr>
        <p:spPr>
          <a:xfrm>
            <a:off x="9030214" y="1084524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2" name="Square"/>
          <p:cNvSpPr/>
          <p:nvPr/>
        </p:nvSpPr>
        <p:spPr>
          <a:xfrm>
            <a:off x="9545750" y="1084524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3" name="Square"/>
          <p:cNvSpPr/>
          <p:nvPr/>
        </p:nvSpPr>
        <p:spPr>
          <a:xfrm>
            <a:off x="9545750" y="1593640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4" name="Square"/>
          <p:cNvSpPr/>
          <p:nvPr/>
        </p:nvSpPr>
        <p:spPr>
          <a:xfrm>
            <a:off x="9545750" y="2102757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5" name="Square"/>
          <p:cNvSpPr/>
          <p:nvPr/>
        </p:nvSpPr>
        <p:spPr>
          <a:xfrm>
            <a:off x="10576823" y="2611873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6" name="Square"/>
          <p:cNvSpPr/>
          <p:nvPr/>
        </p:nvSpPr>
        <p:spPr>
          <a:xfrm>
            <a:off x="10061287" y="2611873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7" name="Square"/>
          <p:cNvSpPr/>
          <p:nvPr/>
        </p:nvSpPr>
        <p:spPr>
          <a:xfrm>
            <a:off x="10061287" y="1084524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8" name="Square"/>
          <p:cNvSpPr/>
          <p:nvPr/>
        </p:nvSpPr>
        <p:spPr>
          <a:xfrm>
            <a:off x="10061287" y="1593640"/>
            <a:ext cx="449333" cy="44352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9" name="Square"/>
          <p:cNvSpPr/>
          <p:nvPr/>
        </p:nvSpPr>
        <p:spPr>
          <a:xfrm>
            <a:off x="10576823" y="2102757"/>
            <a:ext cx="449333" cy="443524"/>
          </a:xfrm>
          <a:prstGeom prst="rect">
            <a:avLst/>
          </a:prstGeom>
          <a:solidFill>
            <a:srgbClr val="64EF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0" name="Square"/>
          <p:cNvSpPr/>
          <p:nvPr/>
        </p:nvSpPr>
        <p:spPr>
          <a:xfrm>
            <a:off x="10576823" y="1593640"/>
            <a:ext cx="449333" cy="443524"/>
          </a:xfrm>
          <a:prstGeom prst="rect">
            <a:avLst/>
          </a:prstGeom>
          <a:solidFill>
            <a:srgbClr val="64EF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1" name="Square"/>
          <p:cNvSpPr/>
          <p:nvPr/>
        </p:nvSpPr>
        <p:spPr>
          <a:xfrm>
            <a:off x="10061287" y="2102757"/>
            <a:ext cx="449333" cy="443524"/>
          </a:xfrm>
          <a:prstGeom prst="rect">
            <a:avLst/>
          </a:prstGeom>
          <a:solidFill>
            <a:srgbClr val="64EF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Mosaicism"/>
          <p:cNvSpPr txBox="1"/>
          <p:nvPr>
            <p:ph type="title"/>
          </p:nvPr>
        </p:nvSpPr>
        <p:spPr>
          <a:xfrm>
            <a:off x="952500" y="216179"/>
            <a:ext cx="11099800" cy="2159001"/>
          </a:xfrm>
          <a:prstGeom prst="rect">
            <a:avLst/>
          </a:prstGeom>
        </p:spPr>
        <p:txBody>
          <a:bodyPr/>
          <a:lstStyle/>
          <a:p>
            <a:pPr/>
            <a:r>
              <a:t>Mosaicism</a:t>
            </a:r>
          </a:p>
        </p:txBody>
      </p:sp>
      <p:sp>
        <p:nvSpPr>
          <p:cNvPr id="244" name="Circle"/>
          <p:cNvSpPr/>
          <p:nvPr/>
        </p:nvSpPr>
        <p:spPr>
          <a:xfrm>
            <a:off x="1459928" y="3295786"/>
            <a:ext cx="796637" cy="796637"/>
          </a:xfrm>
          <a:prstGeom prst="ellipse">
            <a:avLst/>
          </a:prstGeom>
          <a:solidFill>
            <a:srgbClr val="BFBFBF"/>
          </a:solidFill>
          <a:ln w="12700">
            <a:solidFill>
              <a:srgbClr val="000000"/>
            </a:solidFill>
            <a:bevel/>
          </a:ln>
        </p:spPr>
        <p:txBody>
          <a:bodyPr lIns="45719" rIns="45719" anchor="ctr"/>
          <a:lstStyle/>
          <a:p>
            <a:pPr defTabSz="914400"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5" name="Circle"/>
          <p:cNvSpPr/>
          <p:nvPr/>
        </p:nvSpPr>
        <p:spPr>
          <a:xfrm>
            <a:off x="2292355" y="3869882"/>
            <a:ext cx="796637" cy="796637"/>
          </a:xfrm>
          <a:prstGeom prst="ellipse">
            <a:avLst/>
          </a:prstGeom>
          <a:solidFill>
            <a:srgbClr val="BFBFBF"/>
          </a:solidFill>
          <a:ln w="12700">
            <a:solidFill>
              <a:srgbClr val="000000"/>
            </a:solidFill>
            <a:bevel/>
          </a:ln>
        </p:spPr>
        <p:txBody>
          <a:bodyPr lIns="45719" rIns="45719" anchor="ctr"/>
          <a:lstStyle/>
          <a:p>
            <a:pPr defTabSz="914400"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6" name="Circle"/>
          <p:cNvSpPr/>
          <p:nvPr/>
        </p:nvSpPr>
        <p:spPr>
          <a:xfrm>
            <a:off x="1223819" y="4525233"/>
            <a:ext cx="796637" cy="796637"/>
          </a:xfrm>
          <a:prstGeom prst="ellipse">
            <a:avLst/>
          </a:prstGeom>
          <a:solidFill>
            <a:srgbClr val="BFBFBF"/>
          </a:solidFill>
          <a:ln w="12700">
            <a:solidFill>
              <a:srgbClr val="000000"/>
            </a:solidFill>
            <a:bevel/>
          </a:ln>
        </p:spPr>
        <p:txBody>
          <a:bodyPr lIns="45719" rIns="45719" anchor="ctr"/>
          <a:lstStyle/>
          <a:p>
            <a:pPr defTabSz="914400"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7" name="Circle"/>
          <p:cNvSpPr/>
          <p:nvPr/>
        </p:nvSpPr>
        <p:spPr>
          <a:xfrm>
            <a:off x="3328554" y="4848216"/>
            <a:ext cx="796637" cy="796637"/>
          </a:xfrm>
          <a:prstGeom prst="ellipse">
            <a:avLst/>
          </a:prstGeom>
          <a:solidFill>
            <a:srgbClr val="BFBFBF"/>
          </a:solidFill>
          <a:ln w="12700">
            <a:solidFill>
              <a:srgbClr val="000000"/>
            </a:solidFill>
            <a:bevel/>
          </a:ln>
        </p:spPr>
        <p:txBody>
          <a:bodyPr lIns="45719" rIns="45719" anchor="ctr"/>
          <a:lstStyle/>
          <a:p>
            <a:pPr defTabSz="914400"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8" name="Circle"/>
          <p:cNvSpPr/>
          <p:nvPr/>
        </p:nvSpPr>
        <p:spPr>
          <a:xfrm>
            <a:off x="2160736" y="5226330"/>
            <a:ext cx="796637" cy="796638"/>
          </a:xfrm>
          <a:prstGeom prst="ellipse">
            <a:avLst/>
          </a:prstGeom>
          <a:solidFill>
            <a:srgbClr val="BFBFBF"/>
          </a:solidFill>
          <a:ln w="12700">
            <a:solidFill>
              <a:srgbClr val="000000"/>
            </a:solidFill>
            <a:bevel/>
          </a:ln>
        </p:spPr>
        <p:txBody>
          <a:bodyPr lIns="45719" rIns="45719" anchor="ctr"/>
          <a:lstStyle/>
          <a:p>
            <a:pPr defTabSz="914400"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9" name="Circle"/>
          <p:cNvSpPr/>
          <p:nvPr/>
        </p:nvSpPr>
        <p:spPr>
          <a:xfrm>
            <a:off x="1315610" y="6221117"/>
            <a:ext cx="796637" cy="796637"/>
          </a:xfrm>
          <a:prstGeom prst="ellipse">
            <a:avLst/>
          </a:prstGeom>
          <a:solidFill>
            <a:srgbClr val="BFBFBF"/>
          </a:solidFill>
          <a:ln w="12700">
            <a:solidFill>
              <a:srgbClr val="000000"/>
            </a:solidFill>
            <a:bevel/>
          </a:ln>
        </p:spPr>
        <p:txBody>
          <a:bodyPr lIns="45719" rIns="45719" anchor="ctr"/>
          <a:lstStyle/>
          <a:p>
            <a:pPr defTabSz="914400"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0" name="Circle"/>
          <p:cNvSpPr/>
          <p:nvPr/>
        </p:nvSpPr>
        <p:spPr>
          <a:xfrm>
            <a:off x="3328554" y="5919634"/>
            <a:ext cx="796637" cy="796637"/>
          </a:xfrm>
          <a:prstGeom prst="ellipse">
            <a:avLst/>
          </a:prstGeom>
          <a:solidFill>
            <a:srgbClr val="BFBFBF"/>
          </a:solidFill>
          <a:ln w="12700">
            <a:solidFill>
              <a:srgbClr val="000000"/>
            </a:solidFill>
            <a:bevel/>
          </a:ln>
        </p:spPr>
        <p:txBody>
          <a:bodyPr lIns="45719" rIns="45719" anchor="ctr"/>
          <a:lstStyle/>
          <a:p>
            <a:pPr defTabSz="914400"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1" name="Circle"/>
          <p:cNvSpPr/>
          <p:nvPr/>
        </p:nvSpPr>
        <p:spPr>
          <a:xfrm>
            <a:off x="3613727" y="3222616"/>
            <a:ext cx="796637" cy="796637"/>
          </a:xfrm>
          <a:prstGeom prst="ellipse">
            <a:avLst/>
          </a:prstGeom>
          <a:solidFill>
            <a:srgbClr val="BFBFBF"/>
          </a:solidFill>
          <a:ln w="12700">
            <a:solidFill>
              <a:srgbClr val="000000"/>
            </a:solidFill>
            <a:bevel/>
          </a:ln>
        </p:spPr>
        <p:txBody>
          <a:bodyPr lIns="45719" rIns="45719" anchor="ctr"/>
          <a:lstStyle/>
          <a:p>
            <a:pPr defTabSz="914400"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2" name="Circle"/>
          <p:cNvSpPr/>
          <p:nvPr/>
        </p:nvSpPr>
        <p:spPr>
          <a:xfrm>
            <a:off x="1223819" y="4525233"/>
            <a:ext cx="796637" cy="796637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0000"/>
            </a:solidFill>
            <a:bevel/>
          </a:ln>
        </p:spPr>
        <p:txBody>
          <a:bodyPr lIns="45719" rIns="45719" anchor="ctr"/>
          <a:lstStyle/>
          <a:p>
            <a:pPr defTabSz="914400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3" name="Circle"/>
          <p:cNvSpPr/>
          <p:nvPr/>
        </p:nvSpPr>
        <p:spPr>
          <a:xfrm>
            <a:off x="3328554" y="5919634"/>
            <a:ext cx="796637" cy="7966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bevel/>
          </a:ln>
        </p:spPr>
        <p:txBody>
          <a:bodyPr lIns="45719" rIns="45719" anchor="ctr"/>
          <a:lstStyle/>
          <a:p>
            <a:pPr defTabSz="914400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4" name="Circle"/>
          <p:cNvSpPr/>
          <p:nvPr/>
        </p:nvSpPr>
        <p:spPr>
          <a:xfrm>
            <a:off x="3613727" y="3222616"/>
            <a:ext cx="796637" cy="796637"/>
          </a:xfrm>
          <a:prstGeom prst="ellipse">
            <a:avLst/>
          </a:prstGeom>
          <a:solidFill>
            <a:srgbClr val="ED7D31"/>
          </a:solidFill>
          <a:ln w="12700">
            <a:solidFill>
              <a:srgbClr val="000000"/>
            </a:solidFill>
            <a:bevel/>
          </a:ln>
        </p:spPr>
        <p:txBody>
          <a:bodyPr lIns="45719" rIns="45719" anchor="ctr"/>
          <a:lstStyle/>
          <a:p>
            <a:pPr defTabSz="914400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5" name="Arrow"/>
          <p:cNvSpPr/>
          <p:nvPr/>
        </p:nvSpPr>
        <p:spPr>
          <a:xfrm>
            <a:off x="3263903" y="3683279"/>
            <a:ext cx="4780971" cy="4246851"/>
          </a:xfrm>
          <a:prstGeom prst="rightArrow">
            <a:avLst>
              <a:gd name="adj1" fmla="val 50000"/>
              <a:gd name="adj2" fmla="val 50000"/>
            </a:avLst>
          </a:prstGeom>
          <a:ln w="25400">
            <a:solidFill>
              <a:srgbClr val="000000"/>
            </a:solidFill>
            <a:prstDash val="dash"/>
            <a:bevel/>
          </a:ln>
        </p:spPr>
        <p:txBody>
          <a:bodyPr lIns="45719" rIns="45719" anchor="ctr"/>
          <a:lstStyle/>
          <a:p>
            <a:pPr defTabSz="914400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6" name="Arrow"/>
          <p:cNvSpPr/>
          <p:nvPr/>
        </p:nvSpPr>
        <p:spPr>
          <a:xfrm>
            <a:off x="3500011" y="2652468"/>
            <a:ext cx="4780972" cy="1936932"/>
          </a:xfrm>
          <a:prstGeom prst="rightArrow">
            <a:avLst>
              <a:gd name="adj1" fmla="val 50000"/>
              <a:gd name="adj2" fmla="val 50000"/>
            </a:avLst>
          </a:prstGeom>
          <a:ln w="25400">
            <a:solidFill>
              <a:srgbClr val="000000"/>
            </a:solidFill>
            <a:prstDash val="dash"/>
            <a:bevel/>
          </a:ln>
        </p:spPr>
        <p:txBody>
          <a:bodyPr lIns="45719" rIns="45719" anchor="ctr"/>
          <a:lstStyle/>
          <a:p>
            <a:pPr defTabSz="914400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7" name="Star"/>
          <p:cNvSpPr/>
          <p:nvPr/>
        </p:nvSpPr>
        <p:spPr>
          <a:xfrm>
            <a:off x="8901545" y="2652468"/>
            <a:ext cx="1921164" cy="1921164"/>
          </a:xfrm>
          <a:prstGeom prst="star16">
            <a:avLst>
              <a:gd name="adj" fmla="val 37500"/>
            </a:avLst>
          </a:prstGeom>
          <a:solidFill>
            <a:srgbClr val="ED7D31"/>
          </a:solidFill>
          <a:ln w="12700">
            <a:solidFill>
              <a:srgbClr val="000000"/>
            </a:solidFill>
            <a:bevel/>
          </a:ln>
        </p:spPr>
        <p:txBody>
          <a:bodyPr lIns="45719" rIns="45719" anchor="ctr"/>
          <a:lstStyle/>
          <a:p>
            <a:pPr defTabSz="914400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8" name="Germline"/>
          <p:cNvSpPr txBox="1"/>
          <p:nvPr/>
        </p:nvSpPr>
        <p:spPr>
          <a:xfrm>
            <a:off x="6103353" y="5572829"/>
            <a:ext cx="105862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2000">
                <a:latin typeface="Calibri"/>
                <a:ea typeface="Calibri"/>
                <a:cs typeface="Calibri"/>
                <a:sym typeface="Calibri"/>
              </a:rPr>
              <a:t>Germline</a:t>
            </a:r>
          </a:p>
        </p:txBody>
      </p:sp>
      <p:grpSp>
        <p:nvGrpSpPr>
          <p:cNvPr id="269" name="Group"/>
          <p:cNvGrpSpPr/>
          <p:nvPr/>
        </p:nvGrpSpPr>
        <p:grpSpPr>
          <a:xfrm>
            <a:off x="7878950" y="4951858"/>
            <a:ext cx="3784657" cy="2316271"/>
            <a:chOff x="0" y="0"/>
            <a:chExt cx="3784656" cy="2316270"/>
          </a:xfrm>
        </p:grpSpPr>
        <p:sp>
          <p:nvSpPr>
            <p:cNvPr id="259" name="Line"/>
            <p:cNvSpPr/>
            <p:nvPr/>
          </p:nvSpPr>
          <p:spPr>
            <a:xfrm flipH="1">
              <a:off x="165923" y="0"/>
              <a:ext cx="2104341" cy="26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18665" fill="norm" stroke="1" extrusionOk="0">
                  <a:moveTo>
                    <a:pt x="21242" y="6926"/>
                  </a:moveTo>
                  <a:cubicBezTo>
                    <a:pt x="20364" y="2768"/>
                    <a:pt x="19486" y="-1390"/>
                    <a:pt x="18352" y="446"/>
                  </a:cubicBezTo>
                  <a:cubicBezTo>
                    <a:pt x="17217" y="2282"/>
                    <a:pt x="15710" y="15674"/>
                    <a:pt x="14436" y="17942"/>
                  </a:cubicBezTo>
                  <a:cubicBezTo>
                    <a:pt x="13161" y="20210"/>
                    <a:pt x="12291" y="16646"/>
                    <a:pt x="10706" y="14054"/>
                  </a:cubicBezTo>
                  <a:cubicBezTo>
                    <a:pt x="9121" y="11462"/>
                    <a:pt x="6650" y="2282"/>
                    <a:pt x="4925" y="2390"/>
                  </a:cubicBezTo>
                  <a:cubicBezTo>
                    <a:pt x="3201" y="2498"/>
                    <a:pt x="1072" y="12866"/>
                    <a:pt x="357" y="14702"/>
                  </a:cubicBezTo>
                  <a:cubicBezTo>
                    <a:pt x="-358" y="16538"/>
                    <a:pt x="139" y="14972"/>
                    <a:pt x="637" y="13406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0" name="Oval"/>
            <p:cNvSpPr/>
            <p:nvPr/>
          </p:nvSpPr>
          <p:spPr>
            <a:xfrm rot="887316">
              <a:off x="2145239" y="132337"/>
              <a:ext cx="581893" cy="223293"/>
            </a:xfrm>
            <a:prstGeom prst="ellipse">
              <a:avLst/>
            </a:prstGeom>
            <a:solidFill>
              <a:srgbClr val="A5A5A5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 flipH="1">
              <a:off x="835730" y="1025275"/>
              <a:ext cx="2104341" cy="26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18665" fill="norm" stroke="1" extrusionOk="0">
                  <a:moveTo>
                    <a:pt x="21242" y="6926"/>
                  </a:moveTo>
                  <a:cubicBezTo>
                    <a:pt x="20364" y="2768"/>
                    <a:pt x="19486" y="-1390"/>
                    <a:pt x="18352" y="446"/>
                  </a:cubicBezTo>
                  <a:cubicBezTo>
                    <a:pt x="17217" y="2282"/>
                    <a:pt x="15710" y="15674"/>
                    <a:pt x="14436" y="17942"/>
                  </a:cubicBezTo>
                  <a:cubicBezTo>
                    <a:pt x="13161" y="20210"/>
                    <a:pt x="12291" y="16646"/>
                    <a:pt x="10706" y="14054"/>
                  </a:cubicBezTo>
                  <a:cubicBezTo>
                    <a:pt x="9121" y="11462"/>
                    <a:pt x="6650" y="2282"/>
                    <a:pt x="4925" y="2390"/>
                  </a:cubicBezTo>
                  <a:cubicBezTo>
                    <a:pt x="3201" y="2498"/>
                    <a:pt x="1072" y="12866"/>
                    <a:pt x="357" y="14702"/>
                  </a:cubicBezTo>
                  <a:cubicBezTo>
                    <a:pt x="-358" y="16538"/>
                    <a:pt x="139" y="14972"/>
                    <a:pt x="637" y="13406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2" name="Oval"/>
            <p:cNvSpPr/>
            <p:nvPr/>
          </p:nvSpPr>
          <p:spPr>
            <a:xfrm rot="887316">
              <a:off x="2815047" y="1157613"/>
              <a:ext cx="581893" cy="223293"/>
            </a:xfrm>
            <a:prstGeom prst="ellipse">
              <a:avLst/>
            </a:prstGeom>
            <a:solidFill>
              <a:srgbClr val="A5A5A5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 flipH="1">
              <a:off x="0" y="1890073"/>
              <a:ext cx="2104341" cy="26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18665" fill="norm" stroke="1" extrusionOk="0">
                  <a:moveTo>
                    <a:pt x="21242" y="6926"/>
                  </a:moveTo>
                  <a:cubicBezTo>
                    <a:pt x="20364" y="2768"/>
                    <a:pt x="19486" y="-1390"/>
                    <a:pt x="18352" y="446"/>
                  </a:cubicBezTo>
                  <a:cubicBezTo>
                    <a:pt x="17217" y="2282"/>
                    <a:pt x="15710" y="15674"/>
                    <a:pt x="14436" y="17942"/>
                  </a:cubicBezTo>
                  <a:cubicBezTo>
                    <a:pt x="13161" y="20210"/>
                    <a:pt x="12291" y="16646"/>
                    <a:pt x="10706" y="14054"/>
                  </a:cubicBezTo>
                  <a:cubicBezTo>
                    <a:pt x="9121" y="11462"/>
                    <a:pt x="6650" y="2282"/>
                    <a:pt x="4925" y="2390"/>
                  </a:cubicBezTo>
                  <a:cubicBezTo>
                    <a:pt x="3201" y="2498"/>
                    <a:pt x="1072" y="12866"/>
                    <a:pt x="357" y="14702"/>
                  </a:cubicBezTo>
                  <a:cubicBezTo>
                    <a:pt x="-358" y="16538"/>
                    <a:pt x="139" y="14972"/>
                    <a:pt x="637" y="13406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4" name="Oval"/>
            <p:cNvSpPr/>
            <p:nvPr/>
          </p:nvSpPr>
          <p:spPr>
            <a:xfrm rot="887316">
              <a:off x="1979317" y="2022412"/>
              <a:ext cx="581893" cy="223293"/>
            </a:xfrm>
            <a:prstGeom prst="ellipse">
              <a:avLst/>
            </a:prstGeom>
            <a:solidFill>
              <a:srgbClr val="A5A5A5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 flipH="1">
              <a:off x="1204587" y="623651"/>
              <a:ext cx="2104341" cy="26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18665" fill="norm" stroke="1" extrusionOk="0">
                  <a:moveTo>
                    <a:pt x="21242" y="6926"/>
                  </a:moveTo>
                  <a:cubicBezTo>
                    <a:pt x="20364" y="2768"/>
                    <a:pt x="19486" y="-1390"/>
                    <a:pt x="18352" y="446"/>
                  </a:cubicBezTo>
                  <a:cubicBezTo>
                    <a:pt x="17217" y="2282"/>
                    <a:pt x="15710" y="15674"/>
                    <a:pt x="14436" y="17942"/>
                  </a:cubicBezTo>
                  <a:cubicBezTo>
                    <a:pt x="13161" y="20210"/>
                    <a:pt x="12291" y="16646"/>
                    <a:pt x="10706" y="14054"/>
                  </a:cubicBezTo>
                  <a:cubicBezTo>
                    <a:pt x="9121" y="11462"/>
                    <a:pt x="6650" y="2282"/>
                    <a:pt x="4925" y="2390"/>
                  </a:cubicBezTo>
                  <a:cubicBezTo>
                    <a:pt x="3201" y="2498"/>
                    <a:pt x="1072" y="12866"/>
                    <a:pt x="357" y="14702"/>
                  </a:cubicBezTo>
                  <a:cubicBezTo>
                    <a:pt x="-358" y="16538"/>
                    <a:pt x="139" y="14972"/>
                    <a:pt x="637" y="13406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6" name="Oval"/>
            <p:cNvSpPr/>
            <p:nvPr/>
          </p:nvSpPr>
          <p:spPr>
            <a:xfrm rot="887316">
              <a:off x="3183904" y="755988"/>
              <a:ext cx="581893" cy="22329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 flipH="1">
              <a:off x="1" y="1448111"/>
              <a:ext cx="2104341" cy="26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18665" fill="norm" stroke="1" extrusionOk="0">
                  <a:moveTo>
                    <a:pt x="21242" y="6926"/>
                  </a:moveTo>
                  <a:cubicBezTo>
                    <a:pt x="20364" y="2768"/>
                    <a:pt x="19486" y="-1390"/>
                    <a:pt x="18352" y="446"/>
                  </a:cubicBezTo>
                  <a:cubicBezTo>
                    <a:pt x="17217" y="2282"/>
                    <a:pt x="15710" y="15674"/>
                    <a:pt x="14436" y="17942"/>
                  </a:cubicBezTo>
                  <a:cubicBezTo>
                    <a:pt x="13161" y="20210"/>
                    <a:pt x="12291" y="16646"/>
                    <a:pt x="10706" y="14054"/>
                  </a:cubicBezTo>
                  <a:cubicBezTo>
                    <a:pt x="9121" y="11462"/>
                    <a:pt x="6650" y="2282"/>
                    <a:pt x="4925" y="2390"/>
                  </a:cubicBezTo>
                  <a:cubicBezTo>
                    <a:pt x="3201" y="2498"/>
                    <a:pt x="1072" y="12866"/>
                    <a:pt x="357" y="14702"/>
                  </a:cubicBezTo>
                  <a:cubicBezTo>
                    <a:pt x="-358" y="16538"/>
                    <a:pt x="139" y="14972"/>
                    <a:pt x="637" y="13406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8" name="Oval"/>
            <p:cNvSpPr/>
            <p:nvPr/>
          </p:nvSpPr>
          <p:spPr>
            <a:xfrm rot="887316">
              <a:off x="1979318" y="1580448"/>
              <a:ext cx="581893" cy="22329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70" name="Cancer"/>
          <p:cNvSpPr txBox="1"/>
          <p:nvPr/>
        </p:nvSpPr>
        <p:spPr>
          <a:xfrm>
            <a:off x="9453613" y="3414929"/>
            <a:ext cx="81702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2000">
                <a:latin typeface="Calibri"/>
                <a:ea typeface="Calibri"/>
                <a:cs typeface="Calibri"/>
                <a:sym typeface="Calibri"/>
              </a:rPr>
              <a:t>Cancer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7"/>
      <p:bldP build="whole" bldLvl="1" animBg="1" rev="0" advAuto="0" spid="269" grpId="10"/>
      <p:bldP build="whole" bldLvl="1" animBg="1" rev="0" advAuto="0" spid="256" grpId="4"/>
      <p:bldP build="whole" bldLvl="1" animBg="1" rev="0" advAuto="0" spid="252" grpId="2"/>
      <p:bldP build="whole" bldLvl="1" animBg="1" rev="0" advAuto="0" spid="256" grpId="6"/>
      <p:bldP build="whole" bldLvl="1" animBg="1" rev="0" advAuto="0" spid="253" grpId="3"/>
      <p:bldP build="whole" bldLvl="1" animBg="1" rev="0" advAuto="0" spid="254" grpId="1"/>
      <p:bldP build="whole" bldLvl="1" animBg="1" rev="0" advAuto="0" spid="270" grpId="11"/>
      <p:bldP build="whole" bldLvl="1" animBg="1" rev="0" advAuto="0" spid="270" grpId="12"/>
      <p:bldP build="whole" bldLvl="1" animBg="1" rev="0" advAuto="0" spid="255" grpId="8"/>
      <p:bldP build="whole" bldLvl="1" animBg="1" rev="0" advAuto="0" spid="257" grpId="5"/>
      <p:bldP build="whole" bldLvl="1" animBg="1" rev="0" advAuto="0" spid="258" grpId="9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e novo genetic mutations (DNMs)"/>
          <p:cNvSpPr txBox="1"/>
          <p:nvPr/>
        </p:nvSpPr>
        <p:spPr>
          <a:xfrm>
            <a:off x="736599" y="615244"/>
            <a:ext cx="1104900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82203" marR="82203" defTabSz="1295400">
              <a:buClr>
                <a:srgbClr val="FFFB00"/>
              </a:buClr>
              <a:buFont typeface="Times"/>
              <a:defRPr sz="5000"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De novo genetic mutations (DNMs)</a:t>
            </a:r>
          </a:p>
        </p:txBody>
      </p:sp>
      <p:pic>
        <p:nvPicPr>
          <p:cNvPr id="2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6288" y="4728861"/>
            <a:ext cx="9632224" cy="2535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13731" r="0" b="0"/>
          <a:stretch>
            <a:fillRect/>
          </a:stretch>
        </p:blipFill>
        <p:spPr>
          <a:xfrm>
            <a:off x="2350003" y="4945740"/>
            <a:ext cx="8304794" cy="448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37972" y="1837980"/>
            <a:ext cx="510189" cy="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25-50% of neurodevelopmental disease due to DNMs.…"/>
          <p:cNvSpPr txBox="1"/>
          <p:nvPr/>
        </p:nvSpPr>
        <p:spPr>
          <a:xfrm>
            <a:off x="2144846" y="6363511"/>
            <a:ext cx="10048427" cy="211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marL="323850" indent="-323850" algn="l" defTabSz="1300480">
              <a:buSzPct val="100000"/>
              <a:buChar char="•"/>
              <a:defRPr sz="3400">
                <a:latin typeface="Gill Sans"/>
                <a:ea typeface="Gill Sans"/>
                <a:cs typeface="Gill Sans"/>
                <a:sym typeface="Gill Sans"/>
              </a:defRPr>
            </a:pPr>
            <a:r>
              <a:t>25-50% of neurodevelopmental disease due to DNMs.</a:t>
            </a:r>
          </a:p>
          <a:p>
            <a:pPr marL="323850" indent="-323850" algn="l" defTabSz="1300480">
              <a:buSzPct val="100000"/>
              <a:buChar char="•"/>
              <a:defRPr sz="3400">
                <a:latin typeface="Gill Sans"/>
                <a:ea typeface="Gill Sans"/>
                <a:cs typeface="Gill Sans"/>
                <a:sym typeface="Gill Sans"/>
              </a:defRPr>
            </a:pPr>
            <a:r>
              <a:t>80% of DNMs attributed to the father.</a:t>
            </a:r>
          </a:p>
          <a:p>
            <a:pPr marL="323850" indent="-323850" algn="l" defTabSz="1300480">
              <a:buSzPct val="100000"/>
              <a:buChar char="•"/>
              <a:defRPr sz="3400">
                <a:latin typeface="Gill Sans"/>
                <a:ea typeface="Gill Sans"/>
                <a:cs typeface="Gill Sans"/>
                <a:sym typeface="Gill Sans"/>
              </a:defRPr>
            </a:pPr>
            <a:r>
              <a:t>Transmitted DNMs double every decade in father.</a:t>
            </a:r>
          </a:p>
          <a:p>
            <a:pPr marL="323850" indent="-323850" algn="l" defTabSz="1300480">
              <a:buSzPct val="100000"/>
              <a:buChar char="•"/>
              <a:defRPr sz="3400">
                <a:latin typeface="Gill Sans"/>
                <a:ea typeface="Gill Sans"/>
                <a:cs typeface="Gill Sans"/>
                <a:sym typeface="Gill Sans"/>
              </a:defRPr>
            </a:pPr>
            <a:r>
              <a:t>Attributed to cell proliferation in sperm.</a:t>
            </a:r>
          </a:p>
        </p:txBody>
      </p:sp>
      <p:sp>
        <p:nvSpPr>
          <p:cNvPr id="279" name="Kang et al. Nature 2012"/>
          <p:cNvSpPr txBox="1"/>
          <p:nvPr/>
        </p:nvSpPr>
        <p:spPr>
          <a:xfrm>
            <a:off x="49628" y="9246051"/>
            <a:ext cx="2332755" cy="422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Kang et al. Nature 2012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98 -0.330259" origin="layout" pathEditMode="relative">
                                      <p:cBhvr>
                                        <p:cTn id="6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0" dur="1000" fill="hold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3"/>
      <p:bldP build="whole" bldLvl="1" animBg="1" rev="0" advAuto="0" spid="276" grpId="4"/>
      <p:bldP build="whole" bldLvl="1" animBg="1" rev="0" advAuto="0" spid="278" grpId="5"/>
      <p:bldP build="whole" bldLvl="1" animBg="1" rev="0" advAuto="0" spid="276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