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0"/>
  </p:notesMasterIdLst>
  <p:sldIdLst>
    <p:sldId id="302" r:id="rId2"/>
    <p:sldId id="304" r:id="rId3"/>
    <p:sldId id="328" r:id="rId4"/>
    <p:sldId id="257" r:id="rId5"/>
    <p:sldId id="305" r:id="rId6"/>
    <p:sldId id="306" r:id="rId7"/>
    <p:sldId id="314" r:id="rId8"/>
    <p:sldId id="273" r:id="rId9"/>
    <p:sldId id="292" r:id="rId10"/>
    <p:sldId id="330" r:id="rId11"/>
    <p:sldId id="331" r:id="rId12"/>
    <p:sldId id="332" r:id="rId13"/>
    <p:sldId id="311" r:id="rId14"/>
    <p:sldId id="310" r:id="rId15"/>
    <p:sldId id="322" r:id="rId16"/>
    <p:sldId id="303" r:id="rId17"/>
    <p:sldId id="294" r:id="rId18"/>
    <p:sldId id="293" r:id="rId19"/>
    <p:sldId id="275" r:id="rId20"/>
    <p:sldId id="286" r:id="rId21"/>
    <p:sldId id="315" r:id="rId22"/>
    <p:sldId id="289" r:id="rId23"/>
    <p:sldId id="295" r:id="rId24"/>
    <p:sldId id="290" r:id="rId25"/>
    <p:sldId id="300" r:id="rId26"/>
    <p:sldId id="296" r:id="rId27"/>
    <p:sldId id="297" r:id="rId28"/>
    <p:sldId id="280" r:id="rId29"/>
    <p:sldId id="333" r:id="rId30"/>
    <p:sldId id="312" r:id="rId31"/>
    <p:sldId id="316" r:id="rId32"/>
    <p:sldId id="327" r:id="rId33"/>
    <p:sldId id="317" r:id="rId34"/>
    <p:sldId id="318" r:id="rId35"/>
    <p:sldId id="334" r:id="rId36"/>
    <p:sldId id="324" r:id="rId37"/>
    <p:sldId id="319" r:id="rId38"/>
    <p:sldId id="338" r:id="rId39"/>
    <p:sldId id="336"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01" r:id="rId57"/>
    <p:sldId id="321" r:id="rId58"/>
    <p:sldId id="32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3" autoAdjust="0"/>
    <p:restoredTop sz="86476" autoAdjust="0"/>
  </p:normalViewPr>
  <p:slideViewPr>
    <p:cSldViewPr>
      <p:cViewPr>
        <p:scale>
          <a:sx n="100" d="100"/>
          <a:sy n="100" d="100"/>
        </p:scale>
        <p:origin x="-408" y="762"/>
      </p:cViewPr>
      <p:guideLst>
        <p:guide orient="horz" pos="2160"/>
        <p:guide pos="2880"/>
      </p:guideLst>
    </p:cSldViewPr>
  </p:slideViewPr>
  <p:notesTextViewPr>
    <p:cViewPr>
      <p:scale>
        <a:sx n="1" d="1"/>
        <a:sy n="1" d="1"/>
      </p:scale>
      <p:origin x="0" y="0"/>
    </p:cViewPr>
  </p:notesTextViewPr>
  <p:sorterViewPr>
    <p:cViewPr>
      <p:scale>
        <a:sx n="100" d="100"/>
        <a:sy n="100" d="100"/>
      </p:scale>
      <p:origin x="0" y="22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003351-0DDB-4A34-9116-77D70447C81D}" type="datetimeFigureOut">
              <a:rPr lang="en-US" smtClean="0"/>
              <a:t>10/13/2017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3BBC79-813E-4651-8740-E88EF9C0BB6F}" type="slidenum">
              <a:rPr lang="en-US" smtClean="0"/>
              <a:t>‹#›</a:t>
            </a:fld>
            <a:endParaRPr lang="en-US"/>
          </a:p>
        </p:txBody>
      </p:sp>
    </p:spTree>
    <p:extLst>
      <p:ext uri="{BB962C8B-B14F-4D97-AF65-F5344CB8AC3E}">
        <p14:creationId xmlns:p14="http://schemas.microsoft.com/office/powerpoint/2010/main" val="154042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Grp="1" noChangeArrowheads="1"/>
          </p:cNvSpPr>
          <p:nvPr>
            <p:ph type="dt" sz="quarter" idx="1"/>
          </p:nvPr>
        </p:nvSpPr>
        <p:spPr bwMode="auto">
          <a:xfrm>
            <a:off x="3976688" y="8972550"/>
            <a:ext cx="1625600" cy="120650"/>
          </a:xfrm>
          <a:noFill/>
          <a:ln>
            <a:miter lim="800000"/>
            <a:headEnd/>
            <a:tailEnd/>
          </a:ln>
        </p:spPr>
        <p:txBody>
          <a:bodyPr wrap="square" numCol="1" anchor="t" anchorCtr="0" compatLnSpc="1">
            <a:prstTxWarp prst="textNoShape">
              <a:avLst/>
            </a:prstTxWarp>
          </a:bodyPr>
          <a:lstStyle/>
          <a:p>
            <a:pPr defTabSz="911225" eaLnBrk="0" hangingPunct="0"/>
            <a:r>
              <a:rPr lang="en-US" sz="800" smtClean="0">
                <a:solidFill>
                  <a:srgbClr val="000000"/>
                </a:solidFill>
                <a:latin typeface="Gill Sans MT" pitchFamily="34" charset="0"/>
              </a:rPr>
              <a:t> xxx00.#####.ppt  </a:t>
            </a:r>
            <a:fld id="{9A059694-F989-4D29-9106-E135CD522CC2}" type="datetime9">
              <a:rPr lang="en-US" sz="800" smtClean="0">
                <a:solidFill>
                  <a:srgbClr val="000000"/>
                </a:solidFill>
                <a:latin typeface="Gill Sans MT" pitchFamily="34" charset="0"/>
              </a:rPr>
              <a:pPr defTabSz="911225" eaLnBrk="0" hangingPunct="0"/>
              <a:t>10/13/2017 7:58:04 PM</a:t>
            </a:fld>
            <a:endParaRPr lang="en-US" sz="800" smtClean="0">
              <a:solidFill>
                <a:srgbClr val="000000"/>
              </a:solidFill>
              <a:latin typeface="Gill Sans MT" pitchFamily="34" charset="0"/>
            </a:endParaRPr>
          </a:p>
        </p:txBody>
      </p:sp>
      <p:sp>
        <p:nvSpPr>
          <p:cNvPr id="70658" name="Rectangle 7"/>
          <p:cNvSpPr>
            <a:spLocks noGrp="1" noChangeArrowheads="1"/>
          </p:cNvSpPr>
          <p:nvPr>
            <p:ph type="sldNum" sz="quarter" idx="5"/>
          </p:nvPr>
        </p:nvSpPr>
        <p:spPr bwMode="auto">
          <a:xfrm>
            <a:off x="6242050" y="8972550"/>
            <a:ext cx="150813" cy="120650"/>
          </a:xfrm>
          <a:noFill/>
          <a:ln>
            <a:miter lim="800000"/>
            <a:headEnd/>
            <a:tailEnd/>
          </a:ln>
        </p:spPr>
        <p:txBody>
          <a:bodyPr wrap="square" numCol="1" anchorCtr="0" compatLnSpc="1">
            <a:prstTxWarp prst="textNoShape">
              <a:avLst/>
            </a:prstTxWarp>
          </a:bodyPr>
          <a:lstStyle/>
          <a:p>
            <a:pPr defTabSz="911225" eaLnBrk="0" hangingPunct="0"/>
            <a:r>
              <a:rPr lang="en-US" sz="800" smtClean="0">
                <a:solidFill>
                  <a:srgbClr val="000000"/>
                </a:solidFill>
                <a:latin typeface="Gill Sans MT" pitchFamily="34" charset="0"/>
              </a:rPr>
              <a:t> P.</a:t>
            </a:r>
            <a:fld id="{4BDC293C-B011-4AC3-B6A7-26C3F51423E4}" type="slidenum">
              <a:rPr lang="en-US" sz="800" smtClean="0">
                <a:solidFill>
                  <a:srgbClr val="000000"/>
                </a:solidFill>
                <a:latin typeface="Gill Sans MT" pitchFamily="34" charset="0"/>
              </a:rPr>
              <a:pPr defTabSz="911225" eaLnBrk="0" hangingPunct="0"/>
              <a:t>1</a:t>
            </a:fld>
            <a:endParaRPr lang="en-US" sz="800" smtClean="0">
              <a:solidFill>
                <a:srgbClr val="000000"/>
              </a:solidFill>
              <a:latin typeface="Gill Sans MT"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xfrm>
            <a:off x="1185863" y="4295775"/>
            <a:ext cx="4487862" cy="979488"/>
          </a:xfrm>
          <a:noFill/>
        </p:spPr>
        <p:txBody>
          <a:bodyPr wrap="square" numCol="1" anchor="t" anchorCtr="0" compatLnSpc="1">
            <a:prstTxWarp prst="textNoShape">
              <a:avLst/>
            </a:prstTxWarp>
          </a:bodyPr>
          <a:lstStyle/>
          <a:p>
            <a:pPr lvl="1" eaLnBrk="1" hangingPunct="1">
              <a:spcBef>
                <a:spcPct val="0"/>
              </a:spcBef>
            </a:pPr>
            <a:r>
              <a:rPr lang="en-US" smtClean="0">
                <a:latin typeface="Gill Sans MT" pitchFamily="34" charset="0"/>
                <a:ea typeface="Geneva"/>
                <a:cs typeface="Geneva"/>
              </a:rPr>
              <a:t>Text</a:t>
            </a:r>
          </a:p>
          <a:p>
            <a:pPr lvl="2" eaLnBrk="1" hangingPunct="1">
              <a:spcBef>
                <a:spcPct val="0"/>
              </a:spcBef>
            </a:pPr>
            <a:r>
              <a:rPr lang="en-US" smtClean="0">
                <a:latin typeface="Gill Sans MT" pitchFamily="34" charset="0"/>
                <a:ea typeface="Geneva"/>
                <a:cs typeface="Geneva"/>
              </a:rPr>
              <a:t>Text</a:t>
            </a:r>
          </a:p>
          <a:p>
            <a:pPr lvl="3" eaLnBrk="1" hangingPunct="1">
              <a:spcBef>
                <a:spcPct val="0"/>
              </a:spcBef>
            </a:pPr>
            <a:r>
              <a:rPr lang="en-US" smtClean="0">
                <a:latin typeface="Gill Sans MT" pitchFamily="34" charset="0"/>
                <a:ea typeface="Geneva"/>
                <a:cs typeface="Geneva"/>
              </a:rPr>
              <a:t>Text</a:t>
            </a:r>
          </a:p>
          <a:p>
            <a:pPr lvl="4" eaLnBrk="1" hangingPunct="1">
              <a:spcBef>
                <a:spcPct val="0"/>
              </a:spcBef>
            </a:pPr>
            <a:r>
              <a:rPr lang="en-US" smtClean="0">
                <a:latin typeface="Gill Sans MT" pitchFamily="34" charset="0"/>
                <a:ea typeface="Geneva"/>
                <a:cs typeface="Geneva"/>
              </a:rPr>
              <a:t>Text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the common principles discussed by Dr. Brown were developed.</a:t>
            </a:r>
            <a:r>
              <a:rPr lang="en-US" baseline="0" dirty="0" smtClean="0"/>
              <a:t>  We hope this is a tool that you can use to set expectations for yourself, your adolescent, and your neurology provider.</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16</a:t>
            </a:fld>
            <a:endParaRPr lang="en-US"/>
          </a:p>
        </p:txBody>
      </p:sp>
    </p:spTree>
    <p:extLst>
      <p:ext uri="{BB962C8B-B14F-4D97-AF65-F5344CB8AC3E}">
        <p14:creationId xmlns:p14="http://schemas.microsoft.com/office/powerpoint/2010/main" val="856708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a:t>
            </a:r>
            <a:r>
              <a:rPr lang="en-US" baseline="0" dirty="0" smtClean="0"/>
              <a:t> can be difficult; can feel like you’re alone, or falling off a cliff with no parachute. With planning and guidance the move from the pediatric to the adult health care system can be less stressful.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17</a:t>
            </a:fld>
            <a:endParaRPr lang="en-US"/>
          </a:p>
        </p:txBody>
      </p:sp>
    </p:spTree>
    <p:extLst>
      <p:ext uri="{BB962C8B-B14F-4D97-AF65-F5344CB8AC3E}">
        <p14:creationId xmlns:p14="http://schemas.microsoft.com/office/powerpoint/2010/main" val="130687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like in building a bridge; you need many supports and resources to successfully move from pediatric to adult health care system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18</a:t>
            </a:fld>
            <a:endParaRPr lang="en-US"/>
          </a:p>
        </p:txBody>
      </p:sp>
    </p:spTree>
    <p:extLst>
      <p:ext uri="{BB962C8B-B14F-4D97-AF65-F5344CB8AC3E}">
        <p14:creationId xmlns:p14="http://schemas.microsoft.com/office/powerpoint/2010/main" val="1007467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discussion at 12-13 years of age. This gives</a:t>
            </a:r>
            <a:r>
              <a:rPr lang="en-US" baseline="0" dirty="0" smtClean="0"/>
              <a:t> you time to prepare.  </a:t>
            </a:r>
            <a:r>
              <a:rPr lang="en-US" dirty="0" smtClean="0"/>
              <a:t>Set expectations. You</a:t>
            </a:r>
            <a:r>
              <a:rPr lang="en-US" baseline="0" dirty="0" smtClean="0"/>
              <a:t> know your teen best. Talk to your teen. Encourage him/her to participate and take charge of their health needs. Don’t under-estimate the ability of your adolescent. Adolescents with intellectual disabilities can learn about their health condition or their medications.  If they are not able to engage in this conversation due to their disability, think about where you want them to be in the future.  Set aspirations high, but realistic.  Will they attend college? If not, vocational job?  Sheltered workshop? Home? </a:t>
            </a:r>
          </a:p>
          <a:p>
            <a:endParaRPr lang="en-US" baseline="0" dirty="0" smtClean="0"/>
          </a:p>
          <a:p>
            <a:r>
              <a:rPr lang="en-US" baseline="0" dirty="0" smtClean="0"/>
              <a:t>Develop a plan to meet these expectations. Who do you need on your team?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19</a:t>
            </a:fld>
            <a:endParaRPr lang="en-US"/>
          </a:p>
        </p:txBody>
      </p:sp>
    </p:spTree>
    <p:extLst>
      <p:ext uri="{BB962C8B-B14F-4D97-AF65-F5344CB8AC3E}">
        <p14:creationId xmlns:p14="http://schemas.microsoft.com/office/powerpoint/2010/main" val="124212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Teaching self-management skills has been</a:t>
            </a:r>
            <a:r>
              <a:rPr lang="en-US" baseline="0" dirty="0" smtClean="0"/>
              <a:t> shown to improve adherence during HCT. </a:t>
            </a:r>
            <a:endParaRPr lang="en-US" dirty="0" smtClean="0"/>
          </a:p>
          <a:p>
            <a:endParaRPr lang="en-US" dirty="0" smtClean="0"/>
          </a:p>
          <a:p>
            <a:r>
              <a:rPr lang="en-US" dirty="0" smtClean="0"/>
              <a:t>Learning self-management skills is a process; takes time. Again, start early—12-13 years of age</a:t>
            </a:r>
            <a:r>
              <a:rPr lang="en-US" baseline="0" dirty="0" smtClean="0"/>
              <a:t> is NOT to early. </a:t>
            </a:r>
            <a:r>
              <a:rPr lang="en-US" dirty="0" smtClean="0"/>
              <a:t>Start simple and gradually</a:t>
            </a:r>
            <a:r>
              <a:rPr lang="en-US" baseline="0" dirty="0" smtClean="0"/>
              <a:t> increase knowledge and responsibility.  Re-assess annually.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20</a:t>
            </a:fld>
            <a:endParaRPr lang="en-US"/>
          </a:p>
        </p:txBody>
      </p:sp>
    </p:spTree>
    <p:extLst>
      <p:ext uri="{BB962C8B-B14F-4D97-AF65-F5344CB8AC3E}">
        <p14:creationId xmlns:p14="http://schemas.microsoft.com/office/powerpoint/2010/main" val="114163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Letting go might look different</a:t>
            </a:r>
            <a:r>
              <a:rPr lang="en-US" baseline="0" dirty="0" smtClean="0"/>
              <a:t> depending upon child’s abilities. But, allow your child to perform at the top of his skills. You might be surprised how effective your role modeling has been. They learn advocacy, standing up for themselves, accountability, responsibility. </a:t>
            </a:r>
            <a:endParaRPr lang="en-US" dirty="0"/>
          </a:p>
        </p:txBody>
      </p:sp>
      <p:sp>
        <p:nvSpPr>
          <p:cNvPr id="4" name="Slide Number Placeholder 3"/>
          <p:cNvSpPr>
            <a:spLocks noGrp="1"/>
          </p:cNvSpPr>
          <p:nvPr>
            <p:ph type="sldNum" sz="quarter" idx="10"/>
          </p:nvPr>
        </p:nvSpPr>
        <p:spPr/>
        <p:txBody>
          <a:bodyPr/>
          <a:lstStyle/>
          <a:p>
            <a:fld id="{2D21DED8-BCEB-4689-BCB4-3FE7D3671F35}" type="slidenum">
              <a:rPr lang="en-US" smtClean="0"/>
              <a:t>21</a:t>
            </a:fld>
            <a:endParaRPr lang="en-US"/>
          </a:p>
        </p:txBody>
      </p:sp>
    </p:spTree>
    <p:extLst>
      <p:ext uri="{BB962C8B-B14F-4D97-AF65-F5344CB8AC3E}">
        <p14:creationId xmlns:p14="http://schemas.microsoft.com/office/powerpoint/2010/main" val="2287545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22</a:t>
            </a:fld>
            <a:endParaRPr lang="en-US"/>
          </a:p>
        </p:txBody>
      </p:sp>
    </p:spTree>
    <p:extLst>
      <p:ext uri="{BB962C8B-B14F-4D97-AF65-F5344CB8AC3E}">
        <p14:creationId xmlns:p14="http://schemas.microsoft.com/office/powerpoint/2010/main" val="41195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a:t>
            </a:r>
            <a:r>
              <a:rPr lang="en-US" baseline="0" dirty="0" smtClean="0"/>
              <a:t> your emergency plan look like?</a:t>
            </a:r>
          </a:p>
          <a:p>
            <a:r>
              <a:rPr lang="en-US" baseline="0" dirty="0" smtClean="0"/>
              <a:t>Medical alert bracelet?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23</a:t>
            </a:fld>
            <a:endParaRPr lang="en-US"/>
          </a:p>
        </p:txBody>
      </p:sp>
    </p:spTree>
    <p:extLst>
      <p:ext uri="{BB962C8B-B14F-4D97-AF65-F5344CB8AC3E}">
        <p14:creationId xmlns:p14="http://schemas.microsoft.com/office/powerpoint/2010/main" val="3217294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Phone</a:t>
            </a:r>
            <a:r>
              <a:rPr lang="en-US" baseline="0" dirty="0" smtClean="0"/>
              <a:t> apps or pill box</a:t>
            </a:r>
            <a:endParaRPr lang="en-US" dirty="0"/>
          </a:p>
        </p:txBody>
      </p:sp>
      <p:sp>
        <p:nvSpPr>
          <p:cNvPr id="4" name="Slide Number Placeholder 3"/>
          <p:cNvSpPr>
            <a:spLocks noGrp="1"/>
          </p:cNvSpPr>
          <p:nvPr>
            <p:ph type="sldNum" sz="quarter" idx="10"/>
          </p:nvPr>
        </p:nvSpPr>
        <p:spPr/>
        <p:txBody>
          <a:bodyPr/>
          <a:lstStyle/>
          <a:p>
            <a:fld id="{2D21DED8-BCEB-4689-BCB4-3FE7D3671F35}" type="slidenum">
              <a:rPr lang="en-US" smtClean="0"/>
              <a:t>24</a:t>
            </a:fld>
            <a:endParaRPr lang="en-US"/>
          </a:p>
        </p:txBody>
      </p:sp>
    </p:spTree>
    <p:extLst>
      <p:ext uri="{BB962C8B-B14F-4D97-AF65-F5344CB8AC3E}">
        <p14:creationId xmlns:p14="http://schemas.microsoft.com/office/powerpoint/2010/main" val="828112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21DED8-BCEB-4689-BCB4-3FE7D3671F35}" type="slidenum">
              <a:rPr lang="en-US" smtClean="0"/>
              <a:t>25</a:t>
            </a:fld>
            <a:endParaRPr lang="en-US"/>
          </a:p>
        </p:txBody>
      </p:sp>
    </p:spTree>
    <p:extLst>
      <p:ext uri="{BB962C8B-B14F-4D97-AF65-F5344CB8AC3E}">
        <p14:creationId xmlns:p14="http://schemas.microsoft.com/office/powerpoint/2010/main" val="191702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Transitions are a part of normal, healthy development and occur across the life span. Transition in health care is a dynamic process that seeks to meet the individual needs of children as they move from childhood to adulthood. </a:t>
            </a: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ACDBC-B38D-453E-B315-E76BFA3D4524}" type="slidenum">
              <a:rPr lang="en-US">
                <a:solidFill>
                  <a:srgbClr val="000000"/>
                </a:solidFill>
                <a:ea typeface="Osaka"/>
                <a:cs typeface="Osaka"/>
              </a:rPr>
              <a:pPr fontAlgn="base">
                <a:spcBef>
                  <a:spcPct val="0"/>
                </a:spcBef>
                <a:spcAft>
                  <a:spcPct val="0"/>
                </a:spcAft>
                <a:defRPr/>
              </a:pPr>
              <a:t>5</a:t>
            </a:fld>
            <a:endParaRPr lang="en-US">
              <a:solidFill>
                <a:srgbClr val="000000"/>
              </a:solidFill>
              <a:ea typeface="Osaka"/>
              <a:cs typeface="Osak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21DED8-BCEB-4689-BCB4-3FE7D3671F35}" type="slidenum">
              <a:rPr lang="en-US" smtClean="0"/>
              <a:t>26</a:t>
            </a:fld>
            <a:endParaRPr lang="en-US"/>
          </a:p>
        </p:txBody>
      </p:sp>
    </p:spTree>
    <p:extLst>
      <p:ext uri="{BB962C8B-B14F-4D97-AF65-F5344CB8AC3E}">
        <p14:creationId xmlns:p14="http://schemas.microsoft.com/office/powerpoint/2010/main" val="3325579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readiness</a:t>
            </a:r>
            <a:r>
              <a:rPr lang="en-US" baseline="0" dirty="0" smtClean="0"/>
              <a:t> assessment tools to document acquisition of self-management skills. Able to document when each skills is accomplished. </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27</a:t>
            </a:fld>
            <a:endParaRPr lang="en-US"/>
          </a:p>
        </p:txBody>
      </p:sp>
    </p:spTree>
    <p:extLst>
      <p:ext uri="{BB962C8B-B14F-4D97-AF65-F5344CB8AC3E}">
        <p14:creationId xmlns:p14="http://schemas.microsoft.com/office/powerpoint/2010/main" val="1567910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a:t>
            </a:r>
            <a:r>
              <a:rPr lang="en-US" baseline="0" dirty="0" smtClean="0"/>
              <a:t> can be time-consuming; 1-2 years. Expensive</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28</a:t>
            </a:fld>
            <a:endParaRPr lang="en-US"/>
          </a:p>
        </p:txBody>
      </p:sp>
    </p:spTree>
    <p:extLst>
      <p:ext uri="{BB962C8B-B14F-4D97-AF65-F5344CB8AC3E}">
        <p14:creationId xmlns:p14="http://schemas.microsoft.com/office/powerpoint/2010/main" val="4086225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3BBC79-813E-4651-8740-E88EF9C0BB6F}" type="slidenum">
              <a:rPr lang="en-US" smtClean="0"/>
              <a:t>31</a:t>
            </a:fld>
            <a:endParaRPr lang="en-US"/>
          </a:p>
        </p:txBody>
      </p:sp>
    </p:spTree>
    <p:extLst>
      <p:ext uri="{BB962C8B-B14F-4D97-AF65-F5344CB8AC3E}">
        <p14:creationId xmlns:p14="http://schemas.microsoft.com/office/powerpoint/2010/main" val="1251529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papers will look different. This is like transition. The process is unique and individualized to each person.</a:t>
            </a:r>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38</a:t>
            </a:fld>
            <a:endParaRPr lang="en-US"/>
          </a:p>
        </p:txBody>
      </p:sp>
    </p:spTree>
    <p:extLst>
      <p:ext uri="{BB962C8B-B14F-4D97-AF65-F5344CB8AC3E}">
        <p14:creationId xmlns:p14="http://schemas.microsoft.com/office/powerpoint/2010/main" val="167940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needs of adolescents with SHCNS are similar to those for other youth. They change as the adolescent matures but these youth desire independence, they need an identity and purpose—job---instill hope for future autonomy. But their needs are often more complex and require individualized planning.  </a:t>
            </a:r>
          </a:p>
        </p:txBody>
      </p:sp>
      <p:sp>
        <p:nvSpPr>
          <p:cNvPr id="10240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solidFill>
                  <a:srgbClr val="000000"/>
                </a:solidFill>
                <a:ea typeface="Osaka"/>
                <a:cs typeface="Osaka"/>
              </a:rPr>
              <a:t> xxx00.#####.ppt  </a:t>
            </a:r>
            <a:fld id="{703E6D00-70C4-40BC-AFD9-B8601474F4C2}" type="datetime1">
              <a:rPr lang="en-US">
                <a:solidFill>
                  <a:srgbClr val="000000"/>
                </a:solidFill>
                <a:ea typeface="Osaka"/>
                <a:cs typeface="Osaka"/>
              </a:rPr>
              <a:pPr fontAlgn="base">
                <a:spcBef>
                  <a:spcPct val="0"/>
                </a:spcBef>
                <a:spcAft>
                  <a:spcPct val="0"/>
                </a:spcAft>
                <a:defRPr/>
              </a:pPr>
              <a:t>10/13/2017</a:t>
            </a:fld>
            <a:endParaRPr lang="en-US">
              <a:solidFill>
                <a:srgbClr val="000000"/>
              </a:solidFill>
              <a:ea typeface="Osaka"/>
              <a:cs typeface="Osaka"/>
            </a:endParaRPr>
          </a:p>
        </p:txBody>
      </p:sp>
      <p:sp>
        <p:nvSpPr>
          <p:cNvPr id="102404"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000000"/>
                </a:solidFill>
                <a:ea typeface="Osaka"/>
                <a:cs typeface="Osaka"/>
              </a:rPr>
              <a:t> P.</a:t>
            </a:r>
            <a:fld id="{BC1F5995-5E60-4A8B-A8B9-9155DD57147A}" type="slidenum">
              <a:rPr lang="en-US">
                <a:solidFill>
                  <a:srgbClr val="000000"/>
                </a:solidFill>
                <a:ea typeface="Osaka"/>
                <a:cs typeface="Osaka"/>
              </a:rPr>
              <a:pPr fontAlgn="base">
                <a:spcBef>
                  <a:spcPct val="0"/>
                </a:spcBef>
                <a:spcAft>
                  <a:spcPct val="0"/>
                </a:spcAft>
                <a:defRPr/>
              </a:pPr>
              <a:t>8</a:t>
            </a:fld>
            <a:endParaRPr lang="en-US">
              <a:solidFill>
                <a:srgbClr val="000000"/>
              </a:solidFill>
              <a:ea typeface="Osaka"/>
              <a:cs typeface="Osak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makes transitioning so difficult? What factors are involved.</a:t>
            </a:r>
          </a:p>
          <a:p>
            <a:pPr eaLnBrk="1" hangingPunct="1">
              <a:spcBef>
                <a:spcPct val="0"/>
              </a:spcBef>
            </a:pPr>
            <a:endParaRPr lang="en-US" dirty="0" smtClean="0"/>
          </a:p>
          <a:p>
            <a:pPr eaLnBrk="1" hangingPunct="1">
              <a:spcBef>
                <a:spcPct val="0"/>
              </a:spcBef>
            </a:pPr>
            <a:r>
              <a:rPr lang="en-US" dirty="0" smtClean="0"/>
              <a:t>Stressful time for parents and the adolescent. Remember your adolescence? Or if you are a parent of an adolescent you may identify with some of these feelings. Psychoanalyst Erik Erikson wrote about development through the life span. Adolescence 12-18 years stage of identity vs role confusion. This is a time of experimentation.</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C715540-7C57-44D0-B403-158DC5B229BA}" type="slidenum">
              <a:rPr lang="en-US">
                <a:solidFill>
                  <a:srgbClr val="000000"/>
                </a:solidFill>
              </a:rPr>
              <a:pPr>
                <a:defRPr/>
              </a:pPr>
              <a:t>9</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Examine with a developmental lens.</a:t>
            </a:r>
          </a:p>
          <a:p>
            <a:pPr eaLnBrk="1" hangingPunct="1">
              <a:spcBef>
                <a:spcPct val="0"/>
              </a:spcBef>
            </a:pPr>
            <a:endParaRPr lang="en-US" dirty="0" smtClean="0"/>
          </a:p>
          <a:p>
            <a:pPr eaLnBrk="1" hangingPunct="1">
              <a:spcBef>
                <a:spcPct val="0"/>
              </a:spcBef>
            </a:pPr>
            <a:r>
              <a:rPr lang="en-US" dirty="0" smtClean="0"/>
              <a:t>The major tasks of adolescence are developing personal and sexual identity. Body image and peers become very important as they strive to validate and confirm ‘who they are’. The need to belong and conform leads to increased vulnerabilities. </a:t>
            </a:r>
          </a:p>
          <a:p>
            <a:pPr eaLnBrk="1" hangingPunct="1">
              <a:spcBef>
                <a:spcPct val="0"/>
              </a:spcBef>
            </a:pPr>
            <a:r>
              <a:rPr lang="en-US" dirty="0" smtClean="0"/>
              <a:t>Adolescence is a difficult time in development.  Peers, emotions. . .</a:t>
            </a:r>
          </a:p>
          <a:p>
            <a:pPr eaLnBrk="1" hangingPunct="1">
              <a:spcBef>
                <a:spcPct val="0"/>
              </a:spcBef>
            </a:pPr>
            <a:r>
              <a:rPr lang="en-US" dirty="0" smtClean="0"/>
              <a:t> “Fidelity” is the key virtue to develop. In young adulthood there is conflict between intimacy and isolation. “Love” is a key attribute to develop.  </a:t>
            </a:r>
          </a:p>
          <a:p>
            <a:pPr eaLnBrk="1" hangingPunct="1">
              <a:spcBef>
                <a:spcPct val="0"/>
              </a:spcBef>
            </a:pPr>
            <a:endParaRPr lang="en-US" dirty="0" smtClean="0"/>
          </a:p>
          <a:p>
            <a:pPr eaLnBrk="1" hangingPunct="1">
              <a:spcBef>
                <a:spcPct val="0"/>
              </a:spcBef>
            </a:pPr>
            <a:r>
              <a:rPr lang="en-US" dirty="0" smtClean="0"/>
              <a:t>Now, let’s take a look at what some adolescents are saying about how epilepsy impacts their life and how that interferes with these developmental tasks of adolescence.</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61519C-1229-4B47-BBD4-9C4308E88FC1}" type="slidenum">
              <a:rPr lang="en-US">
                <a:ea typeface="Osaka"/>
                <a:cs typeface="Osaka"/>
              </a:rPr>
              <a:pPr fontAlgn="base">
                <a:spcBef>
                  <a:spcPct val="0"/>
                </a:spcBef>
                <a:spcAft>
                  <a:spcPct val="0"/>
                </a:spcAft>
                <a:defRPr/>
              </a:pPr>
              <a:t>10</a:t>
            </a:fld>
            <a:endParaRPr lang="en-US">
              <a:ea typeface="Osaka"/>
              <a:cs typeface="Osak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Add a chronic health condition onto these normal developmental milestones, an already difficult time in development.  Now lets look at how epilepsy might impact these acquisition of these normal developmental milestones of adolescence.  Why might epilepsy interfere with the normal maturation of adolescence?</a:t>
            </a:r>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AF4DDF-F67B-4179-B93A-41EA3E23808C}" type="slidenum">
              <a:rPr lang="en-US">
                <a:ea typeface="Osaka"/>
                <a:cs typeface="Osaka"/>
              </a:rPr>
              <a:pPr fontAlgn="base">
                <a:spcBef>
                  <a:spcPct val="0"/>
                </a:spcBef>
                <a:spcAft>
                  <a:spcPct val="0"/>
                </a:spcAft>
                <a:defRPr/>
              </a:pPr>
              <a:t>11</a:t>
            </a:fld>
            <a:endParaRPr lang="en-US">
              <a:ea typeface="Osaka"/>
              <a:cs typeface="Osak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p:spPr>
      </p:sp>
      <p:sp>
        <p:nvSpPr>
          <p:cNvPr id="167939"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Add comment about study and dating from Shafer and EFA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AC1CD8-A543-4C64-8DC1-0100AACD5412}" type="slidenum">
              <a:rPr lang="en-US">
                <a:solidFill>
                  <a:srgbClr val="000000"/>
                </a:solidFill>
                <a:ea typeface="Osaka"/>
                <a:cs typeface="Osaka"/>
              </a:rPr>
              <a:pPr fontAlgn="base">
                <a:spcBef>
                  <a:spcPct val="0"/>
                </a:spcBef>
                <a:spcAft>
                  <a:spcPct val="0"/>
                </a:spcAft>
                <a:defRPr/>
              </a:pPr>
              <a:t>13</a:t>
            </a:fld>
            <a:endParaRPr lang="en-US">
              <a:solidFill>
                <a:srgbClr val="000000"/>
              </a:solidFill>
              <a:ea typeface="Osaka"/>
              <a:cs typeface="Osaka"/>
            </a:endParaRPr>
          </a:p>
        </p:txBody>
      </p:sp>
      <p:sp>
        <p:nvSpPr>
          <p:cNvPr id="1116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With intellectual disability normal independence is precluded; remains a “child’ Adolescents with cognitive impairments who possessed independent living skills could be successfully transitioned; however, they required additional support to compensate for their cognitive deficits. Moreover, for those families who had severely mentally retarded adolescents, finding an adult provider who would accept them into their practice and work collaboratively with them was markedly difficult. Survey of child neurologists: 35% indicated</a:t>
            </a:r>
            <a:r>
              <a:rPr lang="en-US" baseline="0" dirty="0" smtClean="0"/>
              <a:t> that lack of adult neurologist willing to care for adult with epilepsy and intellectual disability.</a:t>
            </a:r>
            <a:endParaRPr lang="en-US" dirty="0" smtClean="0"/>
          </a:p>
          <a:p>
            <a:pPr eaLnBrk="1" hangingPunct="1">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Launched in 2014</a:t>
            </a:r>
          </a:p>
          <a:p>
            <a:r>
              <a:rPr lang="en-US" dirty="0" smtClean="0"/>
              <a:t>Endorsed by American</a:t>
            </a:r>
            <a:r>
              <a:rPr lang="en-US" baseline="0" dirty="0" smtClean="0"/>
              <a:t> Academy of Neurology, Child Neurology Society, and the American Academy of Pediatrics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smtClean="0"/>
              <a:t>to outline the responsibilities, describe the challenges and provide practical mechanisms to support child neurologists in planning and coordinating medical transition of patients.”</a:t>
            </a:r>
          </a:p>
          <a:p>
            <a:endParaRPr lang="en-US" dirty="0"/>
          </a:p>
        </p:txBody>
      </p:sp>
      <p:sp>
        <p:nvSpPr>
          <p:cNvPr id="4" name="Slide Number Placeholder 3"/>
          <p:cNvSpPr>
            <a:spLocks noGrp="1"/>
          </p:cNvSpPr>
          <p:nvPr>
            <p:ph type="sldNum" sz="quarter" idx="10"/>
          </p:nvPr>
        </p:nvSpPr>
        <p:spPr/>
        <p:txBody>
          <a:bodyPr/>
          <a:lstStyle/>
          <a:p>
            <a:fld id="{993BBC79-813E-4651-8740-E88EF9C0BB6F}" type="slidenum">
              <a:rPr lang="en-US" smtClean="0"/>
              <a:t>15</a:t>
            </a:fld>
            <a:endParaRPr lang="en-US"/>
          </a:p>
        </p:txBody>
      </p:sp>
    </p:spTree>
    <p:extLst>
      <p:ext uri="{BB962C8B-B14F-4D97-AF65-F5344CB8AC3E}">
        <p14:creationId xmlns:p14="http://schemas.microsoft.com/office/powerpoint/2010/main" val="417993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2438" y="1238250"/>
            <a:ext cx="8239125" cy="2583476"/>
          </a:xfrm>
        </p:spPr>
        <p:txBody>
          <a:bodyPr/>
          <a:lstStyle>
            <a:lvl4pPr>
              <a:defRPr>
                <a:latin typeface="Arial"/>
              </a:defRPr>
            </a:lvl4pPr>
            <a:lvl5pP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7EA4013-9DEA-4609-8CF3-534808BF4E51}" type="datetimeFigureOut">
              <a:rPr lang="en-US" smtClean="0"/>
              <a:t>10/13/2017</a:t>
            </a:fld>
            <a:endParaRPr lang="en-US"/>
          </a:p>
        </p:txBody>
      </p:sp>
      <p:sp>
        <p:nvSpPr>
          <p:cNvPr id="3" name="Footer Placeholder 2"/>
          <p:cNvSpPr>
            <a:spLocks noGrp="1"/>
          </p:cNvSpPr>
          <p:nvPr>
            <p:ph type="ftr" sz="quarter" idx="11"/>
          </p:nvPr>
        </p:nvSpPr>
        <p:spPr>
          <a:xfrm>
            <a:off x="2667000" y="6356350"/>
            <a:ext cx="3352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3E643706-7C5B-465B-A8B6-0CEE1A500420}" type="slidenum">
              <a:rPr lang="en-US" smtClean="0"/>
              <a:t>‹#›</a:t>
            </a:fld>
            <a:endParaRPr lang="en-US"/>
          </a:p>
        </p:txBody>
      </p:sp>
    </p:spTree>
    <p:extLst>
      <p:ext uri="{BB962C8B-B14F-4D97-AF65-F5344CB8AC3E}">
        <p14:creationId xmlns:p14="http://schemas.microsoft.com/office/powerpoint/2010/main" val="211695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2245" y="5870576"/>
            <a:ext cx="1200150" cy="377825"/>
          </a:xfrm>
          <a:prstGeom prst="rect">
            <a:avLst/>
          </a:prstGeom>
        </p:spPr>
        <p:txBody>
          <a:bodyPr/>
          <a:lstStyle/>
          <a:p>
            <a:fld id="{CEF80096-F19C-4981-8F36-CC40F78E151A}" type="datetimeFigureOut">
              <a:rPr lang="en-US" smtClean="0"/>
              <a:t>10/13/2017</a:t>
            </a:fld>
            <a:endParaRPr lang="en-US"/>
          </a:p>
        </p:txBody>
      </p:sp>
      <p:sp>
        <p:nvSpPr>
          <p:cNvPr id="5" name="Footer Placeholder 4"/>
          <p:cNvSpPr>
            <a:spLocks noGrp="1"/>
          </p:cNvSpPr>
          <p:nvPr>
            <p:ph type="ftr" sz="quarter" idx="11"/>
          </p:nvPr>
        </p:nvSpPr>
        <p:spPr>
          <a:xfrm>
            <a:off x="514351" y="5870576"/>
            <a:ext cx="5870744" cy="377825"/>
          </a:xfrm>
          <a:prstGeom prst="rect">
            <a:avLst/>
          </a:prstGeom>
        </p:spPr>
        <p:txBody>
          <a:bodyPr/>
          <a:lstStyle/>
          <a:p>
            <a:endParaRPr lang="en-US"/>
          </a:p>
        </p:txBody>
      </p:sp>
      <p:sp>
        <p:nvSpPr>
          <p:cNvPr id="6" name="Slide Number Placeholder 5"/>
          <p:cNvSpPr>
            <a:spLocks noGrp="1"/>
          </p:cNvSpPr>
          <p:nvPr>
            <p:ph type="sldNum" sz="quarter" idx="12"/>
          </p:nvPr>
        </p:nvSpPr>
        <p:spPr>
          <a:xfrm>
            <a:off x="7699546" y="5870576"/>
            <a:ext cx="413375" cy="377825"/>
          </a:xfrm>
          <a:prstGeom prst="rect">
            <a:avLst/>
          </a:prstGeom>
        </p:spPr>
        <p:txBody>
          <a:bodyPr/>
          <a:lstStyle/>
          <a:p>
            <a:fld id="{652FEB80-6620-460F-B900-0C0F0C0AADD5}" type="slidenum">
              <a:rPr lang="en-US" smtClean="0"/>
              <a:t>‹#›</a:t>
            </a:fld>
            <a:endParaRPr lang="en-US"/>
          </a:p>
        </p:txBody>
      </p:sp>
    </p:spTree>
    <p:extLst>
      <p:ext uri="{BB962C8B-B14F-4D97-AF65-F5344CB8AC3E}">
        <p14:creationId xmlns:p14="http://schemas.microsoft.com/office/powerpoint/2010/main" val="43440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798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eaLnBrk="0" hangingPunct="0">
              <a:defRPr sz="2400">
                <a:solidFill>
                  <a:srgbClr val="000000"/>
                </a:solidFill>
                <a:latin typeface="Arial" charset="0"/>
                <a:ea typeface="ＭＳ Ｐゴシック" pitchFamily="34" charset="-128"/>
                <a:cs typeface="+mn-cs"/>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eaLnBrk="0" hangingPunct="0">
              <a:defRPr sz="2400">
                <a:solidFill>
                  <a:srgbClr val="000000"/>
                </a:solidFill>
                <a:latin typeface="Arial" charset="0"/>
                <a:ea typeface="ＭＳ Ｐゴシック" pitchFamily="34" charset="-128"/>
                <a:cs typeface="+mn-cs"/>
              </a:defRPr>
            </a:lvl1pPr>
          </a:lstStyle>
          <a:p>
            <a:pPr>
              <a:defRPr/>
            </a:pPr>
            <a:fld id="{3D360112-39CF-4ED2-8149-B7659C1B56E1}" type="slidenum">
              <a:rPr lang="en-US"/>
              <a:pPr>
                <a:defRPr/>
              </a:pPr>
              <a:t>‹#›</a:t>
            </a:fld>
            <a:endParaRPr lang="en-US" dirty="0"/>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eaLnBrk="0" hangingPunct="0">
              <a:defRPr sz="2400">
                <a:solidFill>
                  <a:srgbClr val="000000"/>
                </a:solidFill>
                <a:latin typeface="Arial" charset="0"/>
                <a:ea typeface="ＭＳ Ｐゴシック" pitchFamily="34" charset="-128"/>
                <a:cs typeface="+mn-cs"/>
              </a:defRPr>
            </a:lvl1pPr>
          </a:lstStyle>
          <a:p>
            <a:pPr>
              <a:defRPr/>
            </a:pPr>
            <a:endParaRPr lang="en-US"/>
          </a:p>
        </p:txBody>
      </p:sp>
    </p:spTree>
    <p:extLst>
      <p:ext uri="{BB962C8B-B14F-4D97-AF65-F5344CB8AC3E}">
        <p14:creationId xmlns:p14="http://schemas.microsoft.com/office/powerpoint/2010/main" val="349665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36275" name="Rectangle 6"/>
          <p:cNvSpPr>
            <a:spLocks noChangeArrowheads="1"/>
          </p:cNvSpPr>
          <p:nvPr/>
        </p:nvSpPr>
        <p:spPr bwMode="auto">
          <a:xfrm>
            <a:off x="0" y="0"/>
            <a:ext cx="9144000" cy="6102350"/>
          </a:xfrm>
          <a:prstGeom prst="rect">
            <a:avLst/>
          </a:prstGeom>
          <a:solidFill>
            <a:schemeClr val="accent1"/>
          </a:solidFill>
          <a:ln w="9525">
            <a:no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en-US" dirty="0">
              <a:solidFill>
                <a:srgbClr val="FFFFFF"/>
              </a:solidFill>
              <a:latin typeface="Arial" pitchFamily="-112" charset="0"/>
              <a:ea typeface="ＭＳ Ｐゴシック" pitchFamily="-112" charset="-128"/>
              <a:cs typeface="ＭＳ Ｐゴシック" pitchFamily="-112" charset="-128"/>
            </a:endParaRPr>
          </a:p>
        </p:txBody>
      </p:sp>
      <p:cxnSp>
        <p:nvCxnSpPr>
          <p:cNvPr id="436276" name="Line 52"/>
          <p:cNvCxnSpPr>
            <a:cxnSpLocks noChangeShapeType="1"/>
          </p:cNvCxnSpPr>
          <p:nvPr/>
        </p:nvCxnSpPr>
        <p:spPr bwMode="auto">
          <a:xfrm rot="10800000">
            <a:off x="0" y="6096000"/>
            <a:ext cx="9144000" cy="0"/>
          </a:xfrm>
          <a:prstGeom prst="line">
            <a:avLst/>
          </a:prstGeom>
          <a:noFill/>
          <a:ln w="25400">
            <a:solidFill>
              <a:srgbClr val="C50B24"/>
            </a:solidFill>
            <a:round/>
            <a:headEnd/>
            <a:tailEnd/>
          </a:ln>
          <a:effectLst>
            <a:outerShdw blurRad="63500" dist="20000" dir="5400000" rotWithShape="0">
              <a:srgbClr val="000000">
                <a:alpha val="37999"/>
              </a:srgbClr>
            </a:outerShdw>
          </a:effectLst>
        </p:spPr>
      </p:cxnSp>
      <p:sp>
        <p:nvSpPr>
          <p:cNvPr id="39940" name="Rectangle 2"/>
          <p:cNvSpPr>
            <a:spLocks noGrp="1" noChangeArrowheads="1"/>
          </p:cNvSpPr>
          <p:nvPr>
            <p:ph type="title"/>
          </p:nvPr>
        </p:nvSpPr>
        <p:spPr bwMode="gray">
          <a:xfrm>
            <a:off x="452438" y="120650"/>
            <a:ext cx="8239125" cy="1012825"/>
          </a:xfrm>
          <a:prstGeom prst="rect">
            <a:avLst/>
          </a:prstGeom>
          <a:noFill/>
          <a:ln w="9525">
            <a:noFill/>
            <a:miter lim="800000"/>
            <a:headEnd/>
            <a:tailEnd/>
          </a:ln>
        </p:spPr>
        <p:txBody>
          <a:bodyPr vert="horz" wrap="square" lIns="86493" tIns="86493" rIns="86493" bIns="86493" numCol="1" anchor="ctr" anchorCtr="0" compatLnSpc="1">
            <a:prstTxWarp prst="textNoShape">
              <a:avLst/>
            </a:prstTxWarp>
          </a:bodyPr>
          <a:lstStyle/>
          <a:p>
            <a:pPr lvl="0"/>
            <a:r>
              <a:rPr lang="en-US" smtClean="0"/>
              <a:t>Click to edit Master title style</a:t>
            </a:r>
          </a:p>
        </p:txBody>
      </p:sp>
      <p:sp>
        <p:nvSpPr>
          <p:cNvPr id="39941" name="Rectangle 3"/>
          <p:cNvSpPr>
            <a:spLocks noGrp="1" noChangeArrowheads="1"/>
          </p:cNvSpPr>
          <p:nvPr>
            <p:ph type="body" idx="1"/>
          </p:nvPr>
        </p:nvSpPr>
        <p:spPr bwMode="gray">
          <a:xfrm>
            <a:off x="452438" y="1238250"/>
            <a:ext cx="8239125" cy="14160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p:txBody>
      </p:sp>
      <p:sp>
        <p:nvSpPr>
          <p:cNvPr id="1030" name="Text Box 4"/>
          <p:cNvSpPr txBox="1">
            <a:spLocks noChangeArrowheads="1"/>
          </p:cNvSpPr>
          <p:nvPr/>
        </p:nvSpPr>
        <p:spPr bwMode="invGray">
          <a:xfrm>
            <a:off x="4346575" y="6415088"/>
            <a:ext cx="425450" cy="122237"/>
          </a:xfrm>
          <a:prstGeom prst="rect">
            <a:avLst/>
          </a:prstGeom>
          <a:noFill/>
          <a:ln>
            <a:noFill/>
          </a:ln>
          <a:extLst/>
        </p:spPr>
        <p:txBody>
          <a:bodyPr wrap="none" lIns="0" tIns="0" rIns="0" bIns="0">
            <a:spAutoFit/>
          </a:bodyPr>
          <a:lstStyle>
            <a:lvl1pPr eaLnBrk="0" hangingPunct="0">
              <a:defRPr sz="1600">
                <a:solidFill>
                  <a:schemeClr val="bg1"/>
                </a:solidFill>
                <a:latin typeface="Calibri" pitchFamily="34" charset="0"/>
              </a:defRPr>
            </a:lvl1pPr>
            <a:lvl2pPr marL="742950" indent="-285750" eaLnBrk="0" hangingPunct="0">
              <a:defRPr sz="1600">
                <a:solidFill>
                  <a:schemeClr val="bg1"/>
                </a:solidFill>
                <a:latin typeface="Calibri" pitchFamily="34" charset="0"/>
              </a:defRPr>
            </a:lvl2pPr>
            <a:lvl3pPr marL="1143000" indent="-228600" eaLnBrk="0" hangingPunct="0">
              <a:defRPr sz="1600">
                <a:solidFill>
                  <a:schemeClr val="bg1"/>
                </a:solidFill>
                <a:latin typeface="Calibri" pitchFamily="34" charset="0"/>
              </a:defRPr>
            </a:lvl3pPr>
            <a:lvl4pPr marL="1600200" indent="-228600" eaLnBrk="0" hangingPunct="0">
              <a:defRPr sz="1600">
                <a:solidFill>
                  <a:schemeClr val="bg1"/>
                </a:solidFill>
                <a:latin typeface="Calibri" pitchFamily="34" charset="0"/>
              </a:defRPr>
            </a:lvl4pPr>
            <a:lvl5pPr marL="2057400" indent="-228600" eaLnBrk="0" hangingPunct="0">
              <a:defRPr sz="1600">
                <a:solidFill>
                  <a:schemeClr val="bg1"/>
                </a:solidFill>
                <a:latin typeface="Calibri" pitchFamily="34" charset="0"/>
              </a:defRPr>
            </a:lvl5pPr>
            <a:lvl6pPr marL="2514600" indent="-228600" eaLnBrk="0" fontAlgn="base" hangingPunct="0">
              <a:spcBef>
                <a:spcPct val="0"/>
              </a:spcBef>
              <a:spcAft>
                <a:spcPct val="0"/>
              </a:spcAft>
              <a:defRPr sz="1600">
                <a:solidFill>
                  <a:schemeClr val="bg1"/>
                </a:solidFill>
                <a:latin typeface="Calibri" pitchFamily="34" charset="0"/>
              </a:defRPr>
            </a:lvl6pPr>
            <a:lvl7pPr marL="2971800" indent="-228600" eaLnBrk="0" fontAlgn="base" hangingPunct="0">
              <a:spcBef>
                <a:spcPct val="0"/>
              </a:spcBef>
              <a:spcAft>
                <a:spcPct val="0"/>
              </a:spcAft>
              <a:defRPr sz="1600">
                <a:solidFill>
                  <a:schemeClr val="bg1"/>
                </a:solidFill>
                <a:latin typeface="Calibri" pitchFamily="34" charset="0"/>
              </a:defRPr>
            </a:lvl7pPr>
            <a:lvl8pPr marL="3429000" indent="-228600" eaLnBrk="0" fontAlgn="base" hangingPunct="0">
              <a:spcBef>
                <a:spcPct val="0"/>
              </a:spcBef>
              <a:spcAft>
                <a:spcPct val="0"/>
              </a:spcAft>
              <a:defRPr sz="1600">
                <a:solidFill>
                  <a:schemeClr val="bg1"/>
                </a:solidFill>
                <a:latin typeface="Calibri" pitchFamily="34" charset="0"/>
              </a:defRPr>
            </a:lvl8pPr>
            <a:lvl9pPr marL="3886200" indent="-228600" eaLnBrk="0" fontAlgn="base" hangingPunct="0">
              <a:spcBef>
                <a:spcPct val="0"/>
              </a:spcBef>
              <a:spcAft>
                <a:spcPct val="0"/>
              </a:spcAft>
              <a:defRPr sz="1600">
                <a:solidFill>
                  <a:schemeClr val="bg1"/>
                </a:solidFill>
                <a:latin typeface="Calibri" pitchFamily="34" charset="0"/>
              </a:defRPr>
            </a:lvl9pPr>
          </a:lstStyle>
          <a:p>
            <a:pPr algn="r">
              <a:defRPr/>
            </a:pPr>
            <a:r>
              <a:rPr lang="en-US" sz="800" b="1" smtClean="0">
                <a:solidFill>
                  <a:srgbClr val="FFFFFF"/>
                </a:solidFill>
                <a:latin typeface="Arial" pitchFamily="34" charset="0"/>
                <a:ea typeface="+mn-ea"/>
                <a:cs typeface="+mn-cs"/>
              </a:rPr>
              <a:t>Page  </a:t>
            </a:r>
            <a:fld id="{C4A93D2F-87CD-4773-8A2A-3473344F85C8}" type="slidenum">
              <a:rPr lang="en-US" sz="800" b="1" smtClean="0">
                <a:solidFill>
                  <a:srgbClr val="FFFFFF"/>
                </a:solidFill>
                <a:latin typeface="Arial" pitchFamily="34" charset="0"/>
                <a:ea typeface="+mn-ea"/>
                <a:cs typeface="+mn-cs"/>
              </a:rPr>
              <a:pPr algn="r">
                <a:defRPr/>
              </a:pPr>
              <a:t>‹#›</a:t>
            </a:fld>
            <a:endParaRPr lang="en-US" sz="800" b="1" smtClean="0">
              <a:solidFill>
                <a:srgbClr val="FFFFFF"/>
              </a:solidFill>
              <a:latin typeface="Arial" pitchFamily="34" charset="0"/>
              <a:ea typeface="+mn-ea"/>
              <a:cs typeface="+mn-cs"/>
            </a:endParaRPr>
          </a:p>
        </p:txBody>
      </p:sp>
      <p:sp>
        <p:nvSpPr>
          <p:cNvPr id="1031" name="Rectangle 7"/>
          <p:cNvSpPr>
            <a:spLocks noChangeArrowheads="1"/>
          </p:cNvSpPr>
          <p:nvPr/>
        </p:nvSpPr>
        <p:spPr bwMode="invGray">
          <a:xfrm>
            <a:off x="3635375" y="6692900"/>
            <a:ext cx="1905000" cy="122238"/>
          </a:xfrm>
          <a:prstGeom prst="rect">
            <a:avLst/>
          </a:prstGeom>
          <a:noFill/>
          <a:ln>
            <a:noFill/>
          </a:ln>
          <a:extLst/>
        </p:spPr>
        <p:txBody>
          <a:bodyPr wrap="none" lIns="86493" tIns="0" rIns="0" bIns="0" anchor="ctr">
            <a:spAutoFit/>
          </a:bodyPr>
          <a:lstStyle/>
          <a:p>
            <a:pPr algn="r" defTabSz="865188" eaLnBrk="0" hangingPunct="0">
              <a:defRPr/>
            </a:pPr>
            <a:r>
              <a:rPr lang="en-US" sz="800">
                <a:solidFill>
                  <a:srgbClr val="FFFFFF"/>
                </a:solidFill>
                <a:latin typeface="Arial" pitchFamily="34" charset="0"/>
                <a:ea typeface="+mn-ea"/>
                <a:cs typeface="Arial" pitchFamily="34" charset="0"/>
              </a:rPr>
              <a:t>xxx00.#####.ppt  </a:t>
            </a:r>
            <a:fld id="{84EF3A70-BF47-43AB-9BED-0D1BB44B3756}" type="datetime9">
              <a:rPr lang="en-US" sz="800">
                <a:solidFill>
                  <a:srgbClr val="FFFFFF"/>
                </a:solidFill>
                <a:latin typeface="Arial" pitchFamily="34" charset="0"/>
                <a:ea typeface="+mn-ea"/>
                <a:cs typeface="Arial" pitchFamily="34" charset="0"/>
              </a:rPr>
              <a:pPr algn="r" defTabSz="865188" eaLnBrk="0" hangingPunct="0">
                <a:defRPr/>
              </a:pPr>
              <a:t>10/13/2017 7:58:04 PM</a:t>
            </a:fld>
            <a:endParaRPr lang="en-US" sz="800">
              <a:solidFill>
                <a:srgbClr val="FFFFFF"/>
              </a:solidFill>
              <a:latin typeface="Arial" pitchFamily="34" charset="0"/>
              <a:ea typeface="+mn-ea"/>
              <a:cs typeface="Arial" pitchFamily="34" charset="0"/>
            </a:endParaRPr>
          </a:p>
        </p:txBody>
      </p:sp>
      <p:pic>
        <p:nvPicPr>
          <p:cNvPr id="39944" name="Content Placeholder 5" descr="TCH_Logo_Small.jpg"/>
          <p:cNvPicPr>
            <a:picLocks noChangeAspect="1"/>
          </p:cNvPicPr>
          <p:nvPr/>
        </p:nvPicPr>
        <p:blipFill>
          <a:blip r:embed="rId7"/>
          <a:srcRect t="-23375" b="-23375"/>
          <a:stretch>
            <a:fillRect/>
          </a:stretch>
        </p:blipFill>
        <p:spPr bwMode="auto">
          <a:xfrm>
            <a:off x="6629400" y="6192838"/>
            <a:ext cx="1371600" cy="622300"/>
          </a:xfrm>
          <a:prstGeom prst="rect">
            <a:avLst/>
          </a:prstGeom>
          <a:noFill/>
          <a:ln w="9525">
            <a:noFill/>
            <a:miter lim="800000"/>
            <a:headEnd/>
            <a:tailEnd/>
          </a:ln>
        </p:spPr>
      </p:pic>
      <p:pic>
        <p:nvPicPr>
          <p:cNvPr id="39945" name="Picture 4" descr="BCM_Logo_Spot.eps"/>
          <p:cNvPicPr>
            <a:picLocks noChangeAspect="1"/>
          </p:cNvPicPr>
          <p:nvPr/>
        </p:nvPicPr>
        <p:blipFill>
          <a:blip r:embed="rId8"/>
          <a:srcRect/>
          <a:stretch>
            <a:fillRect/>
          </a:stretch>
        </p:blipFill>
        <p:spPr bwMode="auto">
          <a:xfrm>
            <a:off x="8153400" y="6300788"/>
            <a:ext cx="838200" cy="395287"/>
          </a:xfrm>
          <a:prstGeom prst="rect">
            <a:avLst/>
          </a:prstGeom>
          <a:noFill/>
          <a:ln w="9525">
            <a:noFill/>
            <a:miter lim="800000"/>
            <a:headEnd/>
            <a:tailEnd/>
          </a:ln>
        </p:spPr>
      </p:pic>
      <p:sp>
        <p:nvSpPr>
          <p:cNvPr id="1034" name="Text Box 48"/>
          <p:cNvSpPr txBox="1">
            <a:spLocks/>
          </p:cNvSpPr>
          <p:nvPr/>
        </p:nvSpPr>
        <p:spPr bwMode="auto">
          <a:xfrm>
            <a:off x="76200" y="6467475"/>
            <a:ext cx="2257425" cy="457200"/>
          </a:xfrm>
          <a:prstGeom prst="rect">
            <a:avLst/>
          </a:prstGeom>
          <a:noFill/>
          <a:ln>
            <a:noFill/>
          </a:ln>
          <a:extLst/>
        </p:spPr>
        <p:txBody>
          <a:bodyPr/>
          <a:lstStyle>
            <a:lvl1pPr defTabSz="457200" eaLnBrk="0" hangingPunct="0">
              <a:defRPr sz="1600">
                <a:solidFill>
                  <a:schemeClr val="bg1"/>
                </a:solidFill>
                <a:latin typeface="Calibri" pitchFamily="34" charset="0"/>
              </a:defRPr>
            </a:lvl1pPr>
            <a:lvl2pPr marL="742950" indent="-285750" defTabSz="457200" eaLnBrk="0" hangingPunct="0">
              <a:defRPr sz="1600">
                <a:solidFill>
                  <a:schemeClr val="bg1"/>
                </a:solidFill>
                <a:latin typeface="Calibri" pitchFamily="34" charset="0"/>
              </a:defRPr>
            </a:lvl2pPr>
            <a:lvl3pPr marL="1143000" indent="-228600" defTabSz="457200" eaLnBrk="0" hangingPunct="0">
              <a:defRPr sz="1600">
                <a:solidFill>
                  <a:schemeClr val="bg1"/>
                </a:solidFill>
                <a:latin typeface="Calibri" pitchFamily="34" charset="0"/>
              </a:defRPr>
            </a:lvl3pPr>
            <a:lvl4pPr marL="1600200" indent="-228600" defTabSz="457200" eaLnBrk="0" hangingPunct="0">
              <a:defRPr sz="1600">
                <a:solidFill>
                  <a:schemeClr val="bg1"/>
                </a:solidFill>
                <a:latin typeface="Calibri" pitchFamily="34" charset="0"/>
              </a:defRPr>
            </a:lvl4pPr>
            <a:lvl5pPr marL="2057400" indent="-228600" defTabSz="457200" eaLnBrk="0" hangingPunct="0">
              <a:defRPr sz="1600">
                <a:solidFill>
                  <a:schemeClr val="bg1"/>
                </a:solidFill>
                <a:latin typeface="Calibri" pitchFamily="34" charset="0"/>
              </a:defRPr>
            </a:lvl5pPr>
            <a:lvl6pPr marL="2514600" indent="-228600" defTabSz="457200" eaLnBrk="0" fontAlgn="base" hangingPunct="0">
              <a:spcBef>
                <a:spcPct val="0"/>
              </a:spcBef>
              <a:spcAft>
                <a:spcPct val="0"/>
              </a:spcAft>
              <a:defRPr sz="1600">
                <a:solidFill>
                  <a:schemeClr val="bg1"/>
                </a:solidFill>
                <a:latin typeface="Calibri" pitchFamily="34" charset="0"/>
              </a:defRPr>
            </a:lvl6pPr>
            <a:lvl7pPr marL="2971800" indent="-228600" defTabSz="457200" eaLnBrk="0" fontAlgn="base" hangingPunct="0">
              <a:spcBef>
                <a:spcPct val="0"/>
              </a:spcBef>
              <a:spcAft>
                <a:spcPct val="0"/>
              </a:spcAft>
              <a:defRPr sz="1600">
                <a:solidFill>
                  <a:schemeClr val="bg1"/>
                </a:solidFill>
                <a:latin typeface="Calibri" pitchFamily="34" charset="0"/>
              </a:defRPr>
            </a:lvl7pPr>
            <a:lvl8pPr marL="3429000" indent="-228600" defTabSz="457200" eaLnBrk="0" fontAlgn="base" hangingPunct="0">
              <a:spcBef>
                <a:spcPct val="0"/>
              </a:spcBef>
              <a:spcAft>
                <a:spcPct val="0"/>
              </a:spcAft>
              <a:defRPr sz="1600">
                <a:solidFill>
                  <a:schemeClr val="bg1"/>
                </a:solidFill>
                <a:latin typeface="Calibri" pitchFamily="34" charset="0"/>
              </a:defRPr>
            </a:lvl8pPr>
            <a:lvl9pPr marL="3886200" indent="-228600" defTabSz="457200" eaLnBrk="0" fontAlgn="base" hangingPunct="0">
              <a:spcBef>
                <a:spcPct val="0"/>
              </a:spcBef>
              <a:spcAft>
                <a:spcPct val="0"/>
              </a:spcAft>
              <a:defRPr sz="1600">
                <a:solidFill>
                  <a:schemeClr val="bg1"/>
                </a:solidFill>
                <a:latin typeface="Calibri" pitchFamily="34" charset="0"/>
              </a:defRPr>
            </a:lvl9pPr>
          </a:lstStyle>
          <a:p>
            <a:pPr eaLnBrk="1" hangingPunct="1">
              <a:spcBef>
                <a:spcPct val="20000"/>
              </a:spcBef>
              <a:defRPr/>
            </a:pPr>
            <a:r>
              <a:rPr lang="en-US" i="1" smtClean="0">
                <a:solidFill>
                  <a:srgbClr val="5F5F5F"/>
                </a:solidFill>
                <a:latin typeface="Arial" pitchFamily="34" charset="0"/>
                <a:ea typeface="MS PGothic" pitchFamily="34" charset="-128"/>
                <a:cs typeface="+mn-cs"/>
              </a:rPr>
              <a:t>Pediatrics </a:t>
            </a:r>
          </a:p>
        </p:txBody>
      </p:sp>
    </p:spTree>
    <p:extLst>
      <p:ext uri="{BB962C8B-B14F-4D97-AF65-F5344CB8AC3E}">
        <p14:creationId xmlns:p14="http://schemas.microsoft.com/office/powerpoint/2010/main" val="1642136436"/>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0" r:id="rId3"/>
    <p:sldLayoutId id="2147483691" r:id="rId4"/>
    <p:sldLayoutId id="2147483692" r:id="rId5"/>
  </p:sldLayoutIdLst>
  <p:txStyles>
    <p:titleStyle>
      <a:lvl1pPr algn="l" rtl="0" eaLnBrk="1" fontAlgn="base" hangingPunct="1">
        <a:spcBef>
          <a:spcPct val="0"/>
        </a:spcBef>
        <a:spcAft>
          <a:spcPct val="0"/>
        </a:spcAft>
        <a:defRPr sz="3600" b="1">
          <a:solidFill>
            <a:schemeClr val="bg1"/>
          </a:solidFill>
          <a:latin typeface="Arial"/>
          <a:ea typeface="Geneva" charset="0"/>
          <a:cs typeface="Geneva" charset="0"/>
        </a:defRPr>
      </a:lvl1pPr>
      <a:lvl2pPr algn="l" rtl="0" eaLnBrk="1" fontAlgn="base" hangingPunct="1">
        <a:spcBef>
          <a:spcPct val="0"/>
        </a:spcBef>
        <a:spcAft>
          <a:spcPct val="0"/>
        </a:spcAft>
        <a:defRPr sz="3600" b="1">
          <a:solidFill>
            <a:schemeClr val="bg1"/>
          </a:solidFill>
          <a:latin typeface="Arial" charset="0"/>
          <a:ea typeface="Geneva" charset="0"/>
          <a:cs typeface="Geneva" charset="0"/>
        </a:defRPr>
      </a:lvl2pPr>
      <a:lvl3pPr algn="l" rtl="0" eaLnBrk="1" fontAlgn="base" hangingPunct="1">
        <a:spcBef>
          <a:spcPct val="0"/>
        </a:spcBef>
        <a:spcAft>
          <a:spcPct val="0"/>
        </a:spcAft>
        <a:defRPr sz="3600" b="1">
          <a:solidFill>
            <a:schemeClr val="bg1"/>
          </a:solidFill>
          <a:latin typeface="Arial" charset="0"/>
          <a:ea typeface="Geneva" charset="0"/>
          <a:cs typeface="Geneva" charset="0"/>
        </a:defRPr>
      </a:lvl3pPr>
      <a:lvl4pPr algn="l" rtl="0" eaLnBrk="1" fontAlgn="base" hangingPunct="1">
        <a:spcBef>
          <a:spcPct val="0"/>
        </a:spcBef>
        <a:spcAft>
          <a:spcPct val="0"/>
        </a:spcAft>
        <a:defRPr sz="3600" b="1">
          <a:solidFill>
            <a:schemeClr val="bg1"/>
          </a:solidFill>
          <a:latin typeface="Arial" charset="0"/>
          <a:ea typeface="Geneva" charset="0"/>
          <a:cs typeface="Geneva" charset="0"/>
        </a:defRPr>
      </a:lvl4pPr>
      <a:lvl5pPr algn="l" rtl="0" eaLnBrk="1" fontAlgn="base" hangingPunct="1">
        <a:spcBef>
          <a:spcPct val="0"/>
        </a:spcBef>
        <a:spcAft>
          <a:spcPct val="0"/>
        </a:spcAft>
        <a:defRPr sz="3600" b="1">
          <a:solidFill>
            <a:schemeClr val="bg1"/>
          </a:solidFill>
          <a:latin typeface="Arial" charset="0"/>
          <a:ea typeface="Geneva" charset="0"/>
          <a:cs typeface="Geneva" charset="0"/>
        </a:defRPr>
      </a:lvl5pPr>
      <a:lvl6pPr marL="457200" algn="l" rtl="0" eaLnBrk="1" fontAlgn="base" hangingPunct="1">
        <a:spcBef>
          <a:spcPct val="0"/>
        </a:spcBef>
        <a:spcAft>
          <a:spcPct val="0"/>
        </a:spcAft>
        <a:defRPr sz="3600" b="1">
          <a:solidFill>
            <a:schemeClr val="bg1"/>
          </a:solidFill>
          <a:latin typeface="Calibri" pitchFamily="-68" charset="0"/>
        </a:defRPr>
      </a:lvl6pPr>
      <a:lvl7pPr marL="914400" algn="l" rtl="0" eaLnBrk="1" fontAlgn="base" hangingPunct="1">
        <a:spcBef>
          <a:spcPct val="0"/>
        </a:spcBef>
        <a:spcAft>
          <a:spcPct val="0"/>
        </a:spcAft>
        <a:defRPr sz="3600" b="1">
          <a:solidFill>
            <a:schemeClr val="bg1"/>
          </a:solidFill>
          <a:latin typeface="Calibri" pitchFamily="-68" charset="0"/>
        </a:defRPr>
      </a:lvl7pPr>
      <a:lvl8pPr marL="1371600" algn="l" rtl="0" eaLnBrk="1" fontAlgn="base" hangingPunct="1">
        <a:spcBef>
          <a:spcPct val="0"/>
        </a:spcBef>
        <a:spcAft>
          <a:spcPct val="0"/>
        </a:spcAft>
        <a:defRPr sz="3600" b="1">
          <a:solidFill>
            <a:schemeClr val="bg1"/>
          </a:solidFill>
          <a:latin typeface="Calibri" pitchFamily="-68" charset="0"/>
        </a:defRPr>
      </a:lvl8pPr>
      <a:lvl9pPr marL="1828800" algn="l" rtl="0" eaLnBrk="1" fontAlgn="base" hangingPunct="1">
        <a:spcBef>
          <a:spcPct val="0"/>
        </a:spcBef>
        <a:spcAft>
          <a:spcPct val="0"/>
        </a:spcAft>
        <a:defRPr sz="3600" b="1">
          <a:solidFill>
            <a:schemeClr val="bg1"/>
          </a:solidFill>
          <a:latin typeface="Calibri" pitchFamily="-68" charset="0"/>
        </a:defRPr>
      </a:lvl9pPr>
    </p:titleStyle>
    <p:bodyStyle>
      <a:lvl1pPr marL="111125" indent="-111125" algn="l" rtl="0" eaLnBrk="1" fontAlgn="base" hangingPunct="1">
        <a:spcBef>
          <a:spcPct val="100000"/>
        </a:spcBef>
        <a:spcAft>
          <a:spcPct val="36000"/>
        </a:spcAft>
        <a:buClr>
          <a:schemeClr val="bg1"/>
        </a:buClr>
        <a:buChar char="•"/>
        <a:defRPr sz="2800">
          <a:solidFill>
            <a:schemeClr val="bg1"/>
          </a:solidFill>
          <a:latin typeface="Arial"/>
          <a:ea typeface="Geneva" charset="0"/>
          <a:cs typeface="Geneva" charset="0"/>
        </a:defRPr>
      </a:lvl1pPr>
      <a:lvl2pPr marL="573088" indent="-111125" algn="l" rtl="0" eaLnBrk="1" fontAlgn="base" hangingPunct="1">
        <a:spcBef>
          <a:spcPct val="0"/>
        </a:spcBef>
        <a:spcAft>
          <a:spcPct val="45000"/>
        </a:spcAft>
        <a:buClr>
          <a:schemeClr val="bg1"/>
        </a:buClr>
        <a:buFont typeface="Calibri" pitchFamily="34" charset="0"/>
        <a:buChar char="‐"/>
        <a:defRPr sz="2200">
          <a:solidFill>
            <a:schemeClr val="bg1"/>
          </a:solidFill>
          <a:latin typeface="Arial"/>
          <a:ea typeface="Geneva" pitchFamily="-68" charset="-128"/>
          <a:cs typeface="Geneva" charset="0"/>
        </a:defRPr>
      </a:lvl2pPr>
      <a:lvl3pPr marL="1025525" indent="-111125" algn="l" rtl="0" eaLnBrk="1" fontAlgn="base" hangingPunct="1">
        <a:spcBef>
          <a:spcPct val="0"/>
        </a:spcBef>
        <a:spcAft>
          <a:spcPct val="45000"/>
        </a:spcAft>
        <a:buClr>
          <a:schemeClr val="bg1"/>
        </a:buClr>
        <a:buChar char="•"/>
        <a:defRPr sz="2200">
          <a:solidFill>
            <a:schemeClr val="bg1"/>
          </a:solidFill>
          <a:latin typeface="Arial"/>
          <a:ea typeface="Geneva" pitchFamily="-68" charset="-128"/>
          <a:cs typeface="Geneva" charset="0"/>
        </a:defRPr>
      </a:lvl3pPr>
      <a:lvl4pPr marL="1766888" indent="6350" algn="l" rtl="0" eaLnBrk="1" fontAlgn="base" hangingPunct="1">
        <a:spcBef>
          <a:spcPct val="50000"/>
        </a:spcBef>
        <a:spcAft>
          <a:spcPct val="0"/>
        </a:spcAft>
        <a:buClr>
          <a:srgbClr val="808080"/>
        </a:buClr>
        <a:buChar char="•"/>
        <a:defRPr sz="2200">
          <a:solidFill>
            <a:srgbClr val="808080"/>
          </a:solidFill>
          <a:latin typeface="+mn-lt"/>
          <a:ea typeface="Geneva" pitchFamily="-68" charset="-128"/>
          <a:cs typeface="Geneva" charset="0"/>
        </a:defRPr>
      </a:lvl4pPr>
      <a:lvl5pPr marL="21494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cs typeface="Geneva" charset="0"/>
        </a:defRPr>
      </a:lvl5pPr>
      <a:lvl6pPr marL="26066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6pPr>
      <a:lvl7pPr marL="30638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7pPr>
      <a:lvl8pPr marL="35210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8pPr>
      <a:lvl9pPr marL="3978275" indent="-203200" algn="l" rtl="0" eaLnBrk="1" fontAlgn="base" hangingPunct="1">
        <a:spcBef>
          <a:spcPct val="50000"/>
        </a:spcBef>
        <a:spcAft>
          <a:spcPct val="0"/>
        </a:spcAft>
        <a:buClr>
          <a:schemeClr val="folHlink"/>
        </a:buClr>
        <a:buChar char="•"/>
        <a:defRPr sz="2200">
          <a:solidFill>
            <a:schemeClr val="tx1"/>
          </a:solidFill>
          <a:latin typeface="+mn-lt"/>
          <a:ea typeface="Geneva" pitchFamily="-6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www.acf.hhs.gov/"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txp2p.org/" TargetMode="External"/><Relationship Id="rId2" Type="http://schemas.openxmlformats.org/officeDocument/2006/relationships/hyperlink" Target="http://www.gottransition.org/" TargetMode="External"/><Relationship Id="rId1" Type="http://schemas.openxmlformats.org/officeDocument/2006/relationships/slideLayout" Target="../slideLayouts/slideLayout1.xml"/><Relationship Id="rId4" Type="http://schemas.openxmlformats.org/officeDocument/2006/relationships/hyperlink" Target="https://www.sickkids.ca/myhealthpasspor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healthcare.gov/"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www.gottransitions.org/" TargetMode="External"/><Relationship Id="rId2" Type="http://schemas.openxmlformats.org/officeDocument/2006/relationships/hyperlink" Target="http://www.childneurologyfoundation.org/transitions" TargetMode="External"/><Relationship Id="rId1" Type="http://schemas.openxmlformats.org/officeDocument/2006/relationships/slideLayout" Target="../slideLayouts/slideLayout1.xml"/><Relationship Id="rId4" Type="http://schemas.openxmlformats.org/officeDocument/2006/relationships/hyperlink" Target="http://www.medicalhomeinfo.org/"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om/imgres?imgurl=http://straighttalkministries.com/wp-content/uploads/2013/04/mother-hugging-her-daughter1.jpg&amp;imgrefurl=http://straighttalkministries.com/your-students-are-interested-in-having-a-relationship-with-you/&amp;docid=6XKhR5GDQ2-b2M&amp;tbnid=ekBL1BY1-5DdMM:&amp;w=250&amp;h=250&amp;ei=Y0cWUv-CEajH2QW83IGoCw&amp;ved=0CAIQxiAwAA&amp;iact=c" TargetMode="External"/><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www.google.com/url?sa=i&amp;rct=j&amp;q=youth+and+parents+relationship&amp;source=images&amp;cd=&amp;cad=rja&amp;docid=wb1GoA3Z9ER_gM&amp;tbnid=9d0VXO_2C5gF7M:&amp;ved=0CAUQjRw&amp;url=http://uthmag.com/parent-youth-relationship-the-disturbances-resolving/&amp;ei=MEcWUo3BOcfW2QWp24CgBQ&amp;bvm=bv.51156542,d.b2I&amp;psig=AFQjCNGQVJTqAd7SDa7tWxn9hnbzrWY-KA&amp;ust=1377277707962695" TargetMode="External"/><Relationship Id="rId11" Type="http://schemas.openxmlformats.org/officeDocument/2006/relationships/image" Target="../media/image13.jpeg"/><Relationship Id="rId5" Type="http://schemas.openxmlformats.org/officeDocument/2006/relationships/image" Target="../media/image10.jpeg"/><Relationship Id="rId10" Type="http://schemas.openxmlformats.org/officeDocument/2006/relationships/hyperlink" Target="http://www.google.com/url?sa=i&amp;rct=j&amp;q=youth+and+parents+relationship&amp;source=images&amp;cd=&amp;cad=rja&amp;docid=_OXj9e8DTmK_cM&amp;tbnid=WShc6hEI-ibv7M:&amp;ved=0CAUQjRw&amp;url=http://uthmag.com/parent-youth-relationship-the-disturbances-resolving/&amp;ei=H0gWUqW8DOOO2wX-l4AI&amp;bvm=bv.51156542,d.b2I&amp;psig=AFQjCNGQVJTqAd7SDa7tWxn9hnbzrWY-KA&amp;ust=1377277707962695" TargetMode="External"/><Relationship Id="rId4" Type="http://schemas.openxmlformats.org/officeDocument/2006/relationships/image" Target="../media/image9.pn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9" name="AutoShape 45"/>
          <p:cNvGraphicFramePr>
            <a:graphicFrameLocks/>
          </p:cNvGraphicFramePr>
          <p:nvPr>
            <p:custDataLst>
              <p:tags r:id="rId2"/>
            </p:custDataLst>
          </p:nvPr>
        </p:nvGraphicFramePr>
        <p:xfrm>
          <a:off x="0" y="0"/>
          <a:ext cx="149225" cy="149225"/>
        </p:xfrm>
        <a:graphic>
          <a:graphicData uri="http://schemas.openxmlformats.org/presentationml/2006/ole">
            <mc:AlternateContent xmlns:mc="http://schemas.openxmlformats.org/markup-compatibility/2006">
              <mc:Choice xmlns:v="urn:schemas-microsoft-com:vml" Requires="v">
                <p:oleObj spid="_x0000_s1052" r:id="rId5" imgW="0" imgH="0" progId="">
                  <p:embed/>
                </p:oleObj>
              </mc:Choice>
              <mc:Fallback>
                <p:oleObj r:id="rId5"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9225"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0" name="Rectangle 5"/>
          <p:cNvSpPr>
            <a:spLocks noGrp="1" noChangeArrowheads="1"/>
          </p:cNvSpPr>
          <p:nvPr>
            <p:ph type="title"/>
          </p:nvPr>
        </p:nvSpPr>
        <p:spPr bwMode="ltGray">
          <a:xfrm>
            <a:off x="304800" y="320675"/>
            <a:ext cx="8467725" cy="1508125"/>
          </a:xfrm>
          <a:effectLst>
            <a:glow rad="2286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sz="3500" b="0" dirty="0" smtClean="0">
                <a:solidFill>
                  <a:schemeClr val="bg1"/>
                </a:solidFill>
                <a:latin typeface="Arial" charset="0"/>
                <a:ea typeface="Geneva"/>
                <a:cs typeface="Geneva"/>
              </a:rPr>
              <a:t>Medical Transition Guidelines and Toolkit</a:t>
            </a:r>
            <a:endParaRPr lang="en-US" sz="3500" b="0" dirty="0" smtClean="0">
              <a:solidFill>
                <a:schemeClr val="bg1"/>
              </a:solidFill>
              <a:latin typeface="Arial" charset="0"/>
              <a:ea typeface="Geneva"/>
              <a:cs typeface="Geneva"/>
            </a:endParaRPr>
          </a:p>
        </p:txBody>
      </p:sp>
      <p:pic>
        <p:nvPicPr>
          <p:cNvPr id="1071" name="Picture 12" descr="TCHHeartAnnual2_Page_04.jpg"/>
          <p:cNvPicPr>
            <a:picLocks noChangeAspect="1"/>
          </p:cNvPicPr>
          <p:nvPr/>
        </p:nvPicPr>
        <p:blipFill>
          <a:blip r:embed="rId6"/>
          <a:srcRect t="15001"/>
          <a:stretch>
            <a:fillRect/>
          </a:stretch>
        </p:blipFill>
        <p:spPr bwMode="auto">
          <a:xfrm>
            <a:off x="609600" y="2068601"/>
            <a:ext cx="3271837" cy="3535274"/>
          </a:xfrm>
          <a:prstGeom prst="rect">
            <a:avLst/>
          </a:prstGeom>
          <a:noFill/>
          <a:ln w="9525">
            <a:noFill/>
            <a:miter lim="800000"/>
            <a:headEnd/>
            <a:tailEnd/>
          </a:ln>
        </p:spPr>
      </p:pic>
      <p:sp>
        <p:nvSpPr>
          <p:cNvPr id="1072" name="Rectangle 17"/>
          <p:cNvSpPr>
            <a:spLocks noChangeArrowheads="1"/>
          </p:cNvSpPr>
          <p:nvPr/>
        </p:nvSpPr>
        <p:spPr bwMode="gray">
          <a:xfrm>
            <a:off x="4267200" y="1984416"/>
            <a:ext cx="4800600" cy="3959184"/>
          </a:xfrm>
          <a:prstGeom prst="rect">
            <a:avLst/>
          </a:prstGeom>
          <a:noFill/>
          <a:ln w="9525">
            <a:noFill/>
            <a:miter lim="800000"/>
            <a:headEnd/>
            <a:tailEnd/>
          </a:ln>
        </p:spPr>
        <p:txBody>
          <a:bodyPr lIns="0" tIns="0" rIns="0" bIns="0"/>
          <a:lstStyle/>
          <a:p>
            <a:pPr eaLnBrk="0" fontAlgn="base" hangingPunct="0"/>
            <a:endParaRPr lang="en-US" sz="2400" dirty="0">
              <a:solidFill>
                <a:srgbClr val="93C6FF"/>
              </a:solidFill>
            </a:endParaRPr>
          </a:p>
          <a:p>
            <a:pPr eaLnBrk="0" fontAlgn="base" hangingPunct="0">
              <a:spcAft>
                <a:spcPts val="600"/>
              </a:spcAft>
            </a:pPr>
            <a:r>
              <a:rPr lang="en-US" sz="2200" dirty="0" smtClean="0">
                <a:solidFill>
                  <a:schemeClr val="bg1"/>
                </a:solidFill>
                <a:latin typeface="Arial" panose="020B0604020202020204" pitchFamily="34" charset="0"/>
                <a:cs typeface="Arial" panose="020B0604020202020204" pitchFamily="34" charset="0"/>
              </a:rPr>
              <a:t>Rebecca </a:t>
            </a:r>
            <a:r>
              <a:rPr lang="en-US" sz="2200" dirty="0">
                <a:solidFill>
                  <a:schemeClr val="bg1"/>
                </a:solidFill>
                <a:latin typeface="Arial" panose="020B0604020202020204" pitchFamily="34" charset="0"/>
                <a:cs typeface="Arial" panose="020B0604020202020204" pitchFamily="34" charset="0"/>
              </a:rPr>
              <a:t>J. Schultz, PhD, RN, CPNP</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Assistant Professor</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Baylor College of Medicine</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Pediatric Nurse Practitioner</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Comprehensive Epilepsy Program</a:t>
            </a:r>
          </a:p>
          <a:p>
            <a:pPr fontAlgn="base">
              <a:spcBef>
                <a:spcPct val="0"/>
              </a:spcBef>
              <a:spcAft>
                <a:spcPts val="600"/>
              </a:spcAft>
            </a:pPr>
            <a:r>
              <a:rPr lang="en-US" sz="2200" dirty="0">
                <a:solidFill>
                  <a:schemeClr val="bg1"/>
                </a:solidFill>
                <a:latin typeface="Arial" panose="020B0604020202020204" pitchFamily="34" charset="0"/>
                <a:cs typeface="Arial" panose="020B0604020202020204" pitchFamily="34" charset="0"/>
              </a:rPr>
              <a:t>Texas Children’s </a:t>
            </a:r>
            <a:r>
              <a:rPr lang="en-US" sz="2200" dirty="0" smtClean="0">
                <a:solidFill>
                  <a:schemeClr val="bg1"/>
                </a:solidFill>
                <a:latin typeface="Arial" panose="020B0604020202020204" pitchFamily="34" charset="0"/>
                <a:cs typeface="Arial" panose="020B0604020202020204" pitchFamily="34" charset="0"/>
              </a:rPr>
              <a:t>Hospital</a:t>
            </a:r>
          </a:p>
          <a:p>
            <a:pPr fontAlgn="base">
              <a:spcBef>
                <a:spcPct val="0"/>
              </a:spcBef>
              <a:spcAft>
                <a:spcPts val="600"/>
              </a:spcAft>
            </a:pPr>
            <a:endParaRPr lang="en-US" sz="2200" dirty="0">
              <a:solidFill>
                <a:schemeClr val="bg1"/>
              </a:solidFill>
              <a:latin typeface="Arial" panose="020B0604020202020204" pitchFamily="34" charset="0"/>
              <a:cs typeface="Arial" panose="020B0604020202020204" pitchFamily="34" charset="0"/>
            </a:endParaRPr>
          </a:p>
          <a:p>
            <a:pPr fontAlgn="base">
              <a:spcBef>
                <a:spcPct val="0"/>
              </a:spcBef>
              <a:spcAft>
                <a:spcPts val="600"/>
              </a:spcAft>
            </a:pPr>
            <a:r>
              <a:rPr lang="en-US" sz="1600" dirty="0" smtClean="0">
                <a:solidFill>
                  <a:schemeClr val="bg1"/>
                </a:solidFill>
                <a:latin typeface="Arial" panose="020B0604020202020204" pitchFamily="34" charset="0"/>
                <a:cs typeface="Arial" panose="020B0604020202020204" pitchFamily="34" charset="0"/>
              </a:rPr>
              <a:t>TSC , New York, New York</a:t>
            </a:r>
            <a:endParaRPr lang="en-US" sz="1600" dirty="0" smtClean="0">
              <a:solidFill>
                <a:schemeClr val="bg1"/>
              </a:solidFill>
              <a:latin typeface="Arial" panose="020B0604020202020204" pitchFamily="34" charset="0"/>
              <a:cs typeface="Arial" panose="020B0604020202020204" pitchFamily="34" charset="0"/>
            </a:endParaRPr>
          </a:p>
          <a:p>
            <a:pPr fontAlgn="base">
              <a:spcBef>
                <a:spcPct val="0"/>
              </a:spcBef>
              <a:spcAft>
                <a:spcPts val="600"/>
              </a:spcAft>
            </a:pPr>
            <a:r>
              <a:rPr lang="en-US" sz="160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October 13, </a:t>
            </a:r>
            <a:r>
              <a:rPr lang="en-US" sz="1600" dirty="0" smtClean="0">
                <a:solidFill>
                  <a:schemeClr val="bg1"/>
                </a:solidFill>
                <a:latin typeface="Arial" panose="020B0604020202020204" pitchFamily="34" charset="0"/>
                <a:cs typeface="Arial" panose="020B0604020202020204" pitchFamily="34" charset="0"/>
              </a:rPr>
              <a:t>2017</a:t>
            </a:r>
          </a:p>
          <a:p>
            <a:pPr fontAlgn="base">
              <a:spcBef>
                <a:spcPct val="0"/>
              </a:spcBef>
              <a:spcAft>
                <a:spcPct val="0"/>
              </a:spcAft>
            </a:pPr>
            <a:endParaRPr lang="en-US" sz="2400" dirty="0">
              <a:solidFill>
                <a:srgbClr val="93C6FF"/>
              </a:solidFill>
              <a:latin typeface="Arial" charset="0"/>
              <a:ea typeface="Geneva"/>
              <a:cs typeface="Geneva"/>
            </a:endParaRPr>
          </a:p>
          <a:p>
            <a:pPr fontAlgn="base">
              <a:spcBef>
                <a:spcPct val="0"/>
              </a:spcBef>
              <a:spcAft>
                <a:spcPct val="0"/>
              </a:spcAft>
            </a:pPr>
            <a:endParaRPr lang="en-US" sz="2400" dirty="0">
              <a:solidFill>
                <a:srgbClr val="FFFFFF"/>
              </a:solidFill>
              <a:latin typeface="Arial" charset="0"/>
              <a:ea typeface="Geneva"/>
              <a:cs typeface="Geneva"/>
            </a:endParaRPr>
          </a:p>
        </p:txBody>
      </p:sp>
    </p:spTree>
    <p:extLst>
      <p:ext uri="{BB962C8B-B14F-4D97-AF65-F5344CB8AC3E}">
        <p14:creationId xmlns:p14="http://schemas.microsoft.com/office/powerpoint/2010/main" val="362110138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762000" y="152400"/>
            <a:ext cx="7467600" cy="990600"/>
          </a:xfrm>
        </p:spPr>
        <p:txBody>
          <a:bodyPr/>
          <a:lstStyle/>
          <a:p>
            <a:pPr algn="ctr"/>
            <a:r>
              <a:rPr lang="en-US" smtClean="0">
                <a:latin typeface="Arial" charset="0"/>
                <a:ea typeface="Geneva"/>
                <a:cs typeface="Geneva"/>
              </a:rPr>
              <a:t>Tasks of Adolescence</a:t>
            </a:r>
          </a:p>
        </p:txBody>
      </p:sp>
      <p:sp>
        <p:nvSpPr>
          <p:cNvPr id="105474" name="Content Placeholder 2"/>
          <p:cNvSpPr>
            <a:spLocks noGrp="1"/>
          </p:cNvSpPr>
          <p:nvPr>
            <p:ph idx="1"/>
          </p:nvPr>
        </p:nvSpPr>
        <p:spPr>
          <a:xfrm>
            <a:off x="906463" y="1163638"/>
            <a:ext cx="6553200" cy="5756275"/>
          </a:xfrm>
        </p:spPr>
        <p:txBody>
          <a:bodyPr/>
          <a:lstStyle/>
          <a:p>
            <a:r>
              <a:rPr lang="en-US" smtClean="0">
                <a:latin typeface="Arial" charset="0"/>
                <a:ea typeface="Geneva"/>
                <a:cs typeface="Geneva"/>
              </a:rPr>
              <a:t> Autonomy</a:t>
            </a:r>
          </a:p>
          <a:p>
            <a:pPr>
              <a:spcBef>
                <a:spcPts val="600"/>
              </a:spcBef>
            </a:pPr>
            <a:r>
              <a:rPr lang="en-US" smtClean="0">
                <a:latin typeface="Arial" charset="0"/>
                <a:ea typeface="Geneva"/>
                <a:cs typeface="Geneva"/>
              </a:rPr>
              <a:t> Identity</a:t>
            </a:r>
          </a:p>
          <a:p>
            <a:pPr lvl="1">
              <a:spcAft>
                <a:spcPts val="600"/>
              </a:spcAft>
            </a:pPr>
            <a:r>
              <a:rPr lang="en-US" sz="2600" smtClean="0">
                <a:latin typeface="Arial" charset="0"/>
                <a:ea typeface="Geneva"/>
                <a:cs typeface="Geneva"/>
              </a:rPr>
              <a:t> Personal</a:t>
            </a:r>
          </a:p>
          <a:p>
            <a:pPr lvl="1"/>
            <a:r>
              <a:rPr lang="en-US" sz="2600" smtClean="0">
                <a:latin typeface="Arial" charset="0"/>
                <a:ea typeface="Geneva"/>
                <a:cs typeface="Geneva"/>
              </a:rPr>
              <a:t> Sexual</a:t>
            </a:r>
          </a:p>
          <a:p>
            <a:pPr>
              <a:spcBef>
                <a:spcPts val="600"/>
              </a:spcBef>
            </a:pPr>
            <a:r>
              <a:rPr lang="en-US" smtClean="0">
                <a:latin typeface="Arial" charset="0"/>
                <a:ea typeface="Geneva"/>
                <a:cs typeface="Geneva"/>
              </a:rPr>
              <a:t> Developing goals</a:t>
            </a:r>
          </a:p>
          <a:p>
            <a:pPr lvl="1">
              <a:spcAft>
                <a:spcPts val="600"/>
              </a:spcAft>
            </a:pPr>
            <a:r>
              <a:rPr lang="en-US" sz="2600" smtClean="0">
                <a:latin typeface="Arial" charset="0"/>
                <a:ea typeface="Geneva"/>
                <a:cs typeface="Geneva"/>
              </a:rPr>
              <a:t> Educational</a:t>
            </a:r>
          </a:p>
          <a:p>
            <a:pPr lvl="1"/>
            <a:r>
              <a:rPr lang="en-US" sz="2600" smtClean="0">
                <a:latin typeface="Arial" charset="0"/>
                <a:ea typeface="Geneva"/>
                <a:cs typeface="Geneva"/>
              </a:rPr>
              <a:t> Vocational</a:t>
            </a:r>
          </a:p>
          <a:p>
            <a:pPr>
              <a:spcBef>
                <a:spcPts val="600"/>
              </a:spcBef>
            </a:pPr>
            <a:r>
              <a:rPr lang="en-US" smtClean="0">
                <a:latin typeface="Arial" charset="0"/>
                <a:ea typeface="Geneva"/>
                <a:cs typeface="Geneva"/>
              </a:rPr>
              <a:t>Engaging in intimate relationships</a:t>
            </a:r>
          </a:p>
          <a:p>
            <a:endParaRPr lang="en-US" smtClean="0">
              <a:latin typeface="Arial" charset="0"/>
              <a:ea typeface="Geneva"/>
              <a:cs typeface="Geneva"/>
            </a:endParaRPr>
          </a:p>
        </p:txBody>
      </p:sp>
      <p:pic>
        <p:nvPicPr>
          <p:cNvPr id="105475" name="Picture 2"/>
          <p:cNvPicPr>
            <a:picLocks noChangeAspect="1" noChangeArrowheads="1"/>
          </p:cNvPicPr>
          <p:nvPr/>
        </p:nvPicPr>
        <p:blipFill>
          <a:blip r:embed="rId3"/>
          <a:srcRect/>
          <a:stretch>
            <a:fillRect/>
          </a:stretch>
        </p:blipFill>
        <p:spPr bwMode="auto">
          <a:xfrm>
            <a:off x="5314950" y="1243013"/>
            <a:ext cx="2857500" cy="2009775"/>
          </a:xfrm>
          <a:prstGeom prst="rect">
            <a:avLst/>
          </a:prstGeom>
          <a:noFill/>
          <a:ln w="9525">
            <a:noFill/>
            <a:miter lim="800000"/>
            <a:headEnd/>
            <a:tailEnd/>
          </a:ln>
        </p:spPr>
      </p:pic>
      <p:pic>
        <p:nvPicPr>
          <p:cNvPr id="105476" name="Picture 3"/>
          <p:cNvPicPr>
            <a:picLocks noChangeAspect="1" noChangeArrowheads="1"/>
          </p:cNvPicPr>
          <p:nvPr/>
        </p:nvPicPr>
        <p:blipFill>
          <a:blip r:embed="rId4"/>
          <a:srcRect/>
          <a:stretch>
            <a:fillRect/>
          </a:stretch>
        </p:blipFill>
        <p:spPr bwMode="auto">
          <a:xfrm>
            <a:off x="5129213" y="3233738"/>
            <a:ext cx="3260725" cy="1905000"/>
          </a:xfrm>
          <a:prstGeom prst="rect">
            <a:avLst/>
          </a:prstGeom>
          <a:noFill/>
          <a:ln w="9525">
            <a:noFill/>
            <a:miter lim="800000"/>
            <a:headEnd/>
            <a:tailEnd/>
          </a:ln>
        </p:spPr>
      </p:pic>
      <p:sp>
        <p:nvSpPr>
          <p:cNvPr id="105477" name="TextBox 3"/>
          <p:cNvSpPr txBox="1">
            <a:spLocks noChangeArrowheads="1"/>
          </p:cNvSpPr>
          <p:nvPr/>
        </p:nvSpPr>
        <p:spPr bwMode="auto">
          <a:xfrm>
            <a:off x="498475" y="5919788"/>
            <a:ext cx="8389938" cy="369887"/>
          </a:xfrm>
          <a:prstGeom prst="rect">
            <a:avLst/>
          </a:prstGeom>
          <a:noFill/>
          <a:ln w="9525">
            <a:noFill/>
            <a:miter lim="800000"/>
            <a:headEnd/>
            <a:tailEnd/>
          </a:ln>
        </p:spPr>
        <p:txBody>
          <a:bodyPr>
            <a:spAutoFit/>
          </a:bodyPr>
          <a:lstStyle/>
          <a:p>
            <a:r>
              <a:rPr lang="en-US">
                <a:latin typeface="Calibri" pitchFamily="34" charset="0"/>
              </a:rPr>
              <a:t> </a:t>
            </a:r>
          </a:p>
        </p:txBody>
      </p:sp>
    </p:spTree>
    <p:extLst>
      <p:ext uri="{BB962C8B-B14F-4D97-AF65-F5344CB8AC3E}">
        <p14:creationId xmlns:p14="http://schemas.microsoft.com/office/powerpoint/2010/main" val="33392044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914400" y="400050"/>
            <a:ext cx="7391400" cy="1012825"/>
          </a:xfrm>
        </p:spPr>
        <p:txBody>
          <a:bodyPr/>
          <a:lstStyle/>
          <a:p>
            <a:pPr algn="ctr"/>
            <a:r>
              <a:rPr lang="en-US" smtClean="0">
                <a:latin typeface="Arial" charset="0"/>
                <a:ea typeface="Geneva"/>
                <a:cs typeface="Geneva"/>
              </a:rPr>
              <a:t>Impact of Epilepsy on Adolescent Maturation</a:t>
            </a:r>
          </a:p>
        </p:txBody>
      </p:sp>
      <p:sp>
        <p:nvSpPr>
          <p:cNvPr id="107522" name="Content Placeholder 2"/>
          <p:cNvSpPr>
            <a:spLocks noGrp="1"/>
          </p:cNvSpPr>
          <p:nvPr>
            <p:ph idx="1"/>
          </p:nvPr>
        </p:nvSpPr>
        <p:spPr>
          <a:xfrm>
            <a:off x="838200" y="1930400"/>
            <a:ext cx="8153400" cy="3784600"/>
          </a:xfrm>
        </p:spPr>
        <p:txBody>
          <a:bodyPr/>
          <a:lstStyle/>
          <a:p>
            <a:r>
              <a:rPr lang="en-US" smtClean="0">
                <a:latin typeface="Arial" charset="0"/>
                <a:ea typeface="Geneva"/>
                <a:cs typeface="Geneva"/>
              </a:rPr>
              <a:t> Autonomy</a:t>
            </a:r>
          </a:p>
          <a:p>
            <a:pPr lvl="1"/>
            <a:r>
              <a:rPr lang="en-US" smtClean="0">
                <a:latin typeface="Arial" charset="0"/>
                <a:ea typeface="Geneva"/>
                <a:cs typeface="Geneva"/>
              </a:rPr>
              <a:t>“Think of the things that I can no longer do without supervision—take a bath, swim, stay up late, drink beer . . . .”</a:t>
            </a:r>
          </a:p>
          <a:p>
            <a:r>
              <a:rPr lang="en-US" smtClean="0">
                <a:latin typeface="Arial" charset="0"/>
                <a:ea typeface="Geneva"/>
                <a:cs typeface="Geneva"/>
              </a:rPr>
              <a:t>Body Image</a:t>
            </a:r>
          </a:p>
          <a:p>
            <a:pPr lvl="1"/>
            <a:r>
              <a:rPr lang="en-US" smtClean="0">
                <a:latin typeface="Arial" charset="0"/>
                <a:ea typeface="Geneva"/>
                <a:cs typeface="Geneva"/>
              </a:rPr>
              <a:t>“The pills will make me fat. My hair will fall out.”</a:t>
            </a:r>
          </a:p>
          <a:p>
            <a:endParaRPr lang="en-US" smtClean="0">
              <a:latin typeface="Arial" charset="0"/>
              <a:ea typeface="Geneva"/>
              <a:cs typeface="Geneva"/>
            </a:endParaRPr>
          </a:p>
        </p:txBody>
      </p:sp>
      <p:sp>
        <p:nvSpPr>
          <p:cNvPr id="107523" name="TextBox 3"/>
          <p:cNvSpPr txBox="1">
            <a:spLocks noChangeArrowheads="1"/>
          </p:cNvSpPr>
          <p:nvPr/>
        </p:nvSpPr>
        <p:spPr bwMode="auto">
          <a:xfrm>
            <a:off x="914400" y="5715000"/>
            <a:ext cx="7924800" cy="338138"/>
          </a:xfrm>
          <a:prstGeom prst="rect">
            <a:avLst/>
          </a:prstGeom>
          <a:noFill/>
          <a:ln w="9525">
            <a:noFill/>
            <a:miter lim="800000"/>
            <a:headEnd/>
            <a:tailEnd/>
          </a:ln>
        </p:spPr>
        <p:txBody>
          <a:bodyPr>
            <a:spAutoFit/>
          </a:bodyPr>
          <a:lstStyle/>
          <a:p>
            <a:r>
              <a:rPr lang="en-US" sz="1600" dirty="0" err="1">
                <a:solidFill>
                  <a:schemeClr val="bg2"/>
                </a:solidFill>
                <a:latin typeface="Calibri" pitchFamily="34" charset="0"/>
              </a:rPr>
              <a:t>Camfield</a:t>
            </a:r>
            <a:r>
              <a:rPr lang="en-US" sz="1600" dirty="0">
                <a:solidFill>
                  <a:schemeClr val="bg2"/>
                </a:solidFill>
                <a:latin typeface="Calibri" pitchFamily="34" charset="0"/>
              </a:rPr>
              <a:t>, P, </a:t>
            </a:r>
            <a:r>
              <a:rPr lang="en-US" sz="1600" dirty="0" err="1">
                <a:solidFill>
                  <a:schemeClr val="bg2"/>
                </a:solidFill>
                <a:latin typeface="Calibri" pitchFamily="34" charset="0"/>
              </a:rPr>
              <a:t>Camfield</a:t>
            </a:r>
            <a:r>
              <a:rPr lang="en-US" sz="1600" dirty="0">
                <a:solidFill>
                  <a:schemeClr val="bg2"/>
                </a:solidFill>
                <a:latin typeface="Calibri" pitchFamily="34" charset="0"/>
              </a:rPr>
              <a:t>, C., &amp; </a:t>
            </a:r>
            <a:r>
              <a:rPr lang="en-US" sz="1600" dirty="0" err="1">
                <a:solidFill>
                  <a:schemeClr val="bg2"/>
                </a:solidFill>
                <a:latin typeface="Calibri" pitchFamily="34" charset="0"/>
              </a:rPr>
              <a:t>Pohlmann</a:t>
            </a:r>
            <a:r>
              <a:rPr lang="en-US" sz="1600" dirty="0">
                <a:solidFill>
                  <a:schemeClr val="bg2"/>
                </a:solidFill>
                <a:latin typeface="Calibri" pitchFamily="34" charset="0"/>
              </a:rPr>
              <a:t>-Eden, B. (2012</a:t>
            </a:r>
            <a:r>
              <a:rPr lang="en-US" sz="1600" dirty="0" smtClean="0">
                <a:solidFill>
                  <a:schemeClr val="bg2"/>
                </a:solidFill>
                <a:latin typeface="Calibri" pitchFamily="34" charset="0"/>
              </a:rPr>
              <a:t>).</a:t>
            </a:r>
            <a:endParaRPr lang="en-US" sz="1600" dirty="0">
              <a:solidFill>
                <a:schemeClr val="bg2"/>
              </a:solidFill>
              <a:latin typeface="Calibri" pitchFamily="34" charset="0"/>
            </a:endParaRPr>
          </a:p>
        </p:txBody>
      </p:sp>
    </p:spTree>
    <p:extLst>
      <p:ext uri="{BB962C8B-B14F-4D97-AF65-F5344CB8AC3E}">
        <p14:creationId xmlns:p14="http://schemas.microsoft.com/office/powerpoint/2010/main" val="3962968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503238" y="374650"/>
            <a:ext cx="5762625" cy="1012825"/>
          </a:xfrm>
        </p:spPr>
        <p:txBody>
          <a:bodyPr/>
          <a:lstStyle/>
          <a:p>
            <a:r>
              <a:rPr lang="en-US" smtClean="0">
                <a:latin typeface="Arial" charset="0"/>
                <a:ea typeface="Geneva"/>
                <a:cs typeface="Geneva"/>
              </a:rPr>
              <a:t>Impact of Epilepsy on Adolescent Maturation</a:t>
            </a:r>
          </a:p>
        </p:txBody>
      </p:sp>
      <p:sp>
        <p:nvSpPr>
          <p:cNvPr id="109570" name="Content Placeholder 2"/>
          <p:cNvSpPr>
            <a:spLocks noGrp="1"/>
          </p:cNvSpPr>
          <p:nvPr>
            <p:ph idx="1"/>
          </p:nvPr>
        </p:nvSpPr>
        <p:spPr>
          <a:xfrm>
            <a:off x="769938" y="1809750"/>
            <a:ext cx="7840662" cy="3600450"/>
          </a:xfrm>
        </p:spPr>
        <p:txBody>
          <a:bodyPr/>
          <a:lstStyle/>
          <a:p>
            <a:r>
              <a:rPr lang="en-US" smtClean="0">
                <a:latin typeface="Arial" charset="0"/>
                <a:ea typeface="Geneva"/>
                <a:cs typeface="Geneva"/>
              </a:rPr>
              <a:t> Peer group identity</a:t>
            </a:r>
          </a:p>
          <a:p>
            <a:pPr lvl="1"/>
            <a:r>
              <a:rPr lang="en-US" smtClean="0">
                <a:latin typeface="Arial" charset="0"/>
                <a:ea typeface="Geneva"/>
                <a:cs typeface="Geneva"/>
              </a:rPr>
              <a:t>“No one will go on a date with me.” </a:t>
            </a:r>
          </a:p>
          <a:p>
            <a:pPr lvl="1"/>
            <a:r>
              <a:rPr lang="en-US" smtClean="0">
                <a:latin typeface="Arial" charset="0"/>
                <a:ea typeface="Geneva"/>
                <a:cs typeface="Geneva"/>
              </a:rPr>
              <a:t>“What happens if I have a seizure at school and wet my pants?”</a:t>
            </a:r>
          </a:p>
          <a:p>
            <a:r>
              <a:rPr lang="en-US" smtClean="0">
                <a:latin typeface="Arial" charset="0"/>
                <a:ea typeface="Geneva"/>
                <a:cs typeface="Geneva"/>
              </a:rPr>
              <a:t> Identity</a:t>
            </a:r>
          </a:p>
          <a:p>
            <a:pPr lvl="1"/>
            <a:r>
              <a:rPr lang="en-US" smtClean="0">
                <a:latin typeface="Arial" charset="0"/>
                <a:ea typeface="Geneva"/>
                <a:cs typeface="Geneva"/>
              </a:rPr>
              <a:t>“I am not supposed to do most of the things that my friends do—drinking, drugs, sex.”</a:t>
            </a:r>
          </a:p>
        </p:txBody>
      </p:sp>
      <p:sp>
        <p:nvSpPr>
          <p:cNvPr id="109571" name="TextBox 3"/>
          <p:cNvSpPr txBox="1">
            <a:spLocks noChangeArrowheads="1"/>
          </p:cNvSpPr>
          <p:nvPr/>
        </p:nvSpPr>
        <p:spPr bwMode="auto">
          <a:xfrm>
            <a:off x="863600" y="5753100"/>
            <a:ext cx="4788747" cy="338554"/>
          </a:xfrm>
          <a:prstGeom prst="rect">
            <a:avLst/>
          </a:prstGeom>
          <a:noFill/>
          <a:ln w="9525">
            <a:noFill/>
            <a:miter lim="800000"/>
            <a:headEnd/>
            <a:tailEnd/>
          </a:ln>
        </p:spPr>
        <p:txBody>
          <a:bodyPr wrap="none">
            <a:spAutoFit/>
          </a:bodyPr>
          <a:lstStyle/>
          <a:p>
            <a:r>
              <a:rPr lang="en-US" sz="1600" dirty="0" err="1">
                <a:solidFill>
                  <a:schemeClr val="bg2"/>
                </a:solidFill>
                <a:latin typeface="Calibri" pitchFamily="34" charset="0"/>
              </a:rPr>
              <a:t>Camfield</a:t>
            </a:r>
            <a:r>
              <a:rPr lang="en-US" sz="1600" dirty="0">
                <a:solidFill>
                  <a:schemeClr val="bg2"/>
                </a:solidFill>
                <a:latin typeface="Calibri" pitchFamily="34" charset="0"/>
              </a:rPr>
              <a:t>, P, </a:t>
            </a:r>
            <a:r>
              <a:rPr lang="en-US" sz="1600" dirty="0" err="1">
                <a:solidFill>
                  <a:schemeClr val="bg2"/>
                </a:solidFill>
                <a:latin typeface="Calibri" pitchFamily="34" charset="0"/>
              </a:rPr>
              <a:t>Camfield</a:t>
            </a:r>
            <a:r>
              <a:rPr lang="en-US" sz="1600" dirty="0">
                <a:solidFill>
                  <a:schemeClr val="bg2"/>
                </a:solidFill>
                <a:latin typeface="Calibri" pitchFamily="34" charset="0"/>
              </a:rPr>
              <a:t>, C., &amp; </a:t>
            </a:r>
            <a:r>
              <a:rPr lang="en-US" sz="1600" dirty="0" err="1">
                <a:solidFill>
                  <a:schemeClr val="bg2"/>
                </a:solidFill>
                <a:latin typeface="Calibri" pitchFamily="34" charset="0"/>
              </a:rPr>
              <a:t>Pohlmann</a:t>
            </a:r>
            <a:r>
              <a:rPr lang="en-US" sz="1600" dirty="0">
                <a:solidFill>
                  <a:schemeClr val="bg2"/>
                </a:solidFill>
                <a:latin typeface="Calibri" pitchFamily="34" charset="0"/>
              </a:rPr>
              <a:t>-Eden, B. (2012). </a:t>
            </a:r>
          </a:p>
        </p:txBody>
      </p:sp>
      <p:pic>
        <p:nvPicPr>
          <p:cNvPr id="109572" name="Picture 2"/>
          <p:cNvPicPr>
            <a:picLocks noChangeAspect="1" noChangeArrowheads="1"/>
          </p:cNvPicPr>
          <p:nvPr/>
        </p:nvPicPr>
        <p:blipFill>
          <a:blip r:embed="rId3"/>
          <a:srcRect/>
          <a:stretch>
            <a:fillRect/>
          </a:stretch>
        </p:blipFill>
        <p:spPr bwMode="auto">
          <a:xfrm>
            <a:off x="6215063" y="0"/>
            <a:ext cx="2932112" cy="2043113"/>
          </a:xfrm>
          <a:prstGeom prst="rect">
            <a:avLst/>
          </a:prstGeom>
          <a:noFill/>
          <a:ln w="9525">
            <a:noFill/>
            <a:miter lim="800000"/>
            <a:headEnd/>
            <a:tailEnd/>
          </a:ln>
        </p:spPr>
      </p:pic>
    </p:spTree>
    <p:extLst>
      <p:ext uri="{BB962C8B-B14F-4D97-AF65-F5344CB8AC3E}">
        <p14:creationId xmlns:p14="http://schemas.microsoft.com/office/powerpoint/2010/main" val="2488147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57200" y="304800"/>
            <a:ext cx="8229600" cy="914400"/>
          </a:xfrm>
          <a:ln w="28575">
            <a:solidFill>
              <a:schemeClr val="bg1"/>
            </a:solidFill>
          </a:ln>
          <a:effectLst>
            <a:glow rad="139700">
              <a:schemeClr val="accent4">
                <a:satMod val="175000"/>
                <a:alpha val="40000"/>
              </a:schemeClr>
            </a:glow>
          </a:effectLst>
        </p:spPr>
        <p:txBody>
          <a:bodyPr/>
          <a:lstStyle/>
          <a:p>
            <a:r>
              <a:rPr lang="en-US" sz="3200" dirty="0" smtClean="0">
                <a:latin typeface="Arial" charset="0"/>
                <a:ea typeface="Geneva"/>
                <a:cs typeface="Geneva"/>
              </a:rPr>
              <a:t>Adolescents with Cognitive Impairments</a:t>
            </a:r>
          </a:p>
        </p:txBody>
      </p:sp>
      <p:sp>
        <p:nvSpPr>
          <p:cNvPr id="110594" name="Rectangle 3"/>
          <p:cNvSpPr>
            <a:spLocks noGrp="1" noChangeArrowheads="1"/>
          </p:cNvSpPr>
          <p:nvPr>
            <p:ph type="body" sz="half" idx="1"/>
          </p:nvPr>
        </p:nvSpPr>
        <p:spPr>
          <a:xfrm>
            <a:off x="457200" y="1663700"/>
            <a:ext cx="4648200" cy="3897313"/>
          </a:xfrm>
        </p:spPr>
        <p:txBody>
          <a:bodyPr/>
          <a:lstStyle/>
          <a:p>
            <a:pPr marL="292100" indent="-292100"/>
            <a:r>
              <a:rPr lang="en-US" dirty="0" smtClean="0">
                <a:latin typeface="Arial" charset="0"/>
                <a:ea typeface="Geneva"/>
                <a:cs typeface="Geneva"/>
              </a:rPr>
              <a:t>Cognitive ability impacts the transition process &amp; outcome</a:t>
            </a:r>
          </a:p>
          <a:p>
            <a:pPr lvl="1"/>
            <a:r>
              <a:rPr lang="en-US" sz="2400" dirty="0" smtClean="0">
                <a:latin typeface="Arial" charset="0"/>
                <a:ea typeface="Geneva"/>
                <a:cs typeface="Geneva"/>
              </a:rPr>
              <a:t>“Developmentally, she is 7” </a:t>
            </a:r>
          </a:p>
          <a:p>
            <a:pPr lvl="1"/>
            <a:r>
              <a:rPr lang="en-US" sz="2400" dirty="0" smtClean="0">
                <a:latin typeface="Arial" charset="0"/>
                <a:ea typeface="Geneva"/>
                <a:cs typeface="Geneva"/>
              </a:rPr>
              <a:t>Independent living skills</a:t>
            </a:r>
          </a:p>
          <a:p>
            <a:pPr lvl="1"/>
            <a:r>
              <a:rPr lang="en-US" sz="2400" dirty="0" smtClean="0">
                <a:latin typeface="Arial" charset="0"/>
                <a:ea typeface="Geneva"/>
                <a:cs typeface="Geneva"/>
              </a:rPr>
              <a:t>Additional support</a:t>
            </a:r>
          </a:p>
          <a:p>
            <a:pPr lvl="1"/>
            <a:r>
              <a:rPr lang="en-US" sz="2400" dirty="0" smtClean="0">
                <a:latin typeface="Arial" charset="0"/>
                <a:ea typeface="Geneva"/>
                <a:cs typeface="Geneva"/>
              </a:rPr>
              <a:t>Adult provider to accept care</a:t>
            </a:r>
          </a:p>
          <a:p>
            <a:pPr lvl="2"/>
            <a:r>
              <a:rPr lang="en-US" sz="2000" dirty="0" smtClean="0">
                <a:latin typeface="Arial" charset="0"/>
                <a:ea typeface="Geneva"/>
                <a:cs typeface="Geneva"/>
              </a:rPr>
              <a:t>35% no adult neurologist</a:t>
            </a:r>
          </a:p>
        </p:txBody>
      </p:sp>
      <p:sp>
        <p:nvSpPr>
          <p:cNvPr id="110595" name="Text Box 11"/>
          <p:cNvSpPr txBox="1">
            <a:spLocks noChangeArrowheads="1"/>
          </p:cNvSpPr>
          <p:nvPr/>
        </p:nvSpPr>
        <p:spPr bwMode="auto">
          <a:xfrm>
            <a:off x="822325" y="5745163"/>
            <a:ext cx="8131175" cy="368300"/>
          </a:xfrm>
          <a:prstGeom prst="rect">
            <a:avLst/>
          </a:prstGeom>
          <a:noFill/>
          <a:ln w="9525">
            <a:noFill/>
            <a:miter lim="800000"/>
            <a:headEnd/>
            <a:tailEnd/>
          </a:ln>
        </p:spPr>
        <p:txBody>
          <a:bodyPr>
            <a:spAutoFit/>
          </a:bodyPr>
          <a:lstStyle/>
          <a:p>
            <a:r>
              <a:rPr lang="en-US" sz="1400">
                <a:solidFill>
                  <a:schemeClr val="bg2"/>
                </a:solidFill>
                <a:latin typeface="Calibri" pitchFamily="34" charset="0"/>
              </a:rPr>
              <a:t>Camfield, Gibson, &amp; Douglass, 2011; Reiss, Gibson, &amp; Walker, 2005; Ward, Mallett, Heslop, &amp; Simons, 2003</a:t>
            </a:r>
            <a:r>
              <a:rPr lang="en-US">
                <a:solidFill>
                  <a:srgbClr val="000000"/>
                </a:solidFill>
                <a:latin typeface="Calibri" pitchFamily="34" charset="0"/>
              </a:rPr>
              <a:t> </a:t>
            </a:r>
          </a:p>
        </p:txBody>
      </p:sp>
      <p:pic>
        <p:nvPicPr>
          <p:cNvPr id="110596" name="Picture 2"/>
          <p:cNvPicPr>
            <a:picLocks noGrp="1" noChangeAspect="1" noChangeArrowheads="1"/>
          </p:cNvPicPr>
          <p:nvPr>
            <p:ph sz="half" idx="2"/>
          </p:nvPr>
        </p:nvPicPr>
        <p:blipFill>
          <a:blip r:embed="rId3"/>
          <a:srcRect/>
          <a:stretch>
            <a:fillRect/>
          </a:stretch>
        </p:blipFill>
        <p:spPr bwMode="auto">
          <a:xfrm>
            <a:off x="5243513" y="2019300"/>
            <a:ext cx="3681412" cy="3340100"/>
          </a:xfrm>
        </p:spPr>
      </p:pic>
    </p:spTree>
    <p:extLst>
      <p:ext uri="{BB962C8B-B14F-4D97-AF65-F5344CB8AC3E}">
        <p14:creationId xmlns:p14="http://schemas.microsoft.com/office/powerpoint/2010/main" val="324036965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642497" cy="839274"/>
          </a:xfrm>
          <a:ln w="28575">
            <a:solidFill>
              <a:schemeClr val="bg1"/>
            </a:solidFill>
          </a:ln>
          <a:effectLst>
            <a:glow rad="139700">
              <a:schemeClr val="accent4">
                <a:satMod val="175000"/>
                <a:alpha val="40000"/>
              </a:schemeClr>
            </a:glow>
          </a:effectLst>
        </p:spPr>
        <p:txBody>
          <a:bodyPr>
            <a:normAutofit/>
          </a:bodyPr>
          <a:lstStyle/>
          <a:p>
            <a:pPr>
              <a:defRPr/>
            </a:pPr>
            <a:r>
              <a:rPr lang="en-US" sz="3600" dirty="0" smtClean="0">
                <a:ea typeface="+mn-ea"/>
                <a:cs typeface="+mn-cs"/>
              </a:rPr>
              <a:t>Understanding barriers</a:t>
            </a:r>
            <a:endParaRPr lang="en-US" dirty="0"/>
          </a:p>
        </p:txBody>
      </p:sp>
      <p:sp>
        <p:nvSpPr>
          <p:cNvPr id="3" name="Content Placeholder 2"/>
          <p:cNvSpPr>
            <a:spLocks noGrp="1"/>
          </p:cNvSpPr>
          <p:nvPr>
            <p:ph idx="1"/>
          </p:nvPr>
        </p:nvSpPr>
        <p:spPr>
          <a:xfrm>
            <a:off x="381000" y="1371600"/>
            <a:ext cx="8558011" cy="4481847"/>
          </a:xfrm>
        </p:spPr>
        <p:txBody>
          <a:bodyPr>
            <a:normAutofit/>
          </a:bodyPr>
          <a:lstStyle/>
          <a:p>
            <a:pPr>
              <a:spcBef>
                <a:spcPts val="600"/>
              </a:spcBef>
              <a:spcAft>
                <a:spcPts val="0"/>
              </a:spcAft>
              <a:buFont typeface="Wingdings" panose="05000000000000000000" pitchFamily="2" charset="2"/>
              <a:buChar char="§"/>
              <a:defRPr/>
            </a:pPr>
            <a:r>
              <a:rPr lang="en-US" sz="2200" dirty="0" smtClean="0"/>
              <a:t> Patients, parents/caregivers unwilling </a:t>
            </a:r>
            <a:r>
              <a:rPr lang="en-US" sz="2200" dirty="0"/>
              <a:t>to </a:t>
            </a:r>
            <a:r>
              <a:rPr lang="en-US" sz="2200" dirty="0" smtClean="0"/>
              <a:t>transition </a:t>
            </a:r>
          </a:p>
          <a:p>
            <a:pPr>
              <a:spcBef>
                <a:spcPts val="600"/>
              </a:spcBef>
              <a:spcAft>
                <a:spcPts val="0"/>
              </a:spcAft>
              <a:buFont typeface="Wingdings" panose="05000000000000000000" pitchFamily="2" charset="2"/>
              <a:buChar char="§"/>
              <a:defRPr/>
            </a:pPr>
            <a:r>
              <a:rPr lang="en-US" sz="2200" dirty="0" smtClean="0"/>
              <a:t> Adult </a:t>
            </a:r>
            <a:r>
              <a:rPr lang="en-US" sz="2200" dirty="0"/>
              <a:t>providers lack </a:t>
            </a:r>
            <a:r>
              <a:rPr lang="en-US" sz="2200" dirty="0" smtClean="0"/>
              <a:t>experience </a:t>
            </a:r>
          </a:p>
          <a:p>
            <a:pPr>
              <a:spcBef>
                <a:spcPts val="600"/>
              </a:spcBef>
              <a:spcAft>
                <a:spcPts val="0"/>
              </a:spcAft>
              <a:buFont typeface="Wingdings" panose="05000000000000000000" pitchFamily="2" charset="2"/>
              <a:buChar char="§"/>
              <a:defRPr/>
            </a:pPr>
            <a:r>
              <a:rPr lang="en-US" sz="2200" dirty="0" smtClean="0"/>
              <a:t> Adult providers difficult to access </a:t>
            </a:r>
          </a:p>
          <a:p>
            <a:pPr>
              <a:spcBef>
                <a:spcPts val="600"/>
              </a:spcBef>
              <a:spcAft>
                <a:spcPts val="0"/>
              </a:spcAft>
              <a:buFont typeface="Wingdings" panose="05000000000000000000" pitchFamily="2" charset="2"/>
              <a:buChar char="§"/>
              <a:defRPr/>
            </a:pPr>
            <a:r>
              <a:rPr lang="en-US" altLang="en-US" sz="2200" dirty="0" smtClean="0"/>
              <a:t> Difference </a:t>
            </a:r>
            <a:r>
              <a:rPr lang="en-US" altLang="en-US" sz="2200" dirty="0"/>
              <a:t>in pediatric vs adult culture</a:t>
            </a:r>
          </a:p>
          <a:p>
            <a:pPr marL="177800" indent="-177800">
              <a:spcBef>
                <a:spcPts val="600"/>
              </a:spcBef>
              <a:spcAft>
                <a:spcPts val="0"/>
              </a:spcAft>
              <a:buFont typeface="Wingdings" panose="05000000000000000000" pitchFamily="2" charset="2"/>
              <a:buChar char="§"/>
            </a:pPr>
            <a:r>
              <a:rPr lang="en-US" altLang="en-US" sz="2200" dirty="0" smtClean="0"/>
              <a:t>Aging </a:t>
            </a:r>
            <a:r>
              <a:rPr lang="en-US" altLang="en-US" sz="2200" dirty="0"/>
              <a:t>out, but still </a:t>
            </a:r>
            <a:r>
              <a:rPr lang="en-US" altLang="en-US" sz="2200" dirty="0" smtClean="0"/>
              <a:t>youth is unready/ unwilling </a:t>
            </a:r>
            <a:r>
              <a:rPr lang="en-US" altLang="en-US" sz="2200" dirty="0"/>
              <a:t>to take adult responsibility</a:t>
            </a:r>
          </a:p>
          <a:p>
            <a:pPr>
              <a:spcBef>
                <a:spcPts val="600"/>
              </a:spcBef>
              <a:spcAft>
                <a:spcPts val="0"/>
              </a:spcAft>
              <a:buFont typeface="Wingdings" panose="05000000000000000000" pitchFamily="2" charset="2"/>
              <a:buChar char="§"/>
            </a:pPr>
            <a:r>
              <a:rPr lang="en-US" altLang="en-US" sz="2200" dirty="0" smtClean="0"/>
              <a:t> Insurance </a:t>
            </a:r>
            <a:r>
              <a:rPr lang="en-US" altLang="en-US" sz="2200" dirty="0"/>
              <a:t>changes</a:t>
            </a:r>
          </a:p>
          <a:p>
            <a:pPr>
              <a:spcBef>
                <a:spcPts val="600"/>
              </a:spcBef>
              <a:spcAft>
                <a:spcPts val="0"/>
              </a:spcAft>
              <a:buFont typeface="Wingdings" panose="05000000000000000000" pitchFamily="2" charset="2"/>
              <a:buChar char="§"/>
            </a:pPr>
            <a:r>
              <a:rPr lang="en-US" altLang="en-US" sz="2200" dirty="0" smtClean="0"/>
              <a:t> Transportation/ Access </a:t>
            </a:r>
            <a:endParaRPr lang="en-US" sz="2200" dirty="0"/>
          </a:p>
          <a:p>
            <a:pPr marL="228600" indent="-228600">
              <a:spcBef>
                <a:spcPts val="600"/>
              </a:spcBef>
              <a:spcAft>
                <a:spcPts val="0"/>
              </a:spcAft>
              <a:buFont typeface="Wingdings" panose="05000000000000000000" pitchFamily="2" charset="2"/>
              <a:buChar char="§"/>
              <a:defRPr/>
            </a:pPr>
            <a:r>
              <a:rPr lang="en-US" sz="2200" dirty="0" smtClean="0">
                <a:solidFill>
                  <a:srgbClr val="FFFFFF"/>
                </a:solidFill>
              </a:rPr>
              <a:t>Patient seen </a:t>
            </a:r>
            <a:r>
              <a:rPr lang="en-US" sz="2200" dirty="0">
                <a:solidFill>
                  <a:srgbClr val="FFFFFF"/>
                </a:solidFill>
              </a:rPr>
              <a:t>by multiple providers without a medical home (fragmentation of care)</a:t>
            </a:r>
          </a:p>
          <a:p>
            <a:pPr>
              <a:spcBef>
                <a:spcPts val="600"/>
              </a:spcBef>
              <a:spcAft>
                <a:spcPts val="0"/>
              </a:spcAft>
              <a:buFont typeface="Wingdings" panose="05000000000000000000" pitchFamily="2" charset="2"/>
              <a:buChar char="§"/>
              <a:defRPr/>
            </a:pPr>
            <a:r>
              <a:rPr lang="en-US" sz="2200" dirty="0" smtClean="0">
                <a:solidFill>
                  <a:srgbClr val="FFFFFF"/>
                </a:solidFill>
              </a:rPr>
              <a:t> No </a:t>
            </a:r>
            <a:r>
              <a:rPr lang="en-US" sz="2200" dirty="0">
                <a:solidFill>
                  <a:srgbClr val="FFFFFF"/>
                </a:solidFill>
              </a:rPr>
              <a:t>time to discuss transition</a:t>
            </a:r>
            <a:endParaRPr lang="en-US" sz="2200" dirty="0"/>
          </a:p>
        </p:txBody>
      </p:sp>
    </p:spTree>
    <p:extLst>
      <p:ext uri="{BB962C8B-B14F-4D97-AF65-F5344CB8AC3E}">
        <p14:creationId xmlns:p14="http://schemas.microsoft.com/office/powerpoint/2010/main" val="762333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pPr algn="ctr"/>
            <a:r>
              <a:rPr lang="en-US" sz="3200" dirty="0" smtClean="0"/>
              <a:t>CNF Transition Project Advisory Committee (TPAC)</a:t>
            </a:r>
            <a:endParaRPr lang="en-US" sz="3200" dirty="0"/>
          </a:p>
        </p:txBody>
      </p:sp>
      <p:sp>
        <p:nvSpPr>
          <p:cNvPr id="3" name="Content Placeholder 2"/>
          <p:cNvSpPr>
            <a:spLocks noGrp="1"/>
          </p:cNvSpPr>
          <p:nvPr>
            <p:ph idx="1"/>
          </p:nvPr>
        </p:nvSpPr>
        <p:spPr>
          <a:xfrm>
            <a:off x="452438" y="1486804"/>
            <a:ext cx="8239125" cy="3820085"/>
          </a:xfrm>
        </p:spPr>
        <p:txBody>
          <a:bodyPr/>
          <a:lstStyle/>
          <a:p>
            <a:pPr marL="231775" indent="-231775">
              <a:spcBef>
                <a:spcPts val="0"/>
              </a:spcBef>
            </a:pPr>
            <a:r>
              <a:rPr lang="en-US" dirty="0" smtClean="0"/>
              <a:t>Interdisciplinary team: child &amp; adult neurologist, patient sibling, nurses, social worker, disease advocates</a:t>
            </a:r>
          </a:p>
          <a:p>
            <a:pPr marL="231775" indent="-231775">
              <a:spcBef>
                <a:spcPts val="0"/>
              </a:spcBef>
            </a:pPr>
            <a:r>
              <a:rPr lang="en-US" dirty="0" smtClean="0"/>
              <a:t>Consensus statement based on literature review and expert opinion</a:t>
            </a:r>
          </a:p>
          <a:p>
            <a:pPr marL="290513" indent="-290513">
              <a:spcBef>
                <a:spcPts val="0"/>
              </a:spcBef>
            </a:pPr>
            <a:r>
              <a:rPr lang="en-US" dirty="0" smtClean="0"/>
              <a:t>Development of 8 common principles to guide transition</a:t>
            </a:r>
          </a:p>
          <a:p>
            <a:pPr lvl="1">
              <a:spcBef>
                <a:spcPts val="0"/>
              </a:spcBef>
            </a:pPr>
            <a:r>
              <a:rPr lang="en-US" dirty="0"/>
              <a:t> </a:t>
            </a:r>
            <a:r>
              <a:rPr lang="en-US" dirty="0" smtClean="0"/>
              <a:t>Vignettes to show generalizability across diverse conditions</a:t>
            </a:r>
            <a:endParaRPr lang="en-US" dirty="0"/>
          </a:p>
        </p:txBody>
      </p:sp>
      <p:sp>
        <p:nvSpPr>
          <p:cNvPr id="4" name="TextBox 3"/>
          <p:cNvSpPr txBox="1"/>
          <p:nvPr/>
        </p:nvSpPr>
        <p:spPr>
          <a:xfrm>
            <a:off x="809244" y="6117774"/>
            <a:ext cx="4600956" cy="369332"/>
          </a:xfrm>
          <a:prstGeom prst="rect">
            <a:avLst/>
          </a:prstGeom>
          <a:noFill/>
        </p:spPr>
        <p:txBody>
          <a:bodyPr wrap="square" rtlCol="0">
            <a:spAutoFit/>
          </a:bodyPr>
          <a:lstStyle/>
          <a:p>
            <a:r>
              <a:rPr lang="en-US" dirty="0" smtClean="0"/>
              <a:t>Brown, et al, Neurology</a:t>
            </a:r>
            <a:r>
              <a:rPr lang="en-US" dirty="0"/>
              <a:t>® 2016</a:t>
            </a:r>
            <a:r>
              <a:rPr lang="en-US" dirty="0" smtClean="0"/>
              <a:t>; 87:1–6</a:t>
            </a:r>
            <a:endParaRPr lang="en-US" dirty="0"/>
          </a:p>
        </p:txBody>
      </p:sp>
    </p:spTree>
    <p:extLst>
      <p:ext uri="{BB962C8B-B14F-4D97-AF65-F5344CB8AC3E}">
        <p14:creationId xmlns:p14="http://schemas.microsoft.com/office/powerpoint/2010/main" val="3925948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16100"/>
            <a:ext cx="7750970" cy="1468800"/>
          </a:xfrm>
          <a:effectLst>
            <a:glow rad="2286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r>
              <a:rPr lang="en-US" dirty="0">
                <a:latin typeface="Arial" panose="020B0604020202020204" pitchFamily="34" charset="0"/>
                <a:cs typeface="Arial" panose="020B0604020202020204" pitchFamily="34" charset="0"/>
              </a:rPr>
              <a:t>Common principles</a:t>
            </a:r>
            <a:endParaRPr lang="en-US" dirty="0"/>
          </a:p>
        </p:txBody>
      </p:sp>
      <p:sp>
        <p:nvSpPr>
          <p:cNvPr id="3" name="Text Placeholder 2"/>
          <p:cNvSpPr>
            <a:spLocks noGrp="1"/>
          </p:cNvSpPr>
          <p:nvPr>
            <p:ph type="body" idx="1"/>
          </p:nvPr>
        </p:nvSpPr>
        <p:spPr>
          <a:xfrm>
            <a:off x="762000" y="3886200"/>
            <a:ext cx="7598571" cy="990600"/>
          </a:xfrm>
        </p:spPr>
        <p:txBody>
          <a:bodyPr>
            <a:normAutofit/>
          </a:bodyPr>
          <a:lstStyle/>
          <a:p>
            <a:r>
              <a:rPr lang="en-US" b="1" dirty="0" smtClean="0">
                <a:solidFill>
                  <a:schemeClr val="bg1"/>
                </a:solidFill>
              </a:rPr>
              <a:t>Your </a:t>
            </a:r>
            <a:r>
              <a:rPr lang="en-US" dirty="0" smtClean="0">
                <a:solidFill>
                  <a:schemeClr val="bg1"/>
                </a:solidFill>
              </a:rPr>
              <a:t>tool </a:t>
            </a:r>
            <a:r>
              <a:rPr lang="en-US" dirty="0">
                <a:solidFill>
                  <a:schemeClr val="bg1"/>
                </a:solidFill>
              </a:rPr>
              <a:t>to setting expectations for yourself, your adolescent, and your neurology provider</a:t>
            </a:r>
            <a:r>
              <a:rPr lang="en-US" sz="2800" dirty="0">
                <a:solidFill>
                  <a:schemeClr val="bg1"/>
                </a:solidFill>
              </a:rPr>
              <a:t>.</a:t>
            </a:r>
          </a:p>
        </p:txBody>
      </p:sp>
    </p:spTree>
    <p:extLst>
      <p:ext uri="{BB962C8B-B14F-4D97-AF65-F5344CB8AC3E}">
        <p14:creationId xmlns:p14="http://schemas.microsoft.com/office/powerpoint/2010/main" val="2656190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2600854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Transition Takes . . .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0" y="1548210"/>
            <a:ext cx="7548563" cy="3446456"/>
          </a:xfrm>
        </p:spPr>
        <p:txBody>
          <a:bodyPr/>
          <a:lstStyle/>
          <a:p>
            <a:r>
              <a:rPr lang="en-US" dirty="0" smtClean="0"/>
              <a:t> Time</a:t>
            </a:r>
          </a:p>
          <a:p>
            <a:pPr lvl="1"/>
            <a:r>
              <a:rPr lang="en-US" dirty="0"/>
              <a:t> </a:t>
            </a:r>
            <a:r>
              <a:rPr lang="en-US" dirty="0" smtClean="0"/>
              <a:t>locate resources</a:t>
            </a:r>
          </a:p>
          <a:p>
            <a:pPr lvl="1"/>
            <a:r>
              <a:rPr lang="en-US" dirty="0"/>
              <a:t> </a:t>
            </a:r>
            <a:r>
              <a:rPr lang="en-US" dirty="0" smtClean="0"/>
              <a:t>learn new information</a:t>
            </a:r>
          </a:p>
          <a:p>
            <a:pPr marL="0" indent="-182563"/>
            <a:r>
              <a:rPr lang="en-US" dirty="0" smtClean="0"/>
              <a:t>Advocacy</a:t>
            </a:r>
          </a:p>
          <a:p>
            <a:pPr marL="0" indent="-182563"/>
            <a:r>
              <a:rPr lang="en-US" dirty="0" smtClean="0"/>
              <a:t>Tenacity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074" y="3222330"/>
            <a:ext cx="451035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#1:  START EARLY</a:t>
            </a:r>
            <a:r>
              <a:rPr lang="en-US" dirty="0"/>
              <a:t>	</a:t>
            </a:r>
          </a:p>
        </p:txBody>
      </p:sp>
      <p:sp>
        <p:nvSpPr>
          <p:cNvPr id="3" name="Content Placeholder 2"/>
          <p:cNvSpPr>
            <a:spLocks noGrp="1"/>
          </p:cNvSpPr>
          <p:nvPr>
            <p:ph idx="1"/>
          </p:nvPr>
        </p:nvSpPr>
        <p:spPr>
          <a:xfrm>
            <a:off x="452438" y="1454150"/>
            <a:ext cx="8239125" cy="4303614"/>
          </a:xfrm>
        </p:spPr>
        <p:txBody>
          <a:bodyPr/>
          <a:lstStyle/>
          <a:p>
            <a:r>
              <a:rPr lang="en-US" dirty="0" smtClean="0"/>
              <a:t> Begin discussion at 12-13 years of age</a:t>
            </a:r>
          </a:p>
          <a:p>
            <a:pPr marL="685800" lvl="1" indent="-223838"/>
            <a:r>
              <a:rPr lang="en-US" dirty="0" smtClean="0"/>
              <a:t>Ask </a:t>
            </a:r>
            <a:r>
              <a:rPr lang="en-US" dirty="0"/>
              <a:t>your </a:t>
            </a:r>
            <a:r>
              <a:rPr lang="en-US" dirty="0" smtClean="0"/>
              <a:t>neurologist when you will have to </a:t>
            </a:r>
            <a:r>
              <a:rPr lang="en-US" dirty="0"/>
              <a:t>transfer to adult care</a:t>
            </a:r>
            <a:r>
              <a:rPr lang="en-US" dirty="0" smtClean="0"/>
              <a:t>?  </a:t>
            </a:r>
          </a:p>
          <a:p>
            <a:pPr marL="1138237" lvl="2" indent="-223838"/>
            <a:r>
              <a:rPr lang="en-US" dirty="0" smtClean="0"/>
              <a:t>18 years</a:t>
            </a:r>
          </a:p>
          <a:p>
            <a:pPr marL="1138237" lvl="2" indent="-223838"/>
            <a:r>
              <a:rPr lang="en-US" dirty="0" smtClean="0"/>
              <a:t>21 years</a:t>
            </a:r>
          </a:p>
          <a:p>
            <a:pPr marL="1138237" lvl="2" indent="-223838"/>
            <a:r>
              <a:rPr lang="en-US" dirty="0" smtClean="0"/>
              <a:t>Never</a:t>
            </a:r>
          </a:p>
          <a:p>
            <a:pPr marL="685800" lvl="1" indent="-223838"/>
            <a:r>
              <a:rPr lang="en-US" dirty="0" smtClean="0"/>
              <a:t>Will they help you with this process? How?</a:t>
            </a:r>
          </a:p>
          <a:p>
            <a:pPr>
              <a:spcBef>
                <a:spcPts val="0"/>
              </a:spcBef>
            </a:pPr>
            <a:r>
              <a:rPr lang="en-US" dirty="0" smtClean="0"/>
              <a:t> Set expectations</a:t>
            </a:r>
          </a:p>
          <a:p>
            <a:pPr lvl="1">
              <a:spcBef>
                <a:spcPts val="0"/>
              </a:spcBef>
            </a:pPr>
            <a:r>
              <a:rPr lang="en-US" dirty="0"/>
              <a:t> </a:t>
            </a:r>
            <a:r>
              <a:rPr lang="en-US" dirty="0" smtClean="0"/>
              <a:t>Obtain optimal independence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667000"/>
            <a:ext cx="2586566" cy="1454944"/>
          </a:xfrm>
          <a:prstGeom prst="rect">
            <a:avLst/>
          </a:prstGeom>
        </p:spPr>
      </p:pic>
    </p:spTree>
    <p:extLst>
      <p:ext uri="{BB962C8B-B14F-4D97-AF65-F5344CB8AC3E}">
        <p14:creationId xmlns:p14="http://schemas.microsoft.com/office/powerpoint/2010/main" val="55266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a:noFill/>
          </a:ln>
          <a:effectLst>
            <a:glow rad="228600">
              <a:schemeClr val="accent4">
                <a:satMod val="175000"/>
                <a:alpha val="40000"/>
              </a:schemeClr>
            </a:glow>
          </a:effectLst>
        </p:spPr>
        <p:txBody>
          <a:bodyPr/>
          <a:lstStyle/>
          <a:p>
            <a:pPr algn="ctr"/>
            <a:r>
              <a:rPr lang="en-US" dirty="0" smtClean="0"/>
              <a:t>Disclosures</a:t>
            </a:r>
            <a:endParaRPr lang="en-US" dirty="0"/>
          </a:p>
        </p:txBody>
      </p:sp>
      <p:sp>
        <p:nvSpPr>
          <p:cNvPr id="3" name="Content Placeholder 2"/>
          <p:cNvSpPr>
            <a:spLocks noGrp="1"/>
          </p:cNvSpPr>
          <p:nvPr>
            <p:ph idx="1"/>
          </p:nvPr>
        </p:nvSpPr>
        <p:spPr>
          <a:xfrm>
            <a:off x="457200" y="1676400"/>
            <a:ext cx="8239125" cy="3326423"/>
          </a:xfrm>
        </p:spPr>
        <p:txBody>
          <a:bodyPr/>
          <a:lstStyle/>
          <a:p>
            <a:r>
              <a:rPr lang="en-US" dirty="0" smtClean="0"/>
              <a:t> Up </a:t>
            </a:r>
            <a:r>
              <a:rPr lang="en-US" dirty="0" err="1" smtClean="0"/>
              <a:t>toDate</a:t>
            </a:r>
            <a:r>
              <a:rPr lang="en-US" dirty="0" smtClean="0"/>
              <a:t>® Rett syndrome</a:t>
            </a:r>
          </a:p>
          <a:p>
            <a:pPr marL="228600" indent="-228600"/>
            <a:r>
              <a:rPr lang="en-US" dirty="0" smtClean="0"/>
              <a:t>HRSA Grant #</a:t>
            </a:r>
            <a:r>
              <a:rPr lang="en-US" dirty="0"/>
              <a:t>H98MC26262</a:t>
            </a:r>
            <a:r>
              <a:rPr lang="en-US" dirty="0" smtClean="0"/>
              <a:t>: </a:t>
            </a:r>
            <a:r>
              <a:rPr lang="en-US" dirty="0"/>
              <a:t>“Emerging Strategies for Children and Youth with Epilepsy in Texas”</a:t>
            </a:r>
          </a:p>
          <a:p>
            <a:endParaRPr lang="en-US" dirty="0"/>
          </a:p>
        </p:txBody>
      </p:sp>
    </p:spTree>
    <p:extLst>
      <p:ext uri="{BB962C8B-B14F-4D97-AF65-F5344CB8AC3E}">
        <p14:creationId xmlns:p14="http://schemas.microsoft.com/office/powerpoint/2010/main" val="992435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 2 &amp; 3: Self-Management Skills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562100"/>
            <a:ext cx="8239125" cy="3905043"/>
          </a:xfrm>
        </p:spPr>
        <p:txBody>
          <a:bodyPr/>
          <a:lstStyle/>
          <a:p>
            <a:r>
              <a:rPr lang="en-US" dirty="0" smtClean="0"/>
              <a:t> </a:t>
            </a:r>
            <a:r>
              <a:rPr lang="en-US" dirty="0"/>
              <a:t>Start </a:t>
            </a:r>
            <a:r>
              <a:rPr lang="en-US" dirty="0" smtClean="0"/>
              <a:t>early: 12-13 years</a:t>
            </a:r>
            <a:endParaRPr lang="en-US" dirty="0"/>
          </a:p>
          <a:p>
            <a:pPr lvl="1"/>
            <a:r>
              <a:rPr lang="en-US" dirty="0"/>
              <a:t> Depends on </a:t>
            </a:r>
            <a:r>
              <a:rPr lang="en-US" dirty="0" smtClean="0"/>
              <a:t>teen’s abilities</a:t>
            </a:r>
            <a:endParaRPr lang="en-US" dirty="0"/>
          </a:p>
          <a:p>
            <a:pPr lvl="1"/>
            <a:r>
              <a:rPr lang="en-US" dirty="0"/>
              <a:t> Align with “training” in independent living skills</a:t>
            </a:r>
          </a:p>
          <a:p>
            <a:pPr lvl="2"/>
            <a:r>
              <a:rPr lang="en-US" dirty="0" smtClean="0"/>
              <a:t> Advance </a:t>
            </a:r>
            <a:r>
              <a:rPr lang="en-US" dirty="0"/>
              <a:t>with age/acquisition</a:t>
            </a:r>
          </a:p>
          <a:p>
            <a:r>
              <a:rPr lang="en-US" dirty="0"/>
              <a:t> Baby steps: Starts with YOU!</a:t>
            </a:r>
          </a:p>
          <a:p>
            <a:pPr lvl="1"/>
            <a:r>
              <a:rPr lang="en-US" dirty="0" smtClean="0"/>
              <a:t> Let </a:t>
            </a:r>
            <a:r>
              <a:rPr lang="en-US" dirty="0"/>
              <a:t>your </a:t>
            </a:r>
            <a:r>
              <a:rPr lang="en-US" dirty="0" smtClean="0"/>
              <a:t>teen </a:t>
            </a:r>
            <a:r>
              <a:rPr lang="en-US" dirty="0"/>
              <a:t>check-in for their clinic appointment</a:t>
            </a:r>
          </a:p>
          <a:p>
            <a:pPr lvl="1"/>
            <a:r>
              <a:rPr lang="en-US" dirty="0" smtClean="0"/>
              <a:t> You </a:t>
            </a:r>
            <a:r>
              <a:rPr lang="en-US" dirty="0"/>
              <a:t>may be surprised what your </a:t>
            </a:r>
            <a:r>
              <a:rPr lang="en-US" dirty="0" smtClean="0"/>
              <a:t>teen </a:t>
            </a:r>
            <a:r>
              <a:rPr lang="en-US" dirty="0"/>
              <a:t>CAN DO!</a:t>
            </a:r>
          </a:p>
        </p:txBody>
      </p:sp>
    </p:spTree>
    <p:extLst>
      <p:ext uri="{BB962C8B-B14F-4D97-AF65-F5344CB8AC3E}">
        <p14:creationId xmlns:p14="http://schemas.microsoft.com/office/powerpoint/2010/main" val="9696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solidFill>
                  <a:srgbClr val="FFFF00"/>
                </a:solidFill>
              </a:rPr>
              <a:t>Letting Go!</a:t>
            </a:r>
            <a:endParaRPr lang="en-US" dirty="0"/>
          </a:p>
        </p:txBody>
      </p:sp>
      <p:sp>
        <p:nvSpPr>
          <p:cNvPr id="3" name="Content Placeholder 2"/>
          <p:cNvSpPr>
            <a:spLocks noGrp="1"/>
          </p:cNvSpPr>
          <p:nvPr>
            <p:ph idx="1"/>
          </p:nvPr>
        </p:nvSpPr>
        <p:spPr>
          <a:xfrm>
            <a:off x="452438" y="1424226"/>
            <a:ext cx="8239125" cy="4305153"/>
          </a:xfrm>
        </p:spPr>
        <p:txBody>
          <a:bodyPr/>
          <a:lstStyle/>
          <a:p>
            <a:pPr>
              <a:spcBef>
                <a:spcPts val="1200"/>
              </a:spcBef>
            </a:pPr>
            <a:r>
              <a:rPr lang="en-US" dirty="0" smtClean="0"/>
              <a:t> Moving from “Advocate to Ally” </a:t>
            </a:r>
            <a:r>
              <a:rPr lang="en-US" sz="1800" dirty="0" smtClean="0"/>
              <a:t>Eileen </a:t>
            </a:r>
            <a:r>
              <a:rPr lang="en-US" sz="1800" dirty="0" err="1" smtClean="0"/>
              <a:t>Forlenza</a:t>
            </a:r>
            <a:endParaRPr lang="en-US" sz="1800" dirty="0" smtClean="0"/>
          </a:p>
          <a:p>
            <a:pPr>
              <a:spcBef>
                <a:spcPts val="1200"/>
              </a:spcBef>
            </a:pPr>
            <a:r>
              <a:rPr lang="en-US" dirty="0" smtClean="0"/>
              <a:t> Tips to “letting go”</a:t>
            </a:r>
          </a:p>
          <a:p>
            <a:pPr lvl="1"/>
            <a:r>
              <a:rPr lang="en-US" dirty="0" smtClean="0"/>
              <a:t>Remember, it’s about your child; Not about you. </a:t>
            </a:r>
          </a:p>
          <a:p>
            <a:pPr lvl="1"/>
            <a:r>
              <a:rPr lang="en-US" dirty="0" smtClean="0"/>
              <a:t> Let go of the idea that your child will make the same choices as you did for them.</a:t>
            </a:r>
          </a:p>
          <a:p>
            <a:pPr lvl="1"/>
            <a:r>
              <a:rPr lang="en-US" dirty="0" smtClean="0"/>
              <a:t>Professionals need to ‘let go’ too.</a:t>
            </a:r>
          </a:p>
          <a:p>
            <a:pPr lvl="2"/>
            <a:r>
              <a:rPr lang="en-US" dirty="0" smtClean="0"/>
              <a:t>Encourage direct communication between your child and the provider</a:t>
            </a:r>
          </a:p>
          <a:p>
            <a:pPr lvl="1"/>
            <a:r>
              <a:rPr lang="en-US" dirty="0" smtClean="0"/>
              <a:t>‘Letting go’ might look different for each of us as parents</a:t>
            </a:r>
            <a:endParaRPr lang="en-US" dirty="0"/>
          </a:p>
        </p:txBody>
      </p:sp>
      <p:sp>
        <p:nvSpPr>
          <p:cNvPr id="4" name="TextBox 3"/>
          <p:cNvSpPr txBox="1"/>
          <p:nvPr/>
        </p:nvSpPr>
        <p:spPr>
          <a:xfrm>
            <a:off x="1140420" y="6152832"/>
            <a:ext cx="5781070" cy="369332"/>
          </a:xfrm>
          <a:prstGeom prst="rect">
            <a:avLst/>
          </a:prstGeom>
          <a:noFill/>
        </p:spPr>
        <p:txBody>
          <a:bodyPr wrap="none" rtlCol="0">
            <a:spAutoFit/>
          </a:bodyPr>
          <a:lstStyle/>
          <a:p>
            <a:r>
              <a:rPr lang="en-US" dirty="0" smtClean="0"/>
              <a:t>Adapted from  Janet </a:t>
            </a:r>
            <a:r>
              <a:rPr lang="en-US" dirty="0" err="1" smtClean="0"/>
              <a:t>DesGeorges</a:t>
            </a:r>
            <a:r>
              <a:rPr lang="en-US" dirty="0" smtClean="0"/>
              <a:t>, www.handsandvoices.org</a:t>
            </a:r>
            <a:endParaRPr lang="en-US" dirty="0"/>
          </a:p>
        </p:txBody>
      </p:sp>
    </p:spTree>
    <p:extLst>
      <p:ext uri="{BB962C8B-B14F-4D97-AF65-F5344CB8AC3E}">
        <p14:creationId xmlns:p14="http://schemas.microsoft.com/office/powerpoint/2010/main" val="171061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sz="3200" dirty="0" smtClean="0">
                <a:latin typeface="Arial" panose="020B0604020202020204" pitchFamily="34" charset="0"/>
                <a:cs typeface="Arial" panose="020B0604020202020204" pitchFamily="34" charset="0"/>
              </a:rPr>
              <a:t>Assess &amp; develop self-management skills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85900"/>
            <a:ext cx="8239125" cy="4851777"/>
          </a:xfrm>
        </p:spPr>
        <p:txBody>
          <a:bodyPr/>
          <a:lstStyle/>
          <a:p>
            <a:r>
              <a:rPr lang="en-US" dirty="0" smtClean="0"/>
              <a:t> Teach your teen about their condition</a:t>
            </a:r>
          </a:p>
          <a:p>
            <a:pPr lvl="1">
              <a:tabLst>
                <a:tab pos="685800" algn="l"/>
              </a:tabLst>
            </a:pPr>
            <a:r>
              <a:rPr lang="en-US" dirty="0" smtClean="0">
                <a:latin typeface="Arial" charset="0"/>
                <a:ea typeface="Geneva"/>
                <a:cs typeface="Geneva"/>
              </a:rPr>
              <a:t> Name </a:t>
            </a:r>
            <a:r>
              <a:rPr lang="en-US" dirty="0">
                <a:latin typeface="Arial" charset="0"/>
                <a:ea typeface="Geneva"/>
                <a:cs typeface="Geneva"/>
              </a:rPr>
              <a:t>of </a:t>
            </a:r>
            <a:r>
              <a:rPr lang="en-US" dirty="0" smtClean="0">
                <a:latin typeface="Arial" charset="0"/>
                <a:ea typeface="Geneva"/>
                <a:cs typeface="Geneva"/>
              </a:rPr>
              <a:t>condition</a:t>
            </a:r>
          </a:p>
          <a:p>
            <a:pPr lvl="1">
              <a:tabLst>
                <a:tab pos="685800" algn="l"/>
              </a:tabLst>
            </a:pPr>
            <a:r>
              <a:rPr lang="en-US" dirty="0">
                <a:latin typeface="Arial" charset="0"/>
                <a:ea typeface="Geneva"/>
                <a:cs typeface="Geneva"/>
              </a:rPr>
              <a:t> </a:t>
            </a:r>
            <a:r>
              <a:rPr lang="en-US" dirty="0" smtClean="0">
                <a:latin typeface="Arial" charset="0"/>
                <a:ea typeface="Geneva"/>
                <a:cs typeface="Geneva"/>
              </a:rPr>
              <a:t>Signs of illness</a:t>
            </a:r>
          </a:p>
          <a:p>
            <a:pPr lvl="1">
              <a:tabLst>
                <a:tab pos="685800" algn="l"/>
              </a:tabLst>
            </a:pPr>
            <a:r>
              <a:rPr lang="en-US" dirty="0">
                <a:latin typeface="Arial" charset="0"/>
                <a:ea typeface="Geneva"/>
                <a:cs typeface="Geneva"/>
              </a:rPr>
              <a:t> </a:t>
            </a:r>
            <a:r>
              <a:rPr lang="en-US" dirty="0" smtClean="0">
                <a:latin typeface="Arial" charset="0"/>
                <a:ea typeface="Geneva"/>
                <a:cs typeface="Geneva"/>
              </a:rPr>
              <a:t>Sex, drugs, alcohol</a:t>
            </a:r>
          </a:p>
          <a:p>
            <a:pPr lvl="1">
              <a:tabLst>
                <a:tab pos="685800" algn="l"/>
              </a:tabLst>
            </a:pPr>
            <a:r>
              <a:rPr lang="en-US" dirty="0">
                <a:latin typeface="Arial" charset="0"/>
                <a:ea typeface="Geneva"/>
                <a:cs typeface="Geneva"/>
              </a:rPr>
              <a:t> </a:t>
            </a:r>
            <a:r>
              <a:rPr lang="en-US" dirty="0" smtClean="0">
                <a:latin typeface="Arial" charset="0"/>
                <a:ea typeface="Geneva"/>
                <a:cs typeface="Geneva"/>
              </a:rPr>
              <a:t>Signs of emergency; when to seek medical attention</a:t>
            </a:r>
          </a:p>
          <a:p>
            <a:pPr lvl="1">
              <a:tabLst>
                <a:tab pos="685800" algn="l"/>
              </a:tabLst>
            </a:pPr>
            <a:r>
              <a:rPr lang="en-US" dirty="0">
                <a:latin typeface="Arial" charset="0"/>
                <a:ea typeface="Geneva"/>
                <a:cs typeface="Geneva"/>
              </a:rPr>
              <a:t> </a:t>
            </a:r>
            <a:r>
              <a:rPr lang="en-US" dirty="0" smtClean="0">
                <a:latin typeface="Arial" charset="0"/>
                <a:ea typeface="Geneva"/>
                <a:cs typeface="Geneva"/>
              </a:rPr>
              <a:t>Develop emergency plan </a:t>
            </a:r>
            <a:endParaRPr lang="en-US" dirty="0" smtClean="0"/>
          </a:p>
          <a:p>
            <a:pPr marL="461963" lvl="1" indent="0">
              <a:buNone/>
            </a:pPr>
            <a:endParaRPr lang="en-US" dirty="0" smtClean="0"/>
          </a:p>
          <a:p>
            <a:pPr marL="461963" lvl="1" indent="-233363">
              <a:buNone/>
            </a:pPr>
            <a:endParaRPr lang="en-US" dirty="0"/>
          </a:p>
          <a:p>
            <a:pPr marL="461963" lvl="1" indent="-233363">
              <a:buNone/>
            </a:pPr>
            <a:endParaRPr lang="en-US" dirty="0" smtClean="0"/>
          </a:p>
          <a:p>
            <a:pPr marL="461963" lvl="1" indent="0">
              <a:buNone/>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267200"/>
            <a:ext cx="20542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098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2438" y="1332964"/>
            <a:ext cx="8239125" cy="5447325"/>
          </a:xfrm>
        </p:spPr>
        <p:txBody>
          <a:bodyPr/>
          <a:lstStyle/>
          <a:p>
            <a:pPr>
              <a:spcBef>
                <a:spcPts val="0"/>
              </a:spcBef>
              <a:spcAft>
                <a:spcPts val="600"/>
              </a:spcAft>
            </a:pPr>
            <a:r>
              <a:rPr lang="en-US" dirty="0" smtClean="0"/>
              <a:t> Medical Alert bracelet/necklace or tag</a:t>
            </a:r>
          </a:p>
          <a:p>
            <a:pPr>
              <a:spcBef>
                <a:spcPts val="600"/>
              </a:spcBef>
            </a:pPr>
            <a:r>
              <a:rPr lang="en-US" dirty="0" smtClean="0"/>
              <a:t> Wallet card</a:t>
            </a:r>
          </a:p>
          <a:p>
            <a:pPr lvl="1">
              <a:spcAft>
                <a:spcPts val="600"/>
              </a:spcAft>
            </a:pPr>
            <a:r>
              <a:rPr lang="en-US" dirty="0" smtClean="0"/>
              <a:t> Diagnosis, seizure type</a:t>
            </a:r>
          </a:p>
          <a:p>
            <a:pPr lvl="1">
              <a:spcAft>
                <a:spcPts val="600"/>
              </a:spcAft>
            </a:pPr>
            <a:r>
              <a:rPr lang="en-US" dirty="0" smtClean="0"/>
              <a:t> Medications</a:t>
            </a:r>
          </a:p>
          <a:p>
            <a:pPr lvl="1">
              <a:spcAft>
                <a:spcPts val="600"/>
              </a:spcAft>
            </a:pPr>
            <a:r>
              <a:rPr lang="en-US" dirty="0" smtClean="0"/>
              <a:t> Allergies</a:t>
            </a:r>
          </a:p>
          <a:p>
            <a:pPr lvl="1">
              <a:spcAft>
                <a:spcPts val="600"/>
              </a:spcAft>
            </a:pPr>
            <a:r>
              <a:rPr lang="en-US" dirty="0" smtClean="0"/>
              <a:t> Emergency contact information</a:t>
            </a:r>
          </a:p>
          <a:p>
            <a:pPr lvl="1">
              <a:spcAft>
                <a:spcPts val="600"/>
              </a:spcAft>
            </a:pPr>
            <a:r>
              <a:rPr lang="en-US" dirty="0" smtClean="0"/>
              <a:t> Medical contact information</a:t>
            </a:r>
          </a:p>
          <a:p>
            <a:pPr>
              <a:spcBef>
                <a:spcPts val="600"/>
              </a:spcBef>
              <a:spcAft>
                <a:spcPts val="0"/>
              </a:spcAft>
            </a:pPr>
            <a:r>
              <a:rPr lang="en-US" dirty="0" smtClean="0"/>
              <a:t> ICE number on phone</a:t>
            </a:r>
          </a:p>
          <a:p>
            <a:pPr marL="685800" lvl="1" indent="-223838"/>
            <a:r>
              <a:rPr lang="en-US" dirty="0" smtClean="0"/>
              <a:t>Can include additional information about medical condition under the contact details</a:t>
            </a:r>
          </a:p>
          <a:p>
            <a:endParaRPr lang="en-US" dirty="0"/>
          </a:p>
        </p:txBody>
      </p:sp>
      <p:sp>
        <p:nvSpPr>
          <p:cNvPr id="3" name="Title 2"/>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Emergency Plan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8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Managing Medications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2438" y="1428750"/>
            <a:ext cx="8239125" cy="5306324"/>
          </a:xfrm>
        </p:spPr>
        <p:txBody>
          <a:bodyPr/>
          <a:lstStyle/>
          <a:p>
            <a:pPr>
              <a:spcBef>
                <a:spcPts val="600"/>
              </a:spcBef>
            </a:pPr>
            <a:r>
              <a:rPr lang="en-US" dirty="0" smtClean="0"/>
              <a:t> Know names and doses </a:t>
            </a:r>
            <a:r>
              <a:rPr lang="en-US" dirty="0"/>
              <a:t>of </a:t>
            </a:r>
            <a:r>
              <a:rPr lang="en-US" dirty="0" smtClean="0"/>
              <a:t>medication</a:t>
            </a:r>
          </a:p>
          <a:p>
            <a:pPr>
              <a:spcBef>
                <a:spcPts val="600"/>
              </a:spcBef>
            </a:pPr>
            <a:r>
              <a:rPr lang="en-US" dirty="0"/>
              <a:t> </a:t>
            </a:r>
            <a:r>
              <a:rPr lang="en-US" dirty="0" smtClean="0"/>
              <a:t>Promote independence in taking medications</a:t>
            </a:r>
          </a:p>
          <a:p>
            <a:pPr lvl="1">
              <a:spcBef>
                <a:spcPts val="600"/>
              </a:spcBef>
            </a:pPr>
            <a:r>
              <a:rPr lang="en-US" dirty="0" smtClean="0"/>
              <a:t>Talk to provider about side effects</a:t>
            </a:r>
          </a:p>
          <a:p>
            <a:pPr lvl="1">
              <a:spcBef>
                <a:spcPts val="600"/>
              </a:spcBef>
            </a:pPr>
            <a:r>
              <a:rPr lang="en-US" dirty="0"/>
              <a:t> </a:t>
            </a:r>
            <a:r>
              <a:rPr lang="en-US" dirty="0" smtClean="0"/>
              <a:t>Inconvenient dosing schedule</a:t>
            </a:r>
          </a:p>
          <a:p>
            <a:pPr lvl="1">
              <a:spcBef>
                <a:spcPts val="600"/>
              </a:spcBef>
            </a:pPr>
            <a:r>
              <a:rPr lang="en-US" sz="2400" dirty="0" smtClean="0"/>
              <a:t> </a:t>
            </a:r>
            <a:r>
              <a:rPr lang="en-US" dirty="0" smtClean="0"/>
              <a:t>Medication reminders</a:t>
            </a:r>
          </a:p>
          <a:p>
            <a:pPr lvl="2">
              <a:spcBef>
                <a:spcPts val="600"/>
              </a:spcBef>
            </a:pPr>
            <a:r>
              <a:rPr lang="en-US" dirty="0" smtClean="0"/>
              <a:t> Missed dose is #1 reason for breakthrough seizures</a:t>
            </a:r>
            <a:endParaRPr lang="en-US" dirty="0"/>
          </a:p>
          <a:p>
            <a:pPr>
              <a:spcBef>
                <a:spcPts val="600"/>
              </a:spcBef>
            </a:pPr>
            <a:r>
              <a:rPr lang="en-US" dirty="0"/>
              <a:t> Know how to refill </a:t>
            </a:r>
            <a:r>
              <a:rPr lang="en-US" dirty="0" smtClean="0"/>
              <a:t>prescription</a:t>
            </a:r>
          </a:p>
          <a:p>
            <a:pPr>
              <a:spcBef>
                <a:spcPts val="600"/>
              </a:spcBef>
            </a:pPr>
            <a:endParaRPr lang="en-US" dirty="0"/>
          </a:p>
          <a:p>
            <a:pPr lvl="1">
              <a:spcBef>
                <a:spcPts val="600"/>
              </a:spcBef>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2400"/>
            <a:ext cx="1082675" cy="102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743200"/>
            <a:ext cx="1736725" cy="115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32920">
            <a:off x="6656326" y="2865570"/>
            <a:ext cx="2107943" cy="9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14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Appointment Keeping</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54150"/>
            <a:ext cx="7853363" cy="3906262"/>
          </a:xfrm>
        </p:spPr>
        <p:txBody>
          <a:bodyPr/>
          <a:lstStyle/>
          <a:p>
            <a:r>
              <a:rPr lang="en-US" dirty="0" smtClean="0"/>
              <a:t> How to schedule an appointment</a:t>
            </a:r>
          </a:p>
          <a:p>
            <a:pPr marL="228600" indent="-228600">
              <a:spcBef>
                <a:spcPts val="1200"/>
              </a:spcBef>
            </a:pPr>
            <a:r>
              <a:rPr lang="en-US" dirty="0" smtClean="0"/>
              <a:t>Importance of following up on lab tests, check-ups, referrals</a:t>
            </a:r>
          </a:p>
          <a:p>
            <a:pPr>
              <a:spcBef>
                <a:spcPts val="1200"/>
              </a:spcBef>
            </a:pPr>
            <a:r>
              <a:rPr lang="en-US" dirty="0"/>
              <a:t> </a:t>
            </a:r>
            <a:r>
              <a:rPr lang="en-US" dirty="0" smtClean="0"/>
              <a:t>Insurance coverage</a:t>
            </a:r>
          </a:p>
          <a:p>
            <a:pPr lvl="1"/>
            <a:r>
              <a:rPr lang="en-US" dirty="0" smtClean="0"/>
              <a:t> </a:t>
            </a:r>
            <a:r>
              <a:rPr lang="en-US" sz="2400" dirty="0" smtClean="0"/>
              <a:t>What to do if lose current coverage</a:t>
            </a:r>
          </a:p>
          <a:p>
            <a:pPr lvl="1"/>
            <a:r>
              <a:rPr lang="en-US" sz="2400" dirty="0"/>
              <a:t> </a:t>
            </a:r>
            <a:r>
              <a:rPr lang="en-US" sz="2400" dirty="0" smtClean="0"/>
              <a:t>What does your health insurance cover?</a:t>
            </a:r>
          </a:p>
          <a:p>
            <a:pPr lvl="2"/>
            <a:endParaRPr lang="en-US" dirty="0"/>
          </a:p>
        </p:txBody>
      </p:sp>
    </p:spTree>
    <p:extLst>
      <p:ext uri="{BB962C8B-B14F-4D97-AF65-F5344CB8AC3E}">
        <p14:creationId xmlns:p14="http://schemas.microsoft.com/office/powerpoint/2010/main" val="1332015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sz="3200" dirty="0" smtClean="0">
                <a:latin typeface="Arial" panose="020B0604020202020204" pitchFamily="34" charset="0"/>
                <a:cs typeface="Arial" panose="020B0604020202020204" pitchFamily="34" charset="0"/>
              </a:rPr>
              <a:t>Promote independence/self-advocacy</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2438" y="1403350"/>
            <a:ext cx="8239125" cy="3669915"/>
          </a:xfrm>
        </p:spPr>
        <p:txBody>
          <a:bodyPr/>
          <a:lstStyle/>
          <a:p>
            <a:pPr marL="228600" indent="-228600">
              <a:spcBef>
                <a:spcPts val="600"/>
              </a:spcBef>
            </a:pPr>
            <a:r>
              <a:rPr lang="en-US" dirty="0" smtClean="0"/>
              <a:t>Encourage </a:t>
            </a:r>
            <a:r>
              <a:rPr lang="en-US" dirty="0"/>
              <a:t>your </a:t>
            </a:r>
            <a:r>
              <a:rPr lang="en-US" dirty="0" smtClean="0"/>
              <a:t>teen </a:t>
            </a:r>
            <a:r>
              <a:rPr lang="en-US" dirty="0"/>
              <a:t>to participate in the clinic visit</a:t>
            </a:r>
          </a:p>
          <a:p>
            <a:pPr marL="685800" lvl="1" indent="-223838">
              <a:spcBef>
                <a:spcPts val="600"/>
              </a:spcBef>
            </a:pPr>
            <a:r>
              <a:rPr lang="en-US" sz="2400" dirty="0"/>
              <a:t>Let them tell the doctor or nurse about their seizures; how they are feeling</a:t>
            </a:r>
          </a:p>
          <a:p>
            <a:pPr marL="685800" lvl="1" indent="-223838">
              <a:spcBef>
                <a:spcPts val="600"/>
              </a:spcBef>
            </a:pPr>
            <a:r>
              <a:rPr lang="en-US" sz="2400" dirty="0" smtClean="0"/>
              <a:t>Let </a:t>
            </a:r>
            <a:r>
              <a:rPr lang="en-US" sz="2400" dirty="0"/>
              <a:t>them answer </a:t>
            </a:r>
            <a:r>
              <a:rPr lang="en-US" sz="2400" dirty="0" smtClean="0"/>
              <a:t>the questions</a:t>
            </a:r>
            <a:endParaRPr lang="en-US" sz="2400" dirty="0"/>
          </a:p>
          <a:p>
            <a:pPr lvl="1">
              <a:spcBef>
                <a:spcPts val="600"/>
              </a:spcBef>
            </a:pPr>
            <a:r>
              <a:rPr lang="en-US" sz="2400" dirty="0"/>
              <a:t> Encourage them to ask questions during the office </a:t>
            </a:r>
            <a:r>
              <a:rPr lang="en-US" sz="2400" dirty="0" smtClean="0"/>
              <a:t>visit</a:t>
            </a:r>
          </a:p>
          <a:p>
            <a:pPr lvl="1">
              <a:spcBef>
                <a:spcPts val="600"/>
              </a:spcBef>
            </a:pPr>
            <a:r>
              <a:rPr lang="en-US" sz="2400" dirty="0" smtClean="0"/>
              <a:t> Time </a:t>
            </a:r>
            <a:r>
              <a:rPr lang="en-US" sz="2400" dirty="0"/>
              <a:t>alone </a:t>
            </a:r>
            <a:r>
              <a:rPr lang="en-US" sz="2400" dirty="0" smtClean="0"/>
              <a:t>in </a:t>
            </a:r>
            <a:r>
              <a:rPr lang="en-US" sz="2400" dirty="0"/>
              <a:t>clinic visit</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685186"/>
            <a:ext cx="1990725" cy="138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90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Readiness Assessment Tools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2438" y="1339850"/>
            <a:ext cx="8239125" cy="4487062"/>
          </a:xfrm>
        </p:spPr>
        <p:txBody>
          <a:bodyPr/>
          <a:lstStyle/>
          <a:p>
            <a:r>
              <a:rPr lang="en-US" dirty="0" smtClean="0"/>
              <a:t> My Health	:  I know this/ I need to learn/ Someone needs to do this; Who?</a:t>
            </a:r>
          </a:p>
          <a:p>
            <a:pPr lvl="1"/>
            <a:r>
              <a:rPr lang="en-US" dirty="0"/>
              <a:t> </a:t>
            </a:r>
            <a:r>
              <a:rPr lang="en-US" dirty="0" smtClean="0"/>
              <a:t>I know my medical needs</a:t>
            </a:r>
          </a:p>
          <a:p>
            <a:pPr lvl="1"/>
            <a:r>
              <a:rPr lang="en-US" dirty="0"/>
              <a:t> </a:t>
            </a:r>
            <a:r>
              <a:rPr lang="en-US" dirty="0" smtClean="0"/>
              <a:t>I can explain my medical needs to others</a:t>
            </a:r>
          </a:p>
          <a:p>
            <a:pPr marL="635000" lvl="1" indent="-173038"/>
            <a:r>
              <a:rPr lang="en-US" dirty="0" smtClean="0"/>
              <a:t>I know my symptoms including ones that I quickly need to see a doctor for</a:t>
            </a:r>
          </a:p>
          <a:p>
            <a:pPr lvl="1"/>
            <a:r>
              <a:rPr lang="en-US" dirty="0"/>
              <a:t> </a:t>
            </a:r>
            <a:r>
              <a:rPr lang="en-US" dirty="0" smtClean="0"/>
              <a:t>I know what to do in case I have a medical emergency</a:t>
            </a:r>
          </a:p>
          <a:p>
            <a:pPr marL="635000" lvl="1" indent="-173038"/>
            <a:r>
              <a:rPr lang="en-US" dirty="0" smtClean="0"/>
              <a:t>I know my own medicines, what they are for, and when I need to take them</a:t>
            </a:r>
          </a:p>
          <a:p>
            <a:pPr lvl="1"/>
            <a:r>
              <a:rPr lang="en-US" dirty="0"/>
              <a:t> </a:t>
            </a:r>
            <a:r>
              <a:rPr lang="en-US" dirty="0" smtClean="0"/>
              <a:t>I know my allergies to medicines 			</a:t>
            </a:r>
            <a:endParaRPr lang="en-US" dirty="0"/>
          </a:p>
        </p:txBody>
      </p:sp>
      <p:sp>
        <p:nvSpPr>
          <p:cNvPr id="4" name="TextBox 3"/>
          <p:cNvSpPr txBox="1"/>
          <p:nvPr/>
        </p:nvSpPr>
        <p:spPr>
          <a:xfrm>
            <a:off x="1219200" y="6062990"/>
            <a:ext cx="3469989" cy="523220"/>
          </a:xfrm>
          <a:prstGeom prst="rect">
            <a:avLst/>
          </a:prstGeom>
          <a:noFill/>
        </p:spPr>
        <p:txBody>
          <a:bodyPr wrap="none" rtlCol="0">
            <a:spAutoFit/>
          </a:bodyPr>
          <a:lstStyle/>
          <a:p>
            <a:r>
              <a:rPr lang="en-US" sz="2800" dirty="0" smtClean="0"/>
              <a:t>www.gottransition.org</a:t>
            </a:r>
            <a:endParaRPr lang="en-US" sz="2800" dirty="0"/>
          </a:p>
        </p:txBody>
      </p:sp>
    </p:spTree>
    <p:extLst>
      <p:ext uri="{BB962C8B-B14F-4D97-AF65-F5344CB8AC3E}">
        <p14:creationId xmlns:p14="http://schemas.microsoft.com/office/powerpoint/2010/main" val="61296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50"/>
            <a:ext cx="9144000" cy="369332"/>
          </a:xfrm>
          <a:prstGeom prst="rect">
            <a:avLst/>
          </a:prstGeom>
        </p:spPr>
        <p:txBody>
          <a:bodyPr wrap="square">
            <a:spAutoFit/>
          </a:bodyPr>
          <a:lstStyle/>
          <a:p>
            <a:endParaRPr lang="en-US" dirty="0">
              <a:solidFill>
                <a:srgbClr val="000000"/>
              </a:solidFill>
            </a:endParaRPr>
          </a:p>
        </p:txBody>
      </p:sp>
      <p:sp>
        <p:nvSpPr>
          <p:cNvPr id="3" name="Title 2"/>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#4  Legal Competency</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2438" y="1225551"/>
            <a:ext cx="8239125" cy="6709209"/>
          </a:xfrm>
        </p:spPr>
        <p:txBody>
          <a:bodyPr/>
          <a:lstStyle/>
          <a:p>
            <a:pPr>
              <a:spcBef>
                <a:spcPts val="600"/>
              </a:spcBef>
              <a:spcAft>
                <a:spcPts val="0"/>
              </a:spcAft>
            </a:pPr>
            <a:r>
              <a:rPr lang="en-US" dirty="0" smtClean="0"/>
              <a:t> Age </a:t>
            </a:r>
            <a:r>
              <a:rPr lang="en-US" dirty="0"/>
              <a:t>of </a:t>
            </a:r>
            <a:r>
              <a:rPr lang="en-US" dirty="0" smtClean="0"/>
              <a:t>majority is 18 </a:t>
            </a:r>
            <a:r>
              <a:rPr lang="en-US" dirty="0"/>
              <a:t>years in most </a:t>
            </a:r>
            <a:r>
              <a:rPr lang="en-US" dirty="0" smtClean="0"/>
              <a:t>states</a:t>
            </a:r>
          </a:p>
          <a:p>
            <a:pPr lvl="1">
              <a:spcBef>
                <a:spcPts val="600"/>
              </a:spcBef>
              <a:spcAft>
                <a:spcPts val="0"/>
              </a:spcAft>
            </a:pPr>
            <a:r>
              <a:rPr lang="en-US" dirty="0"/>
              <a:t> </a:t>
            </a:r>
            <a:r>
              <a:rPr lang="en-US" dirty="0" smtClean="0"/>
              <a:t>Right and responsibility to make certain legal decisions</a:t>
            </a:r>
            <a:endParaRPr lang="en-US" dirty="0"/>
          </a:p>
          <a:p>
            <a:pPr>
              <a:spcBef>
                <a:spcPts val="1200"/>
              </a:spcBef>
              <a:spcAft>
                <a:spcPts val="0"/>
              </a:spcAft>
            </a:pPr>
            <a:r>
              <a:rPr lang="en-US" dirty="0" smtClean="0"/>
              <a:t> Assess decision-making capacity</a:t>
            </a:r>
          </a:p>
          <a:p>
            <a:pPr lvl="1"/>
            <a:r>
              <a:rPr lang="en-US" dirty="0"/>
              <a:t> </a:t>
            </a:r>
            <a:r>
              <a:rPr lang="en-US" dirty="0" smtClean="0"/>
              <a:t>Begin discussion at age 14 years</a:t>
            </a:r>
          </a:p>
          <a:p>
            <a:pPr marL="228600" indent="-228600">
              <a:spcBef>
                <a:spcPts val="600"/>
              </a:spcBef>
              <a:spcAft>
                <a:spcPts val="0"/>
              </a:spcAft>
            </a:pPr>
            <a:r>
              <a:rPr lang="en-US" dirty="0" smtClean="0"/>
              <a:t>Capacity for making decisions may vary depending upon your teen’s ability</a:t>
            </a:r>
          </a:p>
          <a:p>
            <a:pPr marL="690563" lvl="1" indent="-228600">
              <a:spcBef>
                <a:spcPts val="1200"/>
              </a:spcBef>
              <a:spcAft>
                <a:spcPts val="0"/>
              </a:spcAft>
            </a:pPr>
            <a:r>
              <a:rPr lang="en-US" dirty="0" smtClean="0"/>
              <a:t>Shared decision-making</a:t>
            </a:r>
          </a:p>
          <a:p>
            <a:pPr marL="1143000" lvl="2" indent="-228600">
              <a:spcBef>
                <a:spcPts val="1200"/>
              </a:spcBef>
              <a:spcAft>
                <a:spcPts val="0"/>
              </a:spcAft>
            </a:pPr>
            <a:r>
              <a:rPr lang="en-US" dirty="0" smtClean="0"/>
              <a:t>Confidentiality waivers</a:t>
            </a:r>
          </a:p>
          <a:p>
            <a:pPr marL="1143000" lvl="2" indent="-228600">
              <a:spcBef>
                <a:spcPts val="1200"/>
              </a:spcBef>
              <a:spcAft>
                <a:spcPts val="0"/>
              </a:spcAft>
            </a:pPr>
            <a:r>
              <a:rPr lang="en-US" dirty="0" smtClean="0"/>
              <a:t>Health care power of attorney</a:t>
            </a:r>
          </a:p>
          <a:p>
            <a:pPr marL="690563" lvl="1" indent="-228600">
              <a:spcBef>
                <a:spcPts val="1200"/>
              </a:spcBef>
              <a:spcAft>
                <a:spcPts val="0"/>
              </a:spcAft>
            </a:pPr>
            <a:r>
              <a:rPr lang="en-US" dirty="0" smtClean="0"/>
              <a:t>Guardianship</a:t>
            </a:r>
          </a:p>
          <a:p>
            <a:endParaRPr lang="en-US" dirty="0" smtClean="0"/>
          </a:p>
          <a:p>
            <a:r>
              <a:rPr lang="en-US" dirty="0"/>
              <a:t> </a:t>
            </a:r>
          </a:p>
        </p:txBody>
      </p:sp>
    </p:spTree>
    <p:extLst>
      <p:ext uri="{BB962C8B-B14F-4D97-AF65-F5344CB8AC3E}">
        <p14:creationId xmlns:p14="http://schemas.microsoft.com/office/powerpoint/2010/main" val="42608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209550"/>
            <a:ext cx="8239125" cy="1250950"/>
          </a:xfrm>
          <a:ln w="28575">
            <a:solidFill>
              <a:schemeClr val="bg1"/>
            </a:solidFill>
          </a:ln>
          <a:effectLst>
            <a:glow rad="139700">
              <a:schemeClr val="accent4">
                <a:satMod val="175000"/>
                <a:alpha val="40000"/>
              </a:schemeClr>
            </a:glow>
          </a:effectLst>
        </p:spPr>
        <p:txBody>
          <a:bodyPr/>
          <a:lstStyle/>
          <a:p>
            <a:r>
              <a:rPr lang="en-US" dirty="0"/>
              <a:t>Resources On Guardianship and Decision-Making Alternatives</a:t>
            </a:r>
          </a:p>
        </p:txBody>
      </p:sp>
      <p:sp>
        <p:nvSpPr>
          <p:cNvPr id="3" name="Content Placeholder 2"/>
          <p:cNvSpPr>
            <a:spLocks noGrp="1"/>
          </p:cNvSpPr>
          <p:nvPr>
            <p:ph idx="1"/>
          </p:nvPr>
        </p:nvSpPr>
        <p:spPr>
          <a:xfrm>
            <a:off x="457200" y="1667605"/>
            <a:ext cx="8239125" cy="3949414"/>
          </a:xfrm>
        </p:spPr>
        <p:txBody>
          <a:bodyPr/>
          <a:lstStyle/>
          <a:p>
            <a:pPr>
              <a:spcAft>
                <a:spcPts val="0"/>
              </a:spcAft>
            </a:pPr>
            <a:endParaRPr lang="en-US" sz="2400" dirty="0" smtClean="0">
              <a:hlinkClick r:id=""/>
            </a:endParaRPr>
          </a:p>
          <a:p>
            <a:pPr>
              <a:spcAft>
                <a:spcPts val="0"/>
              </a:spcAft>
            </a:pPr>
            <a:r>
              <a:rPr lang="en-US" sz="2400" dirty="0" smtClean="0">
                <a:hlinkClick r:id=""/>
              </a:rPr>
              <a:t>www.thearc.org</a:t>
            </a:r>
            <a:r>
              <a:rPr lang="en-US" sz="2400" dirty="0"/>
              <a:t>: “The Arc” for People with Intellectual and Developmental </a:t>
            </a:r>
            <a:r>
              <a:rPr lang="en-US" sz="2400" dirty="0" smtClean="0"/>
              <a:t>Disabilities</a:t>
            </a:r>
          </a:p>
          <a:p>
            <a:r>
              <a:rPr lang="en-US" sz="2400" dirty="0">
                <a:hlinkClick r:id="rId2"/>
              </a:rPr>
              <a:t>www.acf.hhs.gov</a:t>
            </a:r>
            <a:r>
              <a:rPr lang="en-US" sz="2400" dirty="0"/>
              <a:t> U.S. Dept. of Health and Human Services, Administration for Children and Families, State Protection and Advocacy Agencies</a:t>
            </a:r>
            <a:endParaRPr lang="en-US" sz="2400" dirty="0" smtClean="0"/>
          </a:p>
          <a:p>
            <a:endParaRPr lang="en-US" dirty="0"/>
          </a:p>
        </p:txBody>
      </p:sp>
    </p:spTree>
    <p:extLst>
      <p:ext uri="{BB962C8B-B14F-4D97-AF65-F5344CB8AC3E}">
        <p14:creationId xmlns:p14="http://schemas.microsoft.com/office/powerpoint/2010/main" val="2320836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bwMode="gray">
          <a:xfrm>
            <a:off x="685800" y="609600"/>
            <a:ext cx="8001000" cy="3657600"/>
          </a:xfrm>
          <a:prstGeom prst="wedgeRoundRectCallout">
            <a:avLst/>
          </a:prstGeom>
          <a:solidFill>
            <a:schemeClr val="accent2"/>
          </a:solidFill>
          <a:ln w="9525">
            <a:solidFill>
              <a:schemeClr val="bg1"/>
            </a:solidFill>
            <a:round/>
            <a:headEnd/>
            <a:tailEnd/>
          </a:ln>
        </p:spPr>
        <p:txBody>
          <a:bodyPr lIns="0" tIns="0" rIns="0" bIns="0" rtlCol="0" anchor="b">
            <a:prstTxWarp prst="textNoShape">
              <a:avLst/>
            </a:prstTxWarp>
            <a:spAutoFit/>
          </a:bodyPr>
          <a:lstStyle/>
          <a:p>
            <a:pPr algn="ctr"/>
            <a:endParaRPr lang="en-US">
              <a:latin typeface="Arial" pitchFamily="-112" charset="0"/>
            </a:endParaRPr>
          </a:p>
        </p:txBody>
      </p:sp>
      <p:sp>
        <p:nvSpPr>
          <p:cNvPr id="2" name="Title 1"/>
          <p:cNvSpPr>
            <a:spLocks noGrp="1"/>
          </p:cNvSpPr>
          <p:nvPr>
            <p:ph type="title"/>
          </p:nvPr>
        </p:nvSpPr>
        <p:spPr>
          <a:xfrm>
            <a:off x="914400" y="685800"/>
            <a:ext cx="7781925" cy="5029200"/>
          </a:xfrm>
          <a:ln>
            <a:noFill/>
          </a:ln>
        </p:spPr>
        <p:txBody>
          <a:bodyPr/>
          <a:lstStyle/>
          <a:p>
            <a:r>
              <a:rPr lang="en-US" sz="3200" dirty="0" smtClean="0">
                <a:solidFill>
                  <a:srgbClr val="FFFFCC"/>
                </a:solidFill>
              </a:rPr>
              <a:t>Everyone is my teacher.  Some I seek.  Some I attract because of what I must learn.  You might be unaware of what you teach me.  I bow deeply to you in my gratitude for what you have taught me. </a:t>
            </a:r>
            <a:r>
              <a:rPr lang="en-US" sz="2400" dirty="0" smtClean="0">
                <a:solidFill>
                  <a:srgbClr val="FFFFCC"/>
                </a:solidFill>
              </a:rPr>
              <a:t/>
            </a:r>
            <a:br>
              <a:rPr lang="en-US" sz="2400" dirty="0" smtClean="0">
                <a:solidFill>
                  <a:srgbClr val="FFFFCC"/>
                </a:solidFill>
              </a:rPr>
            </a:br>
            <a:r>
              <a:rPr lang="en-US" sz="2400" dirty="0" smtClean="0">
                <a:solidFill>
                  <a:srgbClr val="FFFFCC"/>
                </a:solidFill>
              </a:rPr>
              <a:t/>
            </a:r>
            <a:br>
              <a:rPr lang="en-US" sz="2400" dirty="0" smtClean="0">
                <a:solidFill>
                  <a:srgbClr val="FFFFCC"/>
                </a:solidFill>
              </a:rPr>
            </a:br>
            <a:r>
              <a:rPr lang="en-US" sz="2400" dirty="0">
                <a:solidFill>
                  <a:srgbClr val="FFFFCC"/>
                </a:solidFill>
              </a:rPr>
              <a:t/>
            </a:r>
            <a:br>
              <a:rPr lang="en-US" sz="2400" dirty="0">
                <a:solidFill>
                  <a:srgbClr val="FFFFCC"/>
                </a:solidFill>
              </a:rPr>
            </a:br>
            <a:r>
              <a:rPr lang="en-US" sz="2400" dirty="0" smtClean="0">
                <a:solidFill>
                  <a:srgbClr val="FFFFCC"/>
                </a:solidFill>
              </a:rPr>
              <a:t>      </a:t>
            </a:r>
            <a:r>
              <a:rPr lang="en-US" sz="2400" dirty="0" err="1" smtClean="0">
                <a:solidFill>
                  <a:srgbClr val="FFFFCC"/>
                </a:solidFill>
              </a:rPr>
              <a:t>Neeshia</a:t>
            </a:r>
            <a:r>
              <a:rPr lang="en-US" sz="2400" dirty="0" smtClean="0">
                <a:solidFill>
                  <a:srgbClr val="FFFFCC"/>
                </a:solidFill>
              </a:rPr>
              <a:t> </a:t>
            </a:r>
            <a:r>
              <a:rPr lang="en-US" sz="2400" dirty="0" err="1" smtClean="0">
                <a:solidFill>
                  <a:srgbClr val="FFFFCC"/>
                </a:solidFill>
              </a:rPr>
              <a:t>Jasmara</a:t>
            </a:r>
            <a:endParaRPr lang="en-US" sz="2400" dirty="0">
              <a:solidFill>
                <a:srgbClr val="FFFFCC"/>
              </a:solidFill>
            </a:endParaRPr>
          </a:p>
        </p:txBody>
      </p:sp>
    </p:spTree>
    <p:extLst>
      <p:ext uri="{BB962C8B-B14F-4D97-AF65-F5344CB8AC3E}">
        <p14:creationId xmlns:p14="http://schemas.microsoft.com/office/powerpoint/2010/main" val="28721894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t>#5 Comprehensive Plan </a:t>
            </a:r>
            <a:r>
              <a:rPr lang="en-US" sz="3200" dirty="0" smtClean="0"/>
              <a:t>– age 14</a:t>
            </a:r>
            <a:endParaRPr lang="en-US" sz="3200" dirty="0"/>
          </a:p>
        </p:txBody>
      </p:sp>
      <p:sp>
        <p:nvSpPr>
          <p:cNvPr id="3" name="Content Placeholder 2"/>
          <p:cNvSpPr>
            <a:spLocks noGrp="1"/>
          </p:cNvSpPr>
          <p:nvPr>
            <p:ph idx="1"/>
          </p:nvPr>
        </p:nvSpPr>
        <p:spPr>
          <a:xfrm>
            <a:off x="452438" y="1377950"/>
            <a:ext cx="8239125" cy="5278368"/>
          </a:xfrm>
        </p:spPr>
        <p:txBody>
          <a:bodyPr/>
          <a:lstStyle/>
          <a:p>
            <a:pPr>
              <a:spcBef>
                <a:spcPts val="0"/>
              </a:spcBef>
              <a:spcAft>
                <a:spcPts val="0"/>
              </a:spcAft>
            </a:pPr>
            <a:r>
              <a:rPr lang="en-US" dirty="0" smtClean="0"/>
              <a:t> </a:t>
            </a:r>
            <a:r>
              <a:rPr lang="en-US" dirty="0"/>
              <a:t> Education</a:t>
            </a:r>
          </a:p>
          <a:p>
            <a:pPr lvl="1">
              <a:spcBef>
                <a:spcPts val="0"/>
              </a:spcBef>
              <a:spcAft>
                <a:spcPts val="0"/>
              </a:spcAft>
            </a:pPr>
            <a:r>
              <a:rPr lang="en-US" dirty="0" smtClean="0"/>
              <a:t> Review individualized educational plan (IEP)</a:t>
            </a:r>
          </a:p>
          <a:p>
            <a:pPr lvl="1">
              <a:spcBef>
                <a:spcPts val="0"/>
              </a:spcBef>
              <a:spcAft>
                <a:spcPts val="0"/>
              </a:spcAft>
            </a:pPr>
            <a:r>
              <a:rPr lang="en-US" dirty="0"/>
              <a:t> </a:t>
            </a:r>
            <a:r>
              <a:rPr lang="en-US" dirty="0" smtClean="0"/>
              <a:t>Develop </a:t>
            </a:r>
            <a:r>
              <a:rPr lang="en-US" dirty="0"/>
              <a:t>school educational </a:t>
            </a:r>
            <a:r>
              <a:rPr lang="en-US" dirty="0" smtClean="0"/>
              <a:t>plan/support</a:t>
            </a:r>
          </a:p>
          <a:p>
            <a:pPr lvl="2">
              <a:spcBef>
                <a:spcPts val="0"/>
              </a:spcBef>
              <a:spcAft>
                <a:spcPts val="0"/>
              </a:spcAft>
            </a:pPr>
            <a:r>
              <a:rPr lang="en-US" dirty="0" smtClean="0"/>
              <a:t> </a:t>
            </a:r>
            <a:r>
              <a:rPr lang="en-US" sz="2000" dirty="0" smtClean="0"/>
              <a:t>Remain in high school until 21?</a:t>
            </a:r>
          </a:p>
          <a:p>
            <a:pPr lvl="2">
              <a:spcBef>
                <a:spcPts val="0"/>
              </a:spcBef>
              <a:spcAft>
                <a:spcPts val="0"/>
              </a:spcAft>
            </a:pPr>
            <a:r>
              <a:rPr lang="en-US" sz="2000" dirty="0"/>
              <a:t> </a:t>
            </a:r>
            <a:r>
              <a:rPr lang="en-US" sz="2000" dirty="0" smtClean="0"/>
              <a:t>Group home</a:t>
            </a:r>
          </a:p>
          <a:p>
            <a:pPr lvl="2">
              <a:spcBef>
                <a:spcPts val="0"/>
              </a:spcBef>
              <a:spcAft>
                <a:spcPts val="0"/>
              </a:spcAft>
            </a:pPr>
            <a:r>
              <a:rPr lang="en-US" sz="2000" dirty="0" smtClean="0"/>
              <a:t> College</a:t>
            </a:r>
          </a:p>
          <a:p>
            <a:pPr>
              <a:spcBef>
                <a:spcPts val="0"/>
              </a:spcBef>
              <a:spcAft>
                <a:spcPts val="0"/>
              </a:spcAft>
            </a:pPr>
            <a:r>
              <a:rPr lang="en-US" dirty="0" smtClean="0"/>
              <a:t> Assess </a:t>
            </a:r>
            <a:r>
              <a:rPr lang="en-US" dirty="0"/>
              <a:t>support </a:t>
            </a:r>
            <a:r>
              <a:rPr lang="en-US" dirty="0" smtClean="0"/>
              <a:t>needs</a:t>
            </a:r>
          </a:p>
          <a:p>
            <a:pPr lvl="1">
              <a:spcBef>
                <a:spcPts val="0"/>
              </a:spcBef>
              <a:spcAft>
                <a:spcPts val="0"/>
              </a:spcAft>
            </a:pPr>
            <a:r>
              <a:rPr lang="en-US" dirty="0"/>
              <a:t> </a:t>
            </a:r>
            <a:r>
              <a:rPr lang="en-US" dirty="0" smtClean="0"/>
              <a:t>Community resources</a:t>
            </a:r>
          </a:p>
          <a:p>
            <a:pPr lvl="1">
              <a:spcBef>
                <a:spcPts val="0"/>
              </a:spcBef>
              <a:spcAft>
                <a:spcPts val="1200"/>
              </a:spcAft>
            </a:pPr>
            <a:r>
              <a:rPr lang="en-US" dirty="0"/>
              <a:t> </a:t>
            </a:r>
            <a:r>
              <a:rPr lang="en-US" dirty="0" smtClean="0"/>
              <a:t>Recertify for Medicaid by adult criteria</a:t>
            </a:r>
          </a:p>
          <a:p>
            <a:pPr>
              <a:spcBef>
                <a:spcPts val="0"/>
              </a:spcBef>
              <a:spcAft>
                <a:spcPts val="0"/>
              </a:spcAft>
            </a:pPr>
            <a:r>
              <a:rPr lang="en-US" dirty="0" smtClean="0"/>
              <a:t> Health Care Providers</a:t>
            </a:r>
          </a:p>
          <a:p>
            <a:pPr lvl="1">
              <a:spcBef>
                <a:spcPts val="0"/>
              </a:spcBef>
              <a:spcAft>
                <a:spcPts val="0"/>
              </a:spcAft>
            </a:pPr>
            <a:r>
              <a:rPr lang="en-US" dirty="0"/>
              <a:t> </a:t>
            </a:r>
            <a:r>
              <a:rPr lang="en-US" dirty="0" smtClean="0"/>
              <a:t>Primary Care</a:t>
            </a:r>
          </a:p>
          <a:p>
            <a:pPr lvl="1">
              <a:spcBef>
                <a:spcPts val="0"/>
              </a:spcBef>
              <a:spcAft>
                <a:spcPts val="0"/>
              </a:spcAft>
            </a:pPr>
            <a:r>
              <a:rPr lang="en-US" dirty="0"/>
              <a:t> </a:t>
            </a:r>
            <a:r>
              <a:rPr lang="en-US" dirty="0" smtClean="0"/>
              <a:t>Specialists</a:t>
            </a:r>
            <a:endParaRPr lang="en-US" dirty="0"/>
          </a:p>
          <a:p>
            <a:endParaRPr lang="en-US" dirty="0"/>
          </a:p>
        </p:txBody>
      </p:sp>
    </p:spTree>
    <p:extLst>
      <p:ext uri="{BB962C8B-B14F-4D97-AF65-F5344CB8AC3E}">
        <p14:creationId xmlns:p14="http://schemas.microsoft.com/office/powerpoint/2010/main" val="142329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t>#6. Transfer Packet</a:t>
            </a:r>
            <a:endParaRPr lang="en-US" dirty="0"/>
          </a:p>
        </p:txBody>
      </p:sp>
      <p:sp>
        <p:nvSpPr>
          <p:cNvPr id="3" name="Content Placeholder 2"/>
          <p:cNvSpPr>
            <a:spLocks noGrp="1"/>
          </p:cNvSpPr>
          <p:nvPr>
            <p:ph idx="1"/>
          </p:nvPr>
        </p:nvSpPr>
        <p:spPr>
          <a:xfrm>
            <a:off x="685800" y="1587500"/>
            <a:ext cx="8239125" cy="4002314"/>
          </a:xfrm>
        </p:spPr>
        <p:txBody>
          <a:bodyPr/>
          <a:lstStyle/>
          <a:p>
            <a:r>
              <a:rPr lang="en-US" dirty="0" smtClean="0"/>
              <a:t> Between ages 17 and 18</a:t>
            </a:r>
          </a:p>
          <a:p>
            <a:pPr marL="1089025" lvl="2" indent="-174625">
              <a:spcBef>
                <a:spcPts val="600"/>
              </a:spcBef>
              <a:spcAft>
                <a:spcPts val="600"/>
              </a:spcAft>
              <a:buFont typeface="Arial" panose="020B0604020202020204" pitchFamily="34" charset="0"/>
              <a:buChar char="•"/>
            </a:pPr>
            <a:r>
              <a:rPr lang="en-US" dirty="0" smtClean="0"/>
              <a:t>Assessment of youth’s knowledge of medical condition    and self-management skills</a:t>
            </a:r>
          </a:p>
          <a:p>
            <a:pPr lvl="2">
              <a:spcBef>
                <a:spcPts val="600"/>
              </a:spcBef>
              <a:spcAft>
                <a:spcPts val="600"/>
              </a:spcAft>
              <a:buFont typeface="Arial" panose="020B0604020202020204" pitchFamily="34" charset="0"/>
              <a:buChar char="•"/>
            </a:pPr>
            <a:r>
              <a:rPr lang="en-US" dirty="0"/>
              <a:t> </a:t>
            </a:r>
            <a:r>
              <a:rPr lang="en-US" dirty="0" smtClean="0"/>
              <a:t>Decision-making capacity</a:t>
            </a:r>
          </a:p>
          <a:p>
            <a:pPr lvl="2">
              <a:spcBef>
                <a:spcPts val="600"/>
              </a:spcBef>
              <a:spcAft>
                <a:spcPts val="600"/>
              </a:spcAft>
              <a:buFont typeface="Arial" panose="020B0604020202020204" pitchFamily="34" charset="0"/>
              <a:buChar char="•"/>
            </a:pPr>
            <a:r>
              <a:rPr lang="en-US" dirty="0" smtClean="0"/>
              <a:t> Prepare </a:t>
            </a:r>
            <a:r>
              <a:rPr lang="en-US" dirty="0"/>
              <a:t>Transfer packet</a:t>
            </a:r>
          </a:p>
          <a:p>
            <a:pPr marL="2568575" lvl="3" indent="0">
              <a:spcBef>
                <a:spcPts val="0"/>
              </a:spcBef>
              <a:buClr>
                <a:schemeClr val="bg1"/>
              </a:buClr>
              <a:buFont typeface="Arial" panose="020B0604020202020204" pitchFamily="34" charset="0"/>
              <a:buChar char="•"/>
            </a:pPr>
            <a:r>
              <a:rPr lang="en-US" dirty="0">
                <a:solidFill>
                  <a:schemeClr val="bg1"/>
                </a:solidFill>
              </a:rPr>
              <a:t> </a:t>
            </a:r>
            <a:r>
              <a:rPr lang="en-US" sz="2000" dirty="0">
                <a:solidFill>
                  <a:schemeClr val="bg1"/>
                </a:solidFill>
              </a:rPr>
              <a:t>Summary of diagnosis/etiology</a:t>
            </a:r>
          </a:p>
          <a:p>
            <a:pPr marL="2568575" lvl="3" indent="0">
              <a:spcBef>
                <a:spcPts val="0"/>
              </a:spcBef>
              <a:buClr>
                <a:schemeClr val="bg1"/>
              </a:buClr>
              <a:buFont typeface="Arial" panose="020B0604020202020204" pitchFamily="34" charset="0"/>
              <a:buChar char="•"/>
            </a:pPr>
            <a:r>
              <a:rPr lang="en-US" sz="2000" dirty="0">
                <a:solidFill>
                  <a:schemeClr val="bg1"/>
                </a:solidFill>
              </a:rPr>
              <a:t> Current medication/laboratory results</a:t>
            </a:r>
          </a:p>
          <a:p>
            <a:pPr marL="2568575" lvl="3" indent="0">
              <a:spcBef>
                <a:spcPts val="0"/>
              </a:spcBef>
              <a:buClr>
                <a:schemeClr val="bg1"/>
              </a:buClr>
              <a:buFont typeface="Arial" panose="020B0604020202020204" pitchFamily="34" charset="0"/>
              <a:buChar char="•"/>
            </a:pPr>
            <a:r>
              <a:rPr lang="en-US" sz="2000" dirty="0">
                <a:solidFill>
                  <a:schemeClr val="bg1"/>
                </a:solidFill>
              </a:rPr>
              <a:t> Previous treatments and diagnostic evaluations</a:t>
            </a:r>
          </a:p>
          <a:p>
            <a:pPr marL="2568575" lvl="3" indent="0">
              <a:spcBef>
                <a:spcPts val="0"/>
              </a:spcBef>
              <a:buClr>
                <a:schemeClr val="bg1"/>
              </a:buClr>
              <a:buFont typeface="Arial" panose="020B0604020202020204" pitchFamily="34" charset="0"/>
              <a:buChar char="•"/>
            </a:pPr>
            <a:r>
              <a:rPr lang="en-US" sz="2000" dirty="0">
                <a:solidFill>
                  <a:schemeClr val="bg1"/>
                </a:solidFill>
              </a:rPr>
              <a:t> Significant past procedures</a:t>
            </a:r>
          </a:p>
          <a:p>
            <a:pPr marL="2568575" lvl="3" indent="0">
              <a:spcBef>
                <a:spcPts val="0"/>
              </a:spcBef>
              <a:spcAft>
                <a:spcPts val="600"/>
              </a:spcAft>
              <a:buClr>
                <a:schemeClr val="bg1"/>
              </a:buClr>
              <a:buFont typeface="Arial" panose="020B0604020202020204" pitchFamily="34" charset="0"/>
              <a:buChar char="•"/>
            </a:pPr>
            <a:r>
              <a:rPr lang="en-US" sz="2000" dirty="0">
                <a:solidFill>
                  <a:schemeClr val="bg1"/>
                </a:solidFill>
              </a:rPr>
              <a:t> Protocol for emergency care</a:t>
            </a:r>
            <a:r>
              <a:rPr lang="en-US" dirty="0"/>
              <a:t> </a:t>
            </a:r>
            <a:r>
              <a:rPr lang="en-US" dirty="0" smtClean="0"/>
              <a:t>	 		</a:t>
            </a:r>
            <a:endParaRPr lang="en-US" dirty="0"/>
          </a:p>
        </p:txBody>
      </p:sp>
      <p:pic>
        <p:nvPicPr>
          <p:cNvPr id="4098" name="Picture 2" descr="C:\Users\Rebecca\AppData\Local\Microsoft\Windows\Temporary Internet Files\Content.IE5\ZLY9UFCN\rodentia-icons_package-x-generic[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904" y="4187369"/>
            <a:ext cx="1446150"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40707" y="6153834"/>
            <a:ext cx="3794693" cy="646331"/>
          </a:xfrm>
          <a:prstGeom prst="rect">
            <a:avLst/>
          </a:prstGeom>
          <a:noFill/>
        </p:spPr>
        <p:txBody>
          <a:bodyPr wrap="none" rtlCol="0">
            <a:spAutoFit/>
          </a:bodyPr>
          <a:lstStyle/>
          <a:p>
            <a:r>
              <a:rPr lang="en-US" dirty="0"/>
              <a:t>Brown, et al, Neurology® 2016; 87:1–6</a:t>
            </a:r>
          </a:p>
          <a:p>
            <a:endParaRPr lang="en-US" dirty="0"/>
          </a:p>
        </p:txBody>
      </p:sp>
    </p:spTree>
    <p:extLst>
      <p:ext uri="{BB962C8B-B14F-4D97-AF65-F5344CB8AC3E}">
        <p14:creationId xmlns:p14="http://schemas.microsoft.com/office/powerpoint/2010/main" val="112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pPr algn="just"/>
            <a:r>
              <a:rPr lang="en-US" dirty="0" smtClean="0"/>
              <a:t> Tracking</a:t>
            </a:r>
            <a:endParaRPr lang="en-US" dirty="0"/>
          </a:p>
        </p:txBody>
      </p:sp>
      <p:sp>
        <p:nvSpPr>
          <p:cNvPr id="3" name="Content Placeholder 2"/>
          <p:cNvSpPr>
            <a:spLocks noGrp="1"/>
          </p:cNvSpPr>
          <p:nvPr>
            <p:ph idx="1"/>
          </p:nvPr>
        </p:nvSpPr>
        <p:spPr>
          <a:xfrm>
            <a:off x="1066800" y="1447801"/>
            <a:ext cx="7629525" cy="4495799"/>
          </a:xfrm>
        </p:spPr>
        <p:txBody>
          <a:bodyPr/>
          <a:lstStyle/>
          <a:p>
            <a:r>
              <a:rPr lang="en-US" dirty="0"/>
              <a:t>Resources</a:t>
            </a:r>
          </a:p>
          <a:p>
            <a:pPr lvl="1"/>
            <a:r>
              <a:rPr lang="en-US" dirty="0" smtClean="0"/>
              <a:t>Medical Summary and Emergency Care Plan </a:t>
            </a:r>
          </a:p>
          <a:p>
            <a:pPr lvl="2">
              <a:spcAft>
                <a:spcPts val="0"/>
              </a:spcAft>
            </a:pPr>
            <a:r>
              <a:rPr lang="en-US" dirty="0" smtClean="0">
                <a:hlinkClick r:id="rId2"/>
              </a:rPr>
              <a:t>www.gottransition.org</a:t>
            </a:r>
            <a:endParaRPr lang="en-US" dirty="0" smtClean="0"/>
          </a:p>
          <a:p>
            <a:pPr lvl="2"/>
            <a:endParaRPr lang="en-US" dirty="0"/>
          </a:p>
          <a:p>
            <a:pPr lvl="1">
              <a:spcAft>
                <a:spcPts val="600"/>
              </a:spcAft>
            </a:pPr>
            <a:r>
              <a:rPr lang="en-US" dirty="0"/>
              <a:t> Texas Parent to Parent Care </a:t>
            </a:r>
            <a:r>
              <a:rPr lang="en-US" dirty="0" smtClean="0"/>
              <a:t>Notebook</a:t>
            </a:r>
          </a:p>
          <a:p>
            <a:pPr lvl="2">
              <a:spcAft>
                <a:spcPts val="0"/>
              </a:spcAft>
            </a:pPr>
            <a:r>
              <a:rPr lang="en-US" dirty="0">
                <a:hlinkClick r:id="rId3"/>
              </a:rPr>
              <a:t>www.txp2p.org</a:t>
            </a:r>
            <a:endParaRPr lang="en-US" dirty="0"/>
          </a:p>
          <a:p>
            <a:pPr lvl="1">
              <a:spcAft>
                <a:spcPts val="600"/>
              </a:spcAft>
            </a:pPr>
            <a:endParaRPr lang="en-US" dirty="0" smtClean="0"/>
          </a:p>
          <a:p>
            <a:pPr lvl="1">
              <a:spcAft>
                <a:spcPts val="600"/>
              </a:spcAft>
            </a:pPr>
            <a:r>
              <a:rPr lang="en-US" dirty="0" smtClean="0"/>
              <a:t> Portable Health Summary</a:t>
            </a:r>
          </a:p>
          <a:p>
            <a:pPr lvl="2">
              <a:spcBef>
                <a:spcPts val="0"/>
              </a:spcBef>
            </a:pPr>
            <a:r>
              <a:rPr lang="en-US" dirty="0" smtClean="0">
                <a:latin typeface="Arial" charset="0"/>
                <a:ea typeface="Geneva"/>
                <a:cs typeface="Geneva"/>
                <a:hlinkClick r:id="rId4"/>
              </a:rPr>
              <a:t>https</a:t>
            </a:r>
            <a:r>
              <a:rPr lang="en-US" dirty="0">
                <a:latin typeface="Arial" charset="0"/>
                <a:ea typeface="Geneva"/>
                <a:cs typeface="Geneva"/>
                <a:hlinkClick r:id="rId4"/>
              </a:rPr>
              <a:t>://www.sickkids.ca/myhealthpassport/</a:t>
            </a:r>
            <a:endParaRPr lang="en-US" dirty="0">
              <a:latin typeface="Arial" charset="0"/>
              <a:ea typeface="Geneva"/>
              <a:cs typeface="Geneva"/>
            </a:endParaRPr>
          </a:p>
          <a:p>
            <a:pPr lvl="1">
              <a:spcBef>
                <a:spcPts val="0"/>
              </a:spcBef>
            </a:pPr>
            <a:endParaRPr lang="en-US" dirty="0" smtClean="0"/>
          </a:p>
          <a:p>
            <a:pPr lvl="1">
              <a:spcBef>
                <a:spcPts val="0"/>
              </a:spcBef>
            </a:pPr>
            <a:endParaRPr lang="en-US" dirty="0" smtClean="0"/>
          </a:p>
          <a:p>
            <a:pPr lvl="2">
              <a:spcBef>
                <a:spcPts val="0"/>
              </a:spcBef>
            </a:pPr>
            <a:endParaRPr lang="en-US" dirty="0" smtClean="0"/>
          </a:p>
          <a:p>
            <a:pPr lvl="2">
              <a:spcBef>
                <a:spcPts val="0"/>
              </a:spcBef>
            </a:pPr>
            <a:endParaRPr lang="en-US" dirty="0"/>
          </a:p>
        </p:txBody>
      </p:sp>
    </p:spTree>
    <p:extLst>
      <p:ext uri="{BB962C8B-B14F-4D97-AF65-F5344CB8AC3E}">
        <p14:creationId xmlns:p14="http://schemas.microsoft.com/office/powerpoint/2010/main" val="349997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167144"/>
            <a:ext cx="8239125" cy="1012825"/>
          </a:xfrm>
          <a:ln w="28575">
            <a:solidFill>
              <a:schemeClr val="bg1"/>
            </a:solidFill>
          </a:ln>
          <a:effectLst>
            <a:glow rad="139700">
              <a:schemeClr val="accent4">
                <a:satMod val="175000"/>
                <a:alpha val="40000"/>
              </a:schemeClr>
            </a:glow>
          </a:effectLst>
        </p:spPr>
        <p:txBody>
          <a:bodyPr/>
          <a:lstStyle/>
          <a:p>
            <a:r>
              <a:rPr lang="en-US" dirty="0" smtClean="0"/>
              <a:t>#7. Identify adult provider</a:t>
            </a:r>
            <a:endParaRPr lang="en-US" dirty="0"/>
          </a:p>
        </p:txBody>
      </p:sp>
      <p:sp>
        <p:nvSpPr>
          <p:cNvPr id="3" name="Content Placeholder 2"/>
          <p:cNvSpPr>
            <a:spLocks noGrp="1"/>
          </p:cNvSpPr>
          <p:nvPr>
            <p:ph idx="1"/>
          </p:nvPr>
        </p:nvSpPr>
        <p:spPr>
          <a:xfrm>
            <a:off x="914400" y="1703190"/>
            <a:ext cx="7777163" cy="3137141"/>
          </a:xfrm>
        </p:spPr>
        <p:txBody>
          <a:bodyPr/>
          <a:lstStyle/>
          <a:p>
            <a:r>
              <a:rPr lang="en-US" dirty="0" smtClean="0"/>
              <a:t> Finding a new provider</a:t>
            </a:r>
          </a:p>
          <a:p>
            <a:pPr lvl="1"/>
            <a:r>
              <a:rPr lang="en-US" dirty="0"/>
              <a:t> </a:t>
            </a:r>
            <a:r>
              <a:rPr lang="en-US" dirty="0" smtClean="0"/>
              <a:t>Referral from current provider</a:t>
            </a:r>
          </a:p>
          <a:p>
            <a:pPr lvl="1"/>
            <a:r>
              <a:rPr lang="en-US" dirty="0"/>
              <a:t> </a:t>
            </a:r>
            <a:r>
              <a:rPr lang="en-US" dirty="0" smtClean="0"/>
              <a:t>Friends/family</a:t>
            </a:r>
          </a:p>
          <a:p>
            <a:pPr lvl="1"/>
            <a:r>
              <a:rPr lang="en-US" dirty="0"/>
              <a:t> </a:t>
            </a:r>
            <a:r>
              <a:rPr lang="en-US" dirty="0" smtClean="0"/>
              <a:t>Health insurance directory</a:t>
            </a:r>
          </a:p>
          <a:p>
            <a:pPr>
              <a:spcBef>
                <a:spcPts val="1200"/>
              </a:spcBef>
            </a:pPr>
            <a:endParaRPr lang="en-US" dirty="0" smtClean="0"/>
          </a:p>
          <a:p>
            <a:pPr lvl="1"/>
            <a:endParaRPr lang="en-US" dirty="0"/>
          </a:p>
        </p:txBody>
      </p:sp>
    </p:spTree>
    <p:extLst>
      <p:ext uri="{BB962C8B-B14F-4D97-AF65-F5344CB8AC3E}">
        <p14:creationId xmlns:p14="http://schemas.microsoft.com/office/powerpoint/2010/main" val="1314531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t>#7. Identify adult provider</a:t>
            </a:r>
            <a:endParaRPr lang="en-US" dirty="0"/>
          </a:p>
        </p:txBody>
      </p:sp>
      <p:sp>
        <p:nvSpPr>
          <p:cNvPr id="3" name="Content Placeholder 2"/>
          <p:cNvSpPr>
            <a:spLocks noGrp="1"/>
          </p:cNvSpPr>
          <p:nvPr>
            <p:ph idx="1"/>
          </p:nvPr>
        </p:nvSpPr>
        <p:spPr>
          <a:xfrm>
            <a:off x="914400" y="1718688"/>
            <a:ext cx="7792661" cy="3379067"/>
          </a:xfrm>
        </p:spPr>
        <p:txBody>
          <a:bodyPr/>
          <a:lstStyle/>
          <a:p>
            <a:pPr>
              <a:spcBef>
                <a:spcPts val="1200"/>
              </a:spcBef>
            </a:pPr>
            <a:r>
              <a:rPr lang="en-US" dirty="0" smtClean="0"/>
              <a:t> What </a:t>
            </a:r>
            <a:r>
              <a:rPr lang="en-US" dirty="0"/>
              <a:t>are your needs/expectations?</a:t>
            </a:r>
          </a:p>
          <a:p>
            <a:pPr lvl="1"/>
            <a:r>
              <a:rPr lang="en-US" dirty="0" smtClean="0"/>
              <a:t> Location</a:t>
            </a:r>
            <a:endParaRPr lang="en-US" dirty="0"/>
          </a:p>
          <a:p>
            <a:pPr lvl="2"/>
            <a:r>
              <a:rPr lang="en-US" dirty="0"/>
              <a:t> Near home or at college</a:t>
            </a:r>
          </a:p>
          <a:p>
            <a:pPr lvl="2"/>
            <a:r>
              <a:rPr lang="en-US" dirty="0"/>
              <a:t> Transportation </a:t>
            </a:r>
            <a:r>
              <a:rPr lang="en-US" dirty="0" smtClean="0"/>
              <a:t>needs</a:t>
            </a:r>
          </a:p>
          <a:p>
            <a:pPr lvl="1"/>
            <a:r>
              <a:rPr lang="en-US" dirty="0" smtClean="0"/>
              <a:t> Hospital affiliation/emergency care</a:t>
            </a:r>
            <a:endParaRPr lang="en-US" dirty="0"/>
          </a:p>
          <a:p>
            <a:pPr lvl="1"/>
            <a:r>
              <a:rPr lang="en-US" dirty="0" smtClean="0"/>
              <a:t> Knowledgeable </a:t>
            </a:r>
            <a:r>
              <a:rPr lang="en-US" dirty="0"/>
              <a:t>about epilepsy/co-morbid conditions</a:t>
            </a:r>
          </a:p>
          <a:p>
            <a:pPr lvl="1"/>
            <a:r>
              <a:rPr lang="en-US" dirty="0" smtClean="0"/>
              <a:t> Communication </a:t>
            </a:r>
            <a:r>
              <a:rPr lang="en-US" dirty="0"/>
              <a:t>style</a:t>
            </a:r>
          </a:p>
        </p:txBody>
      </p:sp>
    </p:spTree>
    <p:extLst>
      <p:ext uri="{BB962C8B-B14F-4D97-AF65-F5344CB8AC3E}">
        <p14:creationId xmlns:p14="http://schemas.microsoft.com/office/powerpoint/2010/main" val="2051861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t>Going to College?</a:t>
            </a:r>
            <a:endParaRPr lang="en-US" dirty="0"/>
          </a:p>
        </p:txBody>
      </p:sp>
      <p:sp>
        <p:nvSpPr>
          <p:cNvPr id="3" name="Content Placeholder 2"/>
          <p:cNvSpPr>
            <a:spLocks noGrp="1"/>
          </p:cNvSpPr>
          <p:nvPr>
            <p:ph idx="1"/>
          </p:nvPr>
        </p:nvSpPr>
        <p:spPr>
          <a:xfrm>
            <a:off x="914400" y="1617524"/>
            <a:ext cx="7777163" cy="4108817"/>
          </a:xfrm>
        </p:spPr>
        <p:txBody>
          <a:bodyPr/>
          <a:lstStyle/>
          <a:p>
            <a:pPr>
              <a:spcAft>
                <a:spcPts val="0"/>
              </a:spcAft>
            </a:pPr>
            <a:r>
              <a:rPr lang="en-US" dirty="0" smtClean="0"/>
              <a:t>  Check out student health center services</a:t>
            </a:r>
          </a:p>
          <a:p>
            <a:pPr lvl="1">
              <a:spcAft>
                <a:spcPts val="0"/>
              </a:spcAft>
            </a:pPr>
            <a:r>
              <a:rPr lang="en-US" dirty="0"/>
              <a:t> </a:t>
            </a:r>
            <a:r>
              <a:rPr lang="en-US" dirty="0" smtClean="0"/>
              <a:t>Health care provider on campus?</a:t>
            </a:r>
          </a:p>
          <a:p>
            <a:pPr lvl="1">
              <a:spcAft>
                <a:spcPts val="0"/>
              </a:spcAft>
            </a:pPr>
            <a:r>
              <a:rPr lang="en-US" dirty="0"/>
              <a:t> </a:t>
            </a:r>
            <a:r>
              <a:rPr lang="en-US" dirty="0" smtClean="0"/>
              <a:t>Refills?</a:t>
            </a:r>
          </a:p>
          <a:p>
            <a:pPr lvl="1">
              <a:spcAft>
                <a:spcPts val="0"/>
              </a:spcAft>
            </a:pPr>
            <a:r>
              <a:rPr lang="en-US" dirty="0"/>
              <a:t> </a:t>
            </a:r>
            <a:r>
              <a:rPr lang="en-US" dirty="0" smtClean="0"/>
              <a:t>	Consider mail order pharmacy</a:t>
            </a:r>
          </a:p>
          <a:p>
            <a:pPr marL="342900" indent="-279400">
              <a:spcBef>
                <a:spcPts val="1200"/>
              </a:spcBef>
              <a:spcAft>
                <a:spcPts val="600"/>
              </a:spcAft>
            </a:pPr>
            <a:r>
              <a:rPr lang="en-US" dirty="0" smtClean="0"/>
              <a:t>Develop emergency care plan</a:t>
            </a:r>
          </a:p>
          <a:p>
            <a:pPr marL="457200" lvl="1" indent="0">
              <a:spcAft>
                <a:spcPts val="600"/>
              </a:spcAft>
            </a:pPr>
            <a:r>
              <a:rPr lang="en-US" dirty="0" smtClean="0"/>
              <a:t> Share with roommate or resident advisor</a:t>
            </a:r>
          </a:p>
          <a:p>
            <a:pPr marL="457200" lvl="1" indent="0">
              <a:spcAft>
                <a:spcPts val="600"/>
              </a:spcAft>
            </a:pPr>
            <a:r>
              <a:rPr lang="en-US" dirty="0" smtClean="0"/>
              <a:t> Post seizure first aid on dorm fridge or door</a:t>
            </a:r>
          </a:p>
          <a:p>
            <a:pPr marL="909637" lvl="2" indent="0">
              <a:spcAft>
                <a:spcPts val="600"/>
              </a:spcAft>
            </a:pPr>
            <a:r>
              <a:rPr lang="en-US" dirty="0" smtClean="0"/>
              <a:t> Stopwatch </a:t>
            </a:r>
          </a:p>
          <a:p>
            <a:pPr marL="457200" lvl="1" indent="0">
              <a:spcAft>
                <a:spcPts val="600"/>
              </a:spcAft>
            </a:pPr>
            <a:r>
              <a:rPr lang="en-US" dirty="0" smtClean="0"/>
              <a:t>Wear medical alert bracelet</a:t>
            </a:r>
          </a:p>
          <a:p>
            <a:pPr marL="457200" lvl="1" indent="0">
              <a:spcAft>
                <a:spcPts val="600"/>
              </a:spcAft>
            </a:pPr>
            <a:r>
              <a:rPr lang="en-US" dirty="0"/>
              <a:t> </a:t>
            </a:r>
            <a:r>
              <a:rPr lang="en-US" dirty="0" smtClean="0"/>
              <a:t>Program ICE into phone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0" y="0"/>
            <a:ext cx="1828800" cy="127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2701"/>
            <a:ext cx="1841500" cy="128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625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t>Health Insurance</a:t>
            </a:r>
            <a:endParaRPr lang="en-US" dirty="0"/>
          </a:p>
        </p:txBody>
      </p:sp>
      <p:sp>
        <p:nvSpPr>
          <p:cNvPr id="3" name="Content Placeholder 2"/>
          <p:cNvSpPr>
            <a:spLocks noGrp="1"/>
          </p:cNvSpPr>
          <p:nvPr>
            <p:ph idx="1"/>
          </p:nvPr>
        </p:nvSpPr>
        <p:spPr>
          <a:xfrm>
            <a:off x="914400" y="1301750"/>
            <a:ext cx="7777163" cy="5170005"/>
          </a:xfrm>
        </p:spPr>
        <p:txBody>
          <a:bodyPr/>
          <a:lstStyle/>
          <a:p>
            <a:r>
              <a:rPr lang="en-US" dirty="0" smtClean="0"/>
              <a:t> Insurance coverage</a:t>
            </a:r>
          </a:p>
          <a:p>
            <a:pPr lvl="1"/>
            <a:r>
              <a:rPr lang="en-US" dirty="0"/>
              <a:t> </a:t>
            </a:r>
            <a:r>
              <a:rPr lang="en-US" dirty="0" smtClean="0"/>
              <a:t>Will it change? </a:t>
            </a:r>
          </a:p>
          <a:p>
            <a:pPr lvl="1"/>
            <a:r>
              <a:rPr lang="en-US" dirty="0"/>
              <a:t> </a:t>
            </a:r>
            <a:r>
              <a:rPr lang="en-US" dirty="0" smtClean="0"/>
              <a:t>Parent’s plan until 26 years of age</a:t>
            </a:r>
          </a:p>
          <a:p>
            <a:pPr>
              <a:spcBef>
                <a:spcPts val="1200"/>
              </a:spcBef>
            </a:pPr>
            <a:r>
              <a:rPr lang="en-US" dirty="0" smtClean="0"/>
              <a:t> Medicaid</a:t>
            </a:r>
          </a:p>
          <a:p>
            <a:pPr lvl="1">
              <a:spcAft>
                <a:spcPts val="600"/>
              </a:spcAft>
            </a:pPr>
            <a:r>
              <a:rPr lang="en-US" dirty="0"/>
              <a:t> </a:t>
            </a:r>
            <a:r>
              <a:rPr lang="en-US" dirty="0" smtClean="0"/>
              <a:t>Will it change?</a:t>
            </a:r>
          </a:p>
          <a:p>
            <a:pPr lvl="1">
              <a:spcAft>
                <a:spcPts val="600"/>
              </a:spcAft>
            </a:pPr>
            <a:r>
              <a:rPr lang="en-US" dirty="0" smtClean="0"/>
              <a:t> Do your providers accept your plan?</a:t>
            </a:r>
          </a:p>
          <a:p>
            <a:pPr lvl="1">
              <a:spcAft>
                <a:spcPts val="600"/>
              </a:spcAft>
            </a:pPr>
            <a:r>
              <a:rPr lang="en-US" dirty="0"/>
              <a:t> </a:t>
            </a:r>
            <a:r>
              <a:rPr lang="en-US" dirty="0" smtClean="0"/>
              <a:t>CHIP coverage ends after the 18</a:t>
            </a:r>
            <a:r>
              <a:rPr lang="en-US" baseline="30000" dirty="0" smtClean="0"/>
              <a:t>th</a:t>
            </a:r>
            <a:r>
              <a:rPr lang="en-US" dirty="0" smtClean="0"/>
              <a:t> birthday</a:t>
            </a:r>
          </a:p>
          <a:p>
            <a:pPr lvl="1">
              <a:spcAft>
                <a:spcPts val="600"/>
              </a:spcAft>
            </a:pPr>
            <a:r>
              <a:rPr lang="en-US" dirty="0"/>
              <a:t> </a:t>
            </a:r>
            <a:r>
              <a:rPr lang="en-US" dirty="0" smtClean="0"/>
              <a:t>Assistance</a:t>
            </a:r>
          </a:p>
          <a:p>
            <a:pPr lvl="2">
              <a:spcAft>
                <a:spcPts val="0"/>
              </a:spcAft>
            </a:pPr>
            <a:r>
              <a:rPr lang="en-US" sz="2000" dirty="0" smtClean="0"/>
              <a:t> Social Security Administration</a:t>
            </a:r>
          </a:p>
          <a:p>
            <a:pPr lvl="2"/>
            <a:r>
              <a:rPr lang="en-US" sz="2000" dirty="0" smtClean="0"/>
              <a:t> </a:t>
            </a:r>
            <a:r>
              <a:rPr lang="en-US" sz="2000" dirty="0" smtClean="0">
                <a:hlinkClick r:id="rId2"/>
              </a:rPr>
              <a:t>www.healthcare.gov</a:t>
            </a:r>
            <a:endParaRPr lang="en-US" sz="2000" dirty="0" smtClean="0"/>
          </a:p>
          <a:p>
            <a:pPr lvl="2"/>
            <a:endParaRPr lang="en-US" sz="2000" dirty="0"/>
          </a:p>
        </p:txBody>
      </p:sp>
    </p:spTree>
    <p:extLst>
      <p:ext uri="{BB962C8B-B14F-4D97-AF65-F5344CB8AC3E}">
        <p14:creationId xmlns:p14="http://schemas.microsoft.com/office/powerpoint/2010/main" val="213108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bg1"/>
            </a:solidFill>
          </a:ln>
          <a:effectLst>
            <a:glow rad="139700">
              <a:schemeClr val="accent4">
                <a:satMod val="175000"/>
                <a:alpha val="40000"/>
              </a:schemeClr>
            </a:glow>
          </a:effectLst>
        </p:spPr>
        <p:txBody>
          <a:bodyPr/>
          <a:lstStyle/>
          <a:p>
            <a:r>
              <a:rPr lang="en-US" dirty="0" smtClean="0"/>
              <a:t>#8. The Transfer</a:t>
            </a:r>
            <a:endParaRPr lang="en-US" dirty="0"/>
          </a:p>
        </p:txBody>
      </p:sp>
      <p:sp>
        <p:nvSpPr>
          <p:cNvPr id="3" name="Content Placeholder 2"/>
          <p:cNvSpPr>
            <a:spLocks noGrp="1"/>
          </p:cNvSpPr>
          <p:nvPr>
            <p:ph idx="1"/>
          </p:nvPr>
        </p:nvSpPr>
        <p:spPr>
          <a:xfrm>
            <a:off x="990600" y="1517214"/>
            <a:ext cx="7700963" cy="4174028"/>
          </a:xfrm>
        </p:spPr>
        <p:txBody>
          <a:bodyPr/>
          <a:lstStyle/>
          <a:p>
            <a:pPr marL="231775" indent="-231775">
              <a:spcBef>
                <a:spcPts val="1800"/>
              </a:spcBef>
            </a:pPr>
            <a:r>
              <a:rPr lang="en-US" dirty="0" smtClean="0"/>
              <a:t>Request current provider send a copy of medical records</a:t>
            </a:r>
          </a:p>
          <a:p>
            <a:pPr marL="231775" indent="-231775">
              <a:spcBef>
                <a:spcPts val="1800"/>
              </a:spcBef>
            </a:pPr>
            <a:r>
              <a:rPr lang="en-US" dirty="0" smtClean="0"/>
              <a:t>Request current provider send a summary of their recommended treatment</a:t>
            </a:r>
          </a:p>
          <a:p>
            <a:pPr marL="231775" indent="-231775">
              <a:spcBef>
                <a:spcPts val="1800"/>
              </a:spcBef>
            </a:pPr>
            <a:r>
              <a:rPr lang="en-US" dirty="0" smtClean="0"/>
              <a:t>Schedule appointment</a:t>
            </a:r>
          </a:p>
          <a:p>
            <a:pPr marL="231775" indent="-231775">
              <a:spcBef>
                <a:spcPts val="1800"/>
              </a:spcBef>
            </a:pPr>
            <a:r>
              <a:rPr lang="en-US" dirty="0" smtClean="0"/>
              <a:t>Call new provider’s office before 1</a:t>
            </a:r>
            <a:r>
              <a:rPr lang="en-US" baseline="30000" dirty="0" smtClean="0"/>
              <a:t>st</a:t>
            </a:r>
            <a:r>
              <a:rPr lang="en-US" dirty="0" smtClean="0"/>
              <a:t> visit to be sure they received records</a:t>
            </a:r>
            <a:endParaRPr lang="en-US" dirty="0"/>
          </a:p>
        </p:txBody>
      </p:sp>
    </p:spTree>
    <p:extLst>
      <p:ext uri="{BB962C8B-B14F-4D97-AF65-F5344CB8AC3E}">
        <p14:creationId xmlns:p14="http://schemas.microsoft.com/office/powerpoint/2010/main" val="138951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a:t>
            </a:r>
            <a:endParaRPr lang="en-US" dirty="0"/>
          </a:p>
        </p:txBody>
      </p:sp>
      <p:sp>
        <p:nvSpPr>
          <p:cNvPr id="3" name="Content Placeholder 2"/>
          <p:cNvSpPr>
            <a:spLocks noGrp="1"/>
          </p:cNvSpPr>
          <p:nvPr>
            <p:ph idx="1"/>
          </p:nvPr>
        </p:nvSpPr>
        <p:spPr>
          <a:xfrm>
            <a:off x="452438" y="1238250"/>
            <a:ext cx="8239125" cy="3816429"/>
          </a:xfrm>
        </p:spPr>
        <p:txBody>
          <a:bodyPr/>
          <a:lstStyle/>
          <a:p>
            <a:pPr marL="171450" indent="-171450">
              <a:spcBef>
                <a:spcPts val="0"/>
              </a:spcBef>
              <a:spcAft>
                <a:spcPts val="0"/>
              </a:spcAft>
            </a:pPr>
            <a:r>
              <a:rPr lang="en-US" sz="2400" dirty="0" smtClean="0"/>
              <a:t>Close eyes and keep closed throughout this activity</a:t>
            </a:r>
          </a:p>
          <a:p>
            <a:pPr marL="171450" indent="-171450">
              <a:spcBef>
                <a:spcPts val="0"/>
              </a:spcBef>
              <a:spcAft>
                <a:spcPts val="0"/>
              </a:spcAft>
            </a:pPr>
            <a:r>
              <a:rPr lang="en-US" sz="2400" dirty="0" smtClean="0"/>
              <a:t>Fold </a:t>
            </a:r>
            <a:r>
              <a:rPr lang="en-US" sz="2400" dirty="0"/>
              <a:t>paper in </a:t>
            </a:r>
            <a:r>
              <a:rPr lang="en-US" sz="2400" dirty="0" smtClean="0"/>
              <a:t>half</a:t>
            </a:r>
          </a:p>
          <a:p>
            <a:pPr marL="171450" indent="-171450">
              <a:spcBef>
                <a:spcPts val="0"/>
              </a:spcBef>
              <a:spcAft>
                <a:spcPts val="0"/>
              </a:spcAft>
            </a:pPr>
            <a:r>
              <a:rPr lang="en-US" sz="2400" dirty="0" smtClean="0"/>
              <a:t>Tear </a:t>
            </a:r>
            <a:r>
              <a:rPr lang="en-US" sz="2400" dirty="0"/>
              <a:t>off right hand corner</a:t>
            </a:r>
          </a:p>
          <a:p>
            <a:pPr marL="171450" indent="-171450">
              <a:spcBef>
                <a:spcPts val="0"/>
              </a:spcBef>
              <a:spcAft>
                <a:spcPts val="0"/>
              </a:spcAft>
            </a:pPr>
            <a:r>
              <a:rPr lang="en-US" sz="2400" dirty="0"/>
              <a:t>Fold paper in half</a:t>
            </a:r>
          </a:p>
          <a:p>
            <a:pPr marL="171450" indent="-171450">
              <a:spcBef>
                <a:spcPts val="0"/>
              </a:spcBef>
              <a:spcAft>
                <a:spcPts val="0"/>
              </a:spcAft>
            </a:pPr>
            <a:r>
              <a:rPr lang="en-US" sz="2400" dirty="0"/>
              <a:t>Tear off left upper corner</a:t>
            </a:r>
          </a:p>
          <a:p>
            <a:pPr marL="171450" indent="-171450">
              <a:spcBef>
                <a:spcPts val="0"/>
              </a:spcBef>
              <a:spcAft>
                <a:spcPts val="0"/>
              </a:spcAft>
            </a:pPr>
            <a:r>
              <a:rPr lang="en-US" sz="2400" dirty="0"/>
              <a:t>Fold in half</a:t>
            </a:r>
          </a:p>
          <a:p>
            <a:pPr marL="171450" indent="-171450">
              <a:spcBef>
                <a:spcPts val="0"/>
              </a:spcBef>
              <a:spcAft>
                <a:spcPts val="0"/>
              </a:spcAft>
            </a:pPr>
            <a:r>
              <a:rPr lang="en-US" sz="2400" dirty="0"/>
              <a:t>Tear off right hand corner</a:t>
            </a:r>
          </a:p>
          <a:p>
            <a:pPr marL="171450" indent="-171450">
              <a:spcBef>
                <a:spcPts val="0"/>
              </a:spcBef>
              <a:spcAft>
                <a:spcPts val="0"/>
              </a:spcAft>
            </a:pPr>
            <a:r>
              <a:rPr lang="en-US" sz="2400" dirty="0"/>
              <a:t>Open paper</a:t>
            </a:r>
          </a:p>
          <a:p>
            <a:endParaRPr lang="en-US" dirty="0"/>
          </a:p>
        </p:txBody>
      </p:sp>
    </p:spTree>
    <p:extLst>
      <p:ext uri="{BB962C8B-B14F-4D97-AF65-F5344CB8AC3E}">
        <p14:creationId xmlns:p14="http://schemas.microsoft.com/office/powerpoint/2010/main" val="2935578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39125" cy="1447800"/>
          </a:xfrm>
          <a:ln w="28575">
            <a:solidFill>
              <a:schemeClr val="bg1"/>
            </a:solidFill>
          </a:ln>
        </p:spPr>
        <p:txBody>
          <a:bodyPr/>
          <a:lstStyle/>
          <a:p>
            <a:pPr algn="ctr">
              <a:spcBef>
                <a:spcPts val="1200"/>
              </a:spcBef>
              <a:spcAft>
                <a:spcPts val="1800"/>
              </a:spcAft>
            </a:pPr>
            <a:r>
              <a:rPr lang="en-US" dirty="0" smtClean="0"/>
              <a:t>Transition Toolkit</a:t>
            </a:r>
            <a:r>
              <a:rPr lang="en-US" dirty="0"/>
              <a:t/>
            </a:r>
            <a:br>
              <a:rPr lang="en-US" dirty="0"/>
            </a:br>
            <a:r>
              <a:rPr lang="en-US" sz="2400" dirty="0"/>
              <a:t>http://www.childneurologyfoundation.org/transitions/</a:t>
            </a:r>
          </a:p>
        </p:txBody>
      </p:sp>
    </p:spTree>
    <p:extLst>
      <p:ext uri="{BB962C8B-B14F-4D97-AF65-F5344CB8AC3E}">
        <p14:creationId xmlns:p14="http://schemas.microsoft.com/office/powerpoint/2010/main" val="911915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466094"/>
          </a:xfrm>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normAutofit fontScale="90000"/>
          </a:bodyPr>
          <a:lstStyle/>
          <a:p>
            <a:r>
              <a:rPr lang="en-US" dirty="0" smtClean="0">
                <a:latin typeface="Arial" panose="020B0604020202020204" pitchFamily="34" charset="0"/>
                <a:cs typeface="Arial" panose="020B0604020202020204" pitchFamily="34" charset="0"/>
              </a:rPr>
              <a:t>AT THE END OF OUR CONVERSATION TODAY I HOPE YOU WILL:</a:t>
            </a:r>
            <a:endParaRPr lang="en-US"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381000" y="2667000"/>
            <a:ext cx="8229600" cy="2772426"/>
          </a:xfrm>
        </p:spPr>
        <p:txBody>
          <a:bodyPr/>
          <a:lstStyle/>
          <a:p>
            <a:pPr marL="292100" indent="-292100">
              <a:spcBef>
                <a:spcPts val="1200"/>
              </a:spcBef>
              <a:buFont typeface="Wingdings" panose="05000000000000000000" pitchFamily="2" charset="2"/>
              <a:buChar char="§"/>
            </a:pPr>
            <a:r>
              <a:rPr lang="en-US" sz="2800" dirty="0" smtClean="0"/>
              <a:t>Understand the term medical transition</a:t>
            </a:r>
          </a:p>
          <a:p>
            <a:pPr marL="292100" indent="-292100">
              <a:spcBef>
                <a:spcPts val="1200"/>
              </a:spcBef>
              <a:buFont typeface="Wingdings" panose="05000000000000000000" pitchFamily="2" charset="2"/>
              <a:buChar char="§"/>
            </a:pPr>
            <a:r>
              <a:rPr lang="en-US" sz="2800" dirty="0" smtClean="0"/>
              <a:t>Understand </a:t>
            </a:r>
            <a:r>
              <a:rPr lang="en-US" sz="2800" dirty="0"/>
              <a:t>your role in </a:t>
            </a:r>
            <a:r>
              <a:rPr lang="en-US" sz="2800" dirty="0" smtClean="0"/>
              <a:t>planning for a successful transition for  your adolescent--set expectations </a:t>
            </a:r>
          </a:p>
          <a:p>
            <a:pPr marL="292100" indent="-292100">
              <a:spcBef>
                <a:spcPts val="1200"/>
              </a:spcBef>
              <a:buFont typeface="Wingdings" panose="05000000000000000000" pitchFamily="2" charset="2"/>
              <a:buChar char="§"/>
            </a:pPr>
            <a:r>
              <a:rPr lang="en-US" sz="2800" dirty="0" smtClean="0"/>
              <a:t>Utilize the transition toolkit </a:t>
            </a:r>
            <a:r>
              <a:rPr lang="en-US" sz="2800" dirty="0"/>
              <a:t>to </a:t>
            </a:r>
            <a:r>
              <a:rPr lang="en-US" sz="2800" dirty="0" smtClean="0"/>
              <a:t>guide </a:t>
            </a:r>
            <a:r>
              <a:rPr lang="en-US" sz="2800" dirty="0"/>
              <a:t>you </a:t>
            </a:r>
            <a:r>
              <a:rPr lang="en-US" sz="2800" dirty="0" smtClean="0"/>
              <a:t>through the transition process.</a:t>
            </a:r>
            <a:endParaRPr lang="en-US" dirty="0"/>
          </a:p>
        </p:txBody>
      </p:sp>
    </p:spTree>
    <p:extLst>
      <p:ext uri="{BB962C8B-B14F-4D97-AF65-F5344CB8AC3E}">
        <p14:creationId xmlns:p14="http://schemas.microsoft.com/office/powerpoint/2010/main" val="25688347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Downloadable Tools</a:t>
            </a:r>
            <a:endParaRPr lang="en-US" dirty="0"/>
          </a:p>
        </p:txBody>
      </p:sp>
      <p:pic>
        <p:nvPicPr>
          <p:cNvPr id="6" name="Content Placeholder 5" descr="http://www.childneurologyfoundation.org/wp-content/uploads/2017/08/CNF_8_Principles_Inforgraphi - Internet Explore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219200"/>
            <a:ext cx="7575739" cy="4753700"/>
          </a:xfrm>
        </p:spPr>
      </p:pic>
    </p:spTree>
    <p:extLst>
      <p:ext uri="{BB962C8B-B14F-4D97-AF65-F5344CB8AC3E}">
        <p14:creationId xmlns:p14="http://schemas.microsoft.com/office/powerpoint/2010/main" val="1857270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1071772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3288300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2024645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28954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1337869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1254865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373726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2363873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495795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381000" y="114300"/>
            <a:ext cx="8458200" cy="1143000"/>
          </a:xfrm>
          <a:ln w="28575">
            <a:solidFill>
              <a:schemeClr val="tx2"/>
            </a:solidFill>
          </a:ln>
          <a:effectLst>
            <a:glow rad="139700">
              <a:schemeClr val="accent4">
                <a:satMod val="175000"/>
                <a:alpha val="40000"/>
              </a:schemeClr>
            </a:glow>
          </a:effectLst>
        </p:spPr>
        <p:txBody>
          <a:bodyPr/>
          <a:lstStyle/>
          <a:p>
            <a:pPr algn="ctr"/>
            <a:r>
              <a:rPr lang="en-US" dirty="0" smtClean="0">
                <a:latin typeface="Arial" charset="0"/>
                <a:ea typeface="Geneva"/>
                <a:cs typeface="Geneva"/>
              </a:rPr>
              <a:t>What is health care transitioning?</a:t>
            </a:r>
          </a:p>
        </p:txBody>
      </p:sp>
      <p:sp>
        <p:nvSpPr>
          <p:cNvPr id="71682" name="Content Placeholder 2"/>
          <p:cNvSpPr>
            <a:spLocks noGrp="1"/>
          </p:cNvSpPr>
          <p:nvPr>
            <p:ph idx="1"/>
          </p:nvPr>
        </p:nvSpPr>
        <p:spPr>
          <a:xfrm>
            <a:off x="822325" y="1892300"/>
            <a:ext cx="7769225" cy="5338064"/>
          </a:xfrm>
        </p:spPr>
        <p:txBody>
          <a:bodyPr/>
          <a:lstStyle/>
          <a:p>
            <a:pPr marL="228600" indent="-228600"/>
            <a:r>
              <a:rPr lang="en-US" dirty="0" smtClean="0">
                <a:latin typeface="Arial" charset="0"/>
                <a:ea typeface="Geneva"/>
                <a:cs typeface="Geneva"/>
              </a:rPr>
              <a:t>A dynamic </a:t>
            </a:r>
            <a:r>
              <a:rPr lang="en-US" b="1" dirty="0" smtClean="0">
                <a:latin typeface="Arial" charset="0"/>
                <a:ea typeface="Geneva"/>
                <a:cs typeface="Geneva"/>
              </a:rPr>
              <a:t>process</a:t>
            </a:r>
            <a:r>
              <a:rPr lang="en-US" dirty="0" smtClean="0">
                <a:latin typeface="Arial" charset="0"/>
                <a:ea typeface="Geneva"/>
                <a:cs typeface="Geneva"/>
              </a:rPr>
              <a:t> of moving from pediatric to  adult health care system</a:t>
            </a:r>
          </a:p>
          <a:p>
            <a:pPr marL="690563" lvl="1" indent="-228600"/>
            <a:r>
              <a:rPr lang="en-US" dirty="0" smtClean="0">
                <a:latin typeface="Arial" charset="0"/>
                <a:ea typeface="Geneva"/>
                <a:cs typeface="Geneva"/>
              </a:rPr>
              <a:t>Prepare youth to receive care within the adult health care system.  ** Includes caregivers</a:t>
            </a:r>
          </a:p>
          <a:p>
            <a:pPr marL="690563" lvl="1" indent="-228600"/>
            <a:r>
              <a:rPr lang="en-US" dirty="0" smtClean="0">
                <a:latin typeface="Arial" charset="0"/>
                <a:ea typeface="Geneva"/>
                <a:cs typeface="Geneva"/>
              </a:rPr>
              <a:t>Patient centered, developmentally appropriate, comprehensive, uninterrupted</a:t>
            </a:r>
          </a:p>
          <a:p>
            <a:pPr lvl="1">
              <a:spcAft>
                <a:spcPts val="1800"/>
              </a:spcAft>
            </a:pPr>
            <a:r>
              <a:rPr lang="en-US" sz="2600" b="1" dirty="0" smtClean="0">
                <a:latin typeface="Arial" charset="0"/>
                <a:ea typeface="Geneva"/>
                <a:cs typeface="Geneva"/>
              </a:rPr>
              <a:t>Transfer—an element of transition</a:t>
            </a:r>
          </a:p>
          <a:p>
            <a:pPr marL="228600" indent="-228600">
              <a:spcBef>
                <a:spcPts val="1200"/>
              </a:spcBef>
              <a:spcAft>
                <a:spcPct val="0"/>
              </a:spcAft>
            </a:pPr>
            <a:endParaRPr lang="en-US" dirty="0" smtClean="0">
              <a:latin typeface="Arial" charset="0"/>
              <a:ea typeface="Geneva"/>
              <a:cs typeface="Geneva"/>
            </a:endParaRPr>
          </a:p>
          <a:p>
            <a:pPr>
              <a:spcBef>
                <a:spcPts val="1200"/>
              </a:spcBef>
              <a:spcAft>
                <a:spcPct val="0"/>
              </a:spcAft>
            </a:pPr>
            <a:endParaRPr lang="en-US" dirty="0" smtClean="0">
              <a:latin typeface="Arial" charset="0"/>
              <a:ea typeface="Geneva"/>
              <a:cs typeface="Geneva"/>
            </a:endParaRPr>
          </a:p>
          <a:p>
            <a:endParaRPr lang="en-US" dirty="0" smtClean="0">
              <a:latin typeface="Arial" charset="0"/>
              <a:ea typeface="Geneva"/>
              <a:cs typeface="Geneva"/>
            </a:endParaRPr>
          </a:p>
        </p:txBody>
      </p:sp>
      <p:sp>
        <p:nvSpPr>
          <p:cNvPr id="71683" name="TextBox 3"/>
          <p:cNvSpPr txBox="1">
            <a:spLocks noChangeArrowheads="1"/>
          </p:cNvSpPr>
          <p:nvPr/>
        </p:nvSpPr>
        <p:spPr bwMode="auto">
          <a:xfrm>
            <a:off x="808038" y="5813425"/>
            <a:ext cx="2056653" cy="307777"/>
          </a:xfrm>
          <a:prstGeom prst="rect">
            <a:avLst/>
          </a:prstGeom>
          <a:noFill/>
          <a:ln w="9525">
            <a:noFill/>
            <a:miter lim="800000"/>
            <a:headEnd/>
            <a:tailEnd/>
          </a:ln>
        </p:spPr>
        <p:txBody>
          <a:bodyPr wrap="none">
            <a:spAutoFit/>
          </a:bodyPr>
          <a:lstStyle/>
          <a:p>
            <a:r>
              <a:rPr lang="en-US" sz="1400" dirty="0">
                <a:solidFill>
                  <a:schemeClr val="bg2"/>
                </a:solidFill>
                <a:latin typeface="Calibri" pitchFamily="34" charset="0"/>
              </a:rPr>
              <a:t>Blum, R.W., et al. (2002). </a:t>
            </a:r>
          </a:p>
        </p:txBody>
      </p:sp>
    </p:spTree>
    <p:extLst>
      <p:ext uri="{BB962C8B-B14F-4D97-AF65-F5344CB8AC3E}">
        <p14:creationId xmlns:p14="http://schemas.microsoft.com/office/powerpoint/2010/main" val="24491321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2475890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3553729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768950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4247184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2302095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ildneurologyfoundation.org/wp-content/uploads/2017/08/CNF_8_Principles_Inforgraphi -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986"/>
            <a:ext cx="9144000" cy="4818027"/>
          </a:xfrm>
          <a:prstGeom prst="rect">
            <a:avLst/>
          </a:prstGeom>
        </p:spPr>
      </p:pic>
    </p:spTree>
    <p:extLst>
      <p:ext uri="{BB962C8B-B14F-4D97-AF65-F5344CB8AC3E}">
        <p14:creationId xmlns:p14="http://schemas.microsoft.com/office/powerpoint/2010/main" val="2483198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cs typeface="Arial" panose="020B0604020202020204" pitchFamily="34" charset="0"/>
              </a:rPr>
              <a:t> Summary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4400" y="1429663"/>
            <a:ext cx="7777163" cy="3400931"/>
          </a:xfrm>
        </p:spPr>
        <p:txBody>
          <a:bodyPr/>
          <a:lstStyle/>
          <a:p>
            <a:pPr>
              <a:spcBef>
                <a:spcPts val="600"/>
              </a:spcBef>
              <a:spcAft>
                <a:spcPts val="0"/>
              </a:spcAft>
            </a:pPr>
            <a:r>
              <a:rPr lang="en-US" dirty="0" smtClean="0"/>
              <a:t>Transition </a:t>
            </a:r>
            <a:r>
              <a:rPr lang="en-US" dirty="0" smtClean="0"/>
              <a:t>is a process </a:t>
            </a:r>
          </a:p>
          <a:p>
            <a:pPr>
              <a:spcBef>
                <a:spcPts val="600"/>
              </a:spcBef>
              <a:spcAft>
                <a:spcPts val="0"/>
              </a:spcAft>
            </a:pPr>
            <a:r>
              <a:rPr lang="en-US" dirty="0" smtClean="0"/>
              <a:t> Planning </a:t>
            </a:r>
            <a:r>
              <a:rPr lang="en-US" dirty="0"/>
              <a:t>for the future is essential</a:t>
            </a:r>
          </a:p>
          <a:p>
            <a:pPr>
              <a:spcBef>
                <a:spcPts val="600"/>
              </a:spcBef>
              <a:spcAft>
                <a:spcPts val="0"/>
              </a:spcAft>
            </a:pPr>
            <a:r>
              <a:rPr lang="en-US" dirty="0" smtClean="0"/>
              <a:t> Start </a:t>
            </a:r>
            <a:r>
              <a:rPr lang="en-US" dirty="0"/>
              <a:t>early</a:t>
            </a:r>
            <a:endParaRPr lang="en-US" dirty="0" smtClean="0"/>
          </a:p>
          <a:p>
            <a:pPr marL="171450" indent="-171450">
              <a:spcBef>
                <a:spcPts val="600"/>
              </a:spcBef>
              <a:spcAft>
                <a:spcPts val="0"/>
              </a:spcAft>
            </a:pPr>
            <a:r>
              <a:rPr lang="en-US" dirty="0" smtClean="0"/>
              <a:t>Takes </a:t>
            </a:r>
            <a:r>
              <a:rPr lang="en-US" dirty="0"/>
              <a:t>time to learn</a:t>
            </a:r>
            <a:r>
              <a:rPr lang="en-US" dirty="0">
                <a:latin typeface="Arial" charset="0"/>
                <a:ea typeface="Geneva"/>
                <a:cs typeface="Geneva"/>
              </a:rPr>
              <a:t> self-advocacy and self-management skills</a:t>
            </a:r>
            <a:endParaRPr lang="en-US" dirty="0" smtClean="0"/>
          </a:p>
          <a:p>
            <a:pPr marL="171450" indent="-171450">
              <a:spcBef>
                <a:spcPts val="600"/>
              </a:spcBef>
              <a:spcAft>
                <a:spcPts val="0"/>
              </a:spcAft>
            </a:pPr>
            <a:r>
              <a:rPr lang="en-US" dirty="0" smtClean="0"/>
              <a:t> Journey </a:t>
            </a:r>
            <a:r>
              <a:rPr lang="en-US" dirty="0"/>
              <a:t>of </a:t>
            </a:r>
            <a:r>
              <a:rPr lang="en-US" dirty="0" smtClean="0"/>
              <a:t>Advocacy &gt;&gt;&gt;&gt; Ally</a:t>
            </a:r>
          </a:p>
          <a:p>
            <a:pPr>
              <a:spcBef>
                <a:spcPts val="600"/>
              </a:spcBef>
              <a:spcAft>
                <a:spcPts val="0"/>
              </a:spcAft>
            </a:pPr>
            <a:r>
              <a:rPr lang="en-US" dirty="0"/>
              <a:t> </a:t>
            </a:r>
            <a:r>
              <a:rPr lang="en-US" dirty="0" smtClean="0"/>
              <a:t>Goal to maximize lifelong potential  </a:t>
            </a:r>
            <a:endParaRPr lang="en-US" dirty="0"/>
          </a:p>
        </p:txBody>
      </p:sp>
    </p:spTree>
    <p:extLst>
      <p:ext uri="{BB962C8B-B14F-4D97-AF65-F5344CB8AC3E}">
        <p14:creationId xmlns:p14="http://schemas.microsoft.com/office/powerpoint/2010/main" val="19894262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4351" y="261869"/>
            <a:ext cx="7598569" cy="728731"/>
          </a:xfrm>
          <a:ln w="28575">
            <a:solidFill>
              <a:schemeClr val="bg1"/>
            </a:solidFill>
          </a:ln>
          <a:effectLst>
            <a:glow rad="228600">
              <a:schemeClr val="accent4">
                <a:satMod val="175000"/>
                <a:alpha val="40000"/>
              </a:schemeClr>
            </a:glow>
          </a:effectLst>
        </p:spPr>
        <p:txBody>
          <a:bodyPr/>
          <a:lstStyle/>
          <a:p>
            <a:r>
              <a:rPr lang="en-US" sz="3200" dirty="0" smtClean="0">
                <a:solidFill>
                  <a:srgbClr val="FFFF00"/>
                </a:solidFill>
              </a:rPr>
              <a:t>On Tuesday - Set Your Expectations!</a:t>
            </a:r>
            <a:endParaRPr lang="en-US" sz="3200" dirty="0">
              <a:solidFill>
                <a:srgbClr val="FFFF00"/>
              </a:solidFill>
            </a:endParaRPr>
          </a:p>
        </p:txBody>
      </p:sp>
      <p:sp>
        <p:nvSpPr>
          <p:cNvPr id="5" name="Content Placeholder 4"/>
          <p:cNvSpPr>
            <a:spLocks noGrp="1"/>
          </p:cNvSpPr>
          <p:nvPr>
            <p:ph idx="1"/>
          </p:nvPr>
        </p:nvSpPr>
        <p:spPr>
          <a:xfrm>
            <a:off x="609600" y="1384300"/>
            <a:ext cx="7653254" cy="4597757"/>
          </a:xfrm>
        </p:spPr>
        <p:txBody>
          <a:bodyPr>
            <a:normAutofit fontScale="85000" lnSpcReduction="10000"/>
          </a:bodyPr>
          <a:lstStyle/>
          <a:p>
            <a:pPr>
              <a:buFont typeface="Wingdings" panose="05000000000000000000" pitchFamily="2" charset="2"/>
              <a:buChar char="§"/>
            </a:pPr>
            <a:r>
              <a:rPr lang="en-US" sz="2600" dirty="0" smtClean="0"/>
              <a:t> Stay </a:t>
            </a:r>
            <a:r>
              <a:rPr lang="en-US" sz="2600" dirty="0"/>
              <a:t>informed:</a:t>
            </a:r>
          </a:p>
          <a:p>
            <a:pPr lvl="1">
              <a:buFont typeface="Wingdings" panose="05000000000000000000" pitchFamily="2" charset="2"/>
              <a:buChar char="§"/>
            </a:pPr>
            <a:r>
              <a:rPr lang="en-US" sz="2600" dirty="0">
                <a:hlinkClick r:id="rId2"/>
              </a:rPr>
              <a:t>http://www.childneurologyfoundation.org/transitions</a:t>
            </a:r>
            <a:endParaRPr lang="en-US" sz="2600" dirty="0" smtClean="0">
              <a:hlinkClick r:id="rId3"/>
            </a:endParaRPr>
          </a:p>
          <a:p>
            <a:pPr lvl="1">
              <a:buFont typeface="Wingdings" panose="05000000000000000000" pitchFamily="2" charset="2"/>
              <a:buChar char="§"/>
            </a:pPr>
            <a:r>
              <a:rPr lang="en-US" sz="2600" dirty="0" smtClean="0">
                <a:hlinkClick r:id="rId3"/>
              </a:rPr>
              <a:t>www.gottransitions.org</a:t>
            </a:r>
            <a:endParaRPr lang="en-US" sz="2600" dirty="0"/>
          </a:p>
          <a:p>
            <a:pPr lvl="1">
              <a:buFont typeface="Wingdings" panose="05000000000000000000" pitchFamily="2" charset="2"/>
              <a:buChar char="§"/>
            </a:pPr>
            <a:r>
              <a:rPr lang="en-US" sz="2600" dirty="0" smtClean="0">
                <a:hlinkClick r:id="rId4"/>
              </a:rPr>
              <a:t>www.medicalhomeinfo.org</a:t>
            </a:r>
            <a:endParaRPr lang="en-US" sz="2600" dirty="0" smtClean="0"/>
          </a:p>
          <a:p>
            <a:pPr marL="228600" indent="-228600">
              <a:spcAft>
                <a:spcPts val="1200"/>
              </a:spcAft>
              <a:buFont typeface="Wingdings" panose="05000000000000000000" pitchFamily="2" charset="2"/>
              <a:buChar char="§"/>
            </a:pPr>
            <a:r>
              <a:rPr lang="en-US" sz="2600" dirty="0" smtClean="0"/>
              <a:t>Begin </a:t>
            </a:r>
            <a:r>
              <a:rPr lang="en-US" sz="2600" dirty="0" smtClean="0"/>
              <a:t>dialogue with self, family, and youth regarding transition expectations (health care vs. social).  How do you envision the future? What is your dream? </a:t>
            </a:r>
          </a:p>
          <a:p>
            <a:pPr marL="228600" lvl="1" indent="-228600">
              <a:buFont typeface="Wingdings" panose="05000000000000000000" pitchFamily="2" charset="2"/>
              <a:buChar char="§"/>
            </a:pPr>
            <a:r>
              <a:rPr lang="en-US" sz="2600" dirty="0" smtClean="0"/>
              <a:t>Begin </a:t>
            </a:r>
            <a:r>
              <a:rPr lang="en-US" sz="2600" dirty="0"/>
              <a:t>dialogue with your provider regarding transition </a:t>
            </a:r>
            <a:r>
              <a:rPr lang="en-US" sz="2600" dirty="0" smtClean="0"/>
              <a:t>expectations</a:t>
            </a:r>
          </a:p>
          <a:p>
            <a:pPr marL="228600" lvl="1" indent="-228600">
              <a:buFont typeface="Wingdings" panose="05000000000000000000" pitchFamily="2" charset="2"/>
              <a:buChar char="§"/>
            </a:pPr>
            <a:r>
              <a:rPr lang="en-US" sz="2600" dirty="0" smtClean="0"/>
              <a:t>Reach out to your community – YOU ARE NOT ALONE!</a:t>
            </a:r>
            <a:endParaRPr lang="en-US" sz="2600" dirty="0"/>
          </a:p>
          <a:p>
            <a:pPr marL="0" indent="0">
              <a:buNone/>
            </a:pPr>
            <a:endParaRPr lang="en-US" dirty="0" smtClean="0"/>
          </a:p>
          <a:p>
            <a:pPr marL="0"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2869131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IMAG017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1295400" y="1143000"/>
            <a:ext cx="2467342" cy="646331"/>
          </a:xfrm>
          <a:prstGeom prst="rect">
            <a:avLst/>
          </a:prstGeom>
          <a:noFill/>
        </p:spPr>
        <p:txBody>
          <a:bodyPr wrap="none" rtlCol="0">
            <a:spAutoFit/>
          </a:bodyPr>
          <a:lstStyle/>
          <a:p>
            <a:r>
              <a:rPr lang="en-US" sz="3600" dirty="0" smtClean="0"/>
              <a:t>Thank you!</a:t>
            </a:r>
            <a:endParaRPr lang="en-US" sz="3600" dirty="0"/>
          </a:p>
        </p:txBody>
      </p:sp>
    </p:spTree>
    <p:extLst>
      <p:ext uri="{BB962C8B-B14F-4D97-AF65-F5344CB8AC3E}">
        <p14:creationId xmlns:p14="http://schemas.microsoft.com/office/powerpoint/2010/main" val="4242077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tx2"/>
            </a:solidFill>
          </a:ln>
          <a:effectLst>
            <a:glow rad="139700">
              <a:schemeClr val="accent4">
                <a:satMod val="175000"/>
                <a:alpha val="40000"/>
              </a:schemeClr>
            </a:glow>
          </a:effectLst>
        </p:spPr>
        <p:txBody>
          <a:bodyPr/>
          <a:lstStyle/>
          <a:p>
            <a:pPr algn="ctr"/>
            <a:r>
              <a:rPr lang="en-US" dirty="0" smtClean="0"/>
              <a:t>Goals of Health Care Transition </a:t>
            </a:r>
            <a:endParaRPr lang="en-US" dirty="0"/>
          </a:p>
        </p:txBody>
      </p:sp>
      <p:sp>
        <p:nvSpPr>
          <p:cNvPr id="3" name="Content Placeholder 2"/>
          <p:cNvSpPr>
            <a:spLocks noGrp="1"/>
          </p:cNvSpPr>
          <p:nvPr>
            <p:ph idx="1"/>
          </p:nvPr>
        </p:nvSpPr>
        <p:spPr>
          <a:xfrm>
            <a:off x="762000" y="1562100"/>
            <a:ext cx="7929563" cy="3323987"/>
          </a:xfrm>
        </p:spPr>
        <p:txBody>
          <a:bodyPr/>
          <a:lstStyle/>
          <a:p>
            <a:pPr>
              <a:spcBef>
                <a:spcPts val="1200"/>
              </a:spcBef>
              <a:spcAft>
                <a:spcPct val="0"/>
              </a:spcAft>
            </a:pPr>
            <a:r>
              <a:rPr lang="en-US" dirty="0" smtClean="0">
                <a:latin typeface="Arial" charset="0"/>
                <a:ea typeface="Geneva"/>
                <a:cs typeface="Geneva"/>
              </a:rPr>
              <a:t> Maximize </a:t>
            </a:r>
            <a:r>
              <a:rPr lang="en-US" dirty="0">
                <a:latin typeface="Arial" charset="0"/>
                <a:ea typeface="Geneva"/>
                <a:cs typeface="Geneva"/>
              </a:rPr>
              <a:t>lifelong functioning and </a:t>
            </a:r>
            <a:r>
              <a:rPr lang="en-US" dirty="0" smtClean="0">
                <a:latin typeface="Arial" charset="0"/>
                <a:ea typeface="Geneva"/>
                <a:cs typeface="Geneva"/>
              </a:rPr>
              <a:t>potential</a:t>
            </a:r>
            <a:r>
              <a:rPr lang="en-US" dirty="0">
                <a:latin typeface="Arial" charset="0"/>
                <a:ea typeface="Geneva"/>
                <a:cs typeface="Geneva"/>
              </a:rPr>
              <a:t> </a:t>
            </a:r>
            <a:endParaRPr lang="en-US" dirty="0" smtClean="0">
              <a:latin typeface="Arial" charset="0"/>
              <a:ea typeface="Geneva"/>
              <a:cs typeface="Geneva"/>
            </a:endParaRPr>
          </a:p>
          <a:p>
            <a:pPr lvl="1">
              <a:spcBef>
                <a:spcPts val="1200"/>
              </a:spcBef>
              <a:spcAft>
                <a:spcPct val="0"/>
              </a:spcAft>
            </a:pPr>
            <a:r>
              <a:rPr lang="en-US" dirty="0" smtClean="0">
                <a:latin typeface="Arial" charset="0"/>
                <a:ea typeface="Geneva"/>
                <a:cs typeface="Geneva"/>
              </a:rPr>
              <a:t>Promote self-advocacy, teach self-management skills</a:t>
            </a:r>
          </a:p>
          <a:p>
            <a:pPr>
              <a:spcBef>
                <a:spcPts val="2400"/>
              </a:spcBef>
              <a:spcAft>
                <a:spcPct val="0"/>
              </a:spcAft>
            </a:pPr>
            <a:r>
              <a:rPr lang="en-US" dirty="0" smtClean="0">
                <a:latin typeface="Arial" charset="0"/>
                <a:ea typeface="Geneva"/>
                <a:cs typeface="Geneva"/>
              </a:rPr>
              <a:t> Prevent </a:t>
            </a:r>
            <a:r>
              <a:rPr lang="en-US" dirty="0">
                <a:latin typeface="Arial" charset="0"/>
                <a:ea typeface="Geneva"/>
                <a:cs typeface="Geneva"/>
              </a:rPr>
              <a:t>“bridge to no where</a:t>
            </a:r>
            <a:r>
              <a:rPr lang="en-US" dirty="0" smtClean="0">
                <a:latin typeface="Arial" charset="0"/>
                <a:ea typeface="Geneva"/>
                <a:cs typeface="Geneva"/>
              </a:rPr>
              <a:t>”</a:t>
            </a:r>
          </a:p>
          <a:p>
            <a:pPr lvl="1">
              <a:spcBef>
                <a:spcPts val="1200"/>
              </a:spcBef>
              <a:spcAft>
                <a:spcPct val="0"/>
              </a:spcAft>
            </a:pPr>
            <a:r>
              <a:rPr lang="en-US" dirty="0" smtClean="0">
                <a:latin typeface="Arial" charset="0"/>
                <a:ea typeface="Geneva"/>
                <a:cs typeface="Geneva"/>
              </a:rPr>
              <a:t>Good communication and uninterrupted services</a:t>
            </a:r>
          </a:p>
          <a:p>
            <a:pPr>
              <a:spcBef>
                <a:spcPts val="1200"/>
              </a:spcBef>
              <a:spcAft>
                <a:spcPct val="0"/>
              </a:spcAft>
            </a:pPr>
            <a:endParaRPr lang="en-US" dirty="0">
              <a:latin typeface="Arial" charset="0"/>
            </a:endParaRPr>
          </a:p>
          <a:p>
            <a:pPr>
              <a:spcBef>
                <a:spcPts val="1200"/>
              </a:spcBef>
              <a:spcAft>
                <a:spcPct val="0"/>
              </a:spcAft>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3867150"/>
            <a:ext cx="238918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076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213638"/>
            <a:ext cx="8239125" cy="1012825"/>
          </a:xfrm>
          <a:ln w="28575">
            <a:solidFill>
              <a:schemeClr val="bg1"/>
            </a:solidFill>
          </a:ln>
          <a:effectLst>
            <a:glow rad="139700">
              <a:schemeClr val="accent4">
                <a:satMod val="175000"/>
                <a:alpha val="40000"/>
              </a:schemeClr>
            </a:glow>
          </a:effectLst>
        </p:spPr>
        <p:txBody>
          <a:bodyPr/>
          <a:lstStyle/>
          <a:p>
            <a:r>
              <a:rPr lang="en-US" dirty="0" smtClean="0"/>
              <a:t>Successful transition leads to . . .</a:t>
            </a:r>
            <a:endParaRPr lang="en-US" dirty="0"/>
          </a:p>
        </p:txBody>
      </p:sp>
      <p:sp>
        <p:nvSpPr>
          <p:cNvPr id="3" name="Content Placeholder 2"/>
          <p:cNvSpPr>
            <a:spLocks noGrp="1"/>
          </p:cNvSpPr>
          <p:nvPr>
            <p:ph idx="1"/>
          </p:nvPr>
        </p:nvSpPr>
        <p:spPr>
          <a:xfrm>
            <a:off x="452438" y="1408728"/>
            <a:ext cx="8239125" cy="4519058"/>
          </a:xfrm>
        </p:spPr>
        <p:txBody>
          <a:bodyPr/>
          <a:lstStyle/>
          <a:p>
            <a:r>
              <a:rPr lang="en-US" dirty="0" smtClean="0"/>
              <a:t> Continuity of care</a:t>
            </a:r>
          </a:p>
          <a:p>
            <a:pPr lvl="1"/>
            <a:r>
              <a:rPr lang="en-US" dirty="0"/>
              <a:t> </a:t>
            </a:r>
            <a:r>
              <a:rPr lang="en-US" dirty="0" smtClean="0"/>
              <a:t>Fewer gaps in clinical follow up </a:t>
            </a:r>
          </a:p>
          <a:p>
            <a:pPr lvl="1"/>
            <a:r>
              <a:rPr lang="en-US" dirty="0"/>
              <a:t> </a:t>
            </a:r>
            <a:r>
              <a:rPr lang="en-US" dirty="0" smtClean="0"/>
              <a:t>Improved access to care</a:t>
            </a:r>
          </a:p>
          <a:p>
            <a:pPr lvl="2"/>
            <a:r>
              <a:rPr lang="en-US" sz="2000" dirty="0" smtClean="0"/>
              <a:t>Decreased financial barriers to care</a:t>
            </a:r>
            <a:r>
              <a:rPr lang="en-US" dirty="0" smtClean="0"/>
              <a:t>	</a:t>
            </a:r>
          </a:p>
          <a:p>
            <a:pPr>
              <a:spcBef>
                <a:spcPts val="1800"/>
              </a:spcBef>
            </a:pPr>
            <a:r>
              <a:rPr lang="en-US" dirty="0" smtClean="0"/>
              <a:t> Improved adherence</a:t>
            </a:r>
          </a:p>
          <a:p>
            <a:pPr lvl="1"/>
            <a:r>
              <a:rPr lang="en-US" dirty="0" smtClean="0"/>
              <a:t>Better seizure control</a:t>
            </a:r>
          </a:p>
          <a:p>
            <a:pPr lvl="1"/>
            <a:r>
              <a:rPr lang="en-US" dirty="0" smtClean="0"/>
              <a:t>Fewer emergency room visits</a:t>
            </a:r>
          </a:p>
          <a:p>
            <a:pPr>
              <a:spcBef>
                <a:spcPts val="1800"/>
              </a:spcBef>
            </a:pPr>
            <a:r>
              <a:rPr lang="en-US" dirty="0" smtClean="0"/>
              <a:t> Improved Quality of Life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146" y="1981200"/>
            <a:ext cx="2619375" cy="278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6362" y="6168330"/>
            <a:ext cx="6581417" cy="646331"/>
          </a:xfrm>
          <a:prstGeom prst="rect">
            <a:avLst/>
          </a:prstGeom>
          <a:noFill/>
        </p:spPr>
        <p:txBody>
          <a:bodyPr wrap="none" rtlCol="0">
            <a:spAutoFit/>
          </a:bodyPr>
          <a:lstStyle/>
          <a:p>
            <a:r>
              <a:rPr lang="en-US" dirty="0" err="1"/>
              <a:t>Annunziato</a:t>
            </a:r>
            <a:r>
              <a:rPr lang="en-US" dirty="0"/>
              <a:t>, et al. (2007); </a:t>
            </a:r>
            <a:r>
              <a:rPr lang="en-US" dirty="0" err="1"/>
              <a:t>Bryden</a:t>
            </a:r>
            <a:r>
              <a:rPr lang="en-US" dirty="0"/>
              <a:t>, et al. (2001); </a:t>
            </a:r>
            <a:r>
              <a:rPr lang="en-US" dirty="0" err="1"/>
              <a:t>Bryden</a:t>
            </a:r>
            <a:r>
              <a:rPr lang="en-US" dirty="0"/>
              <a:t>, et al. (2003)</a:t>
            </a:r>
            <a:r>
              <a:rPr lang="en-US" dirty="0">
                <a:solidFill>
                  <a:srgbClr val="808080"/>
                </a:solidFill>
              </a:rPr>
              <a:t> </a:t>
            </a:r>
          </a:p>
          <a:p>
            <a:endParaRPr lang="en-US" dirty="0"/>
          </a:p>
        </p:txBody>
      </p:sp>
    </p:spTree>
    <p:extLst>
      <p:ext uri="{BB962C8B-B14F-4D97-AF65-F5344CB8AC3E}">
        <p14:creationId xmlns:p14="http://schemas.microsoft.com/office/powerpoint/2010/main" val="3039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304800" y="88900"/>
            <a:ext cx="8378825" cy="1143000"/>
          </a:xfrm>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pPr algn="ctr" eaLnBrk="1" hangingPunct="1"/>
            <a:r>
              <a:rPr lang="en-US" dirty="0" smtClean="0">
                <a:latin typeface="Arial" charset="0"/>
                <a:ea typeface="Geneva"/>
                <a:cs typeface="Geneva"/>
              </a:rPr>
              <a:t>Needs of Adolescents with Chronic Health Care Conditions</a:t>
            </a:r>
          </a:p>
        </p:txBody>
      </p:sp>
      <p:sp>
        <p:nvSpPr>
          <p:cNvPr id="7171" name="Rectangle 3"/>
          <p:cNvSpPr>
            <a:spLocks noGrp="1" noChangeArrowheads="1"/>
          </p:cNvSpPr>
          <p:nvPr>
            <p:ph idx="1"/>
          </p:nvPr>
        </p:nvSpPr>
        <p:spPr>
          <a:xfrm>
            <a:off x="1257300" y="1949450"/>
            <a:ext cx="7391400" cy="4314825"/>
          </a:xfrm>
        </p:spPr>
        <p:txBody>
          <a:bodyPr/>
          <a:lstStyle/>
          <a:p>
            <a:pPr eaLnBrk="1" hangingPunct="1">
              <a:spcAft>
                <a:spcPts val="2400"/>
              </a:spcAft>
              <a:defRPr/>
            </a:pPr>
            <a:r>
              <a:rPr lang="en-US" dirty="0" smtClean="0">
                <a:latin typeface="Arial" pitchFamily="34" charset="0"/>
                <a:ea typeface="Geneva"/>
                <a:cs typeface="Geneva"/>
              </a:rPr>
              <a:t> Similar to transition for other youth</a:t>
            </a:r>
          </a:p>
          <a:p>
            <a:pPr marL="2633663" lvl="1" indent="-401638" eaLnBrk="1" hangingPunct="1">
              <a:defRPr/>
            </a:pPr>
            <a:r>
              <a:rPr lang="en-US" dirty="0" smtClean="0">
                <a:latin typeface="Arial" pitchFamily="34" charset="0"/>
                <a:ea typeface="Geneva"/>
                <a:cs typeface="Geneva"/>
              </a:rPr>
              <a:t>Change as adolescent matures</a:t>
            </a:r>
          </a:p>
          <a:p>
            <a:pPr marL="2633663" lvl="1" indent="-401638" eaLnBrk="1" hangingPunct="1">
              <a:defRPr/>
            </a:pPr>
            <a:r>
              <a:rPr lang="en-US" dirty="0">
                <a:latin typeface="Arial" pitchFamily="34" charset="0"/>
                <a:ea typeface="Geneva"/>
                <a:cs typeface="Geneva"/>
              </a:rPr>
              <a:t>Desire for </a:t>
            </a:r>
            <a:r>
              <a:rPr lang="en-US" dirty="0" smtClean="0">
                <a:latin typeface="Arial" pitchFamily="34" charset="0"/>
                <a:ea typeface="Geneva"/>
                <a:cs typeface="Geneva"/>
              </a:rPr>
              <a:t>independence</a:t>
            </a:r>
          </a:p>
          <a:p>
            <a:pPr marL="2633663" lvl="1" indent="-401638" eaLnBrk="1" hangingPunct="1">
              <a:defRPr/>
            </a:pPr>
            <a:r>
              <a:rPr lang="en-US" dirty="0" smtClean="0">
                <a:latin typeface="Arial" pitchFamily="34" charset="0"/>
                <a:ea typeface="Geneva"/>
                <a:cs typeface="Geneva"/>
              </a:rPr>
              <a:t>Need for identity and purpose</a:t>
            </a:r>
            <a:endParaRPr lang="en-US" dirty="0">
              <a:latin typeface="Arial" pitchFamily="34" charset="0"/>
              <a:ea typeface="Geneva"/>
              <a:cs typeface="Geneva"/>
            </a:endParaRPr>
          </a:p>
          <a:p>
            <a:pPr marL="2633663" lvl="1" indent="-401638" eaLnBrk="1" hangingPunct="1">
              <a:defRPr/>
            </a:pPr>
            <a:r>
              <a:rPr lang="en-US" dirty="0" smtClean="0">
                <a:latin typeface="Arial" pitchFamily="34" charset="0"/>
                <a:ea typeface="Geneva"/>
                <a:cs typeface="Geneva"/>
              </a:rPr>
              <a:t>Often complex</a:t>
            </a:r>
          </a:p>
          <a:p>
            <a:pPr marL="2633663" lvl="1" indent="-401638" eaLnBrk="1" hangingPunct="1">
              <a:defRPr/>
            </a:pPr>
            <a:r>
              <a:rPr lang="en-US" dirty="0" smtClean="0">
                <a:latin typeface="Arial" pitchFamily="34" charset="0"/>
                <a:ea typeface="Geneva"/>
                <a:cs typeface="Geneva"/>
              </a:rPr>
              <a:t>Require individualized care</a:t>
            </a:r>
          </a:p>
          <a:p>
            <a:pPr lvl="1" eaLnBrk="1" hangingPunct="1">
              <a:lnSpc>
                <a:spcPct val="25000"/>
              </a:lnSpc>
              <a:defRPr/>
            </a:pPr>
            <a:endParaRPr lang="en-US" sz="2400" dirty="0" smtClean="0">
              <a:latin typeface="Arial" pitchFamily="34" charset="0"/>
              <a:ea typeface="Geneva"/>
              <a:cs typeface="Geneva"/>
            </a:endParaRPr>
          </a:p>
          <a:p>
            <a:pPr eaLnBrk="1" hangingPunct="1">
              <a:defRPr/>
            </a:pPr>
            <a:endParaRPr lang="en-US" dirty="0" smtClean="0">
              <a:latin typeface="Arial" pitchFamily="34" charset="0"/>
              <a:ea typeface="Geneva"/>
              <a:cs typeface="Geneva"/>
            </a:endParaRPr>
          </a:p>
        </p:txBody>
      </p:sp>
      <p:pic>
        <p:nvPicPr>
          <p:cNvPr id="101379" name="Picture 3"/>
          <p:cNvPicPr>
            <a:picLocks noChangeAspect="1" noChangeArrowheads="1"/>
          </p:cNvPicPr>
          <p:nvPr/>
        </p:nvPicPr>
        <p:blipFill>
          <a:blip r:embed="rId3"/>
          <a:srcRect/>
          <a:stretch>
            <a:fillRect/>
          </a:stretch>
        </p:blipFill>
        <p:spPr bwMode="auto">
          <a:xfrm>
            <a:off x="0" y="2641600"/>
            <a:ext cx="3582988" cy="2366963"/>
          </a:xfrm>
          <a:prstGeom prst="rect">
            <a:avLst/>
          </a:prstGeom>
          <a:noFill/>
          <a:ln w="9525">
            <a:noFill/>
            <a:miter lim="800000"/>
            <a:headEnd/>
            <a:tailEnd/>
          </a:ln>
        </p:spPr>
      </p:pic>
    </p:spTree>
    <p:extLst>
      <p:ext uri="{BB962C8B-B14F-4D97-AF65-F5344CB8AC3E}">
        <p14:creationId xmlns:p14="http://schemas.microsoft.com/office/powerpoint/2010/main" val="21213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914400" y="50800"/>
            <a:ext cx="7296150" cy="1016000"/>
          </a:xfrm>
          <a:ln w="28575"/>
          <a:effectLst>
            <a:glow rad="139700">
              <a:schemeClr val="accent4">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lstStyle/>
          <a:p>
            <a:r>
              <a:rPr lang="en-US" dirty="0" smtClean="0">
                <a:latin typeface="Arial" panose="020B0604020202020204" pitchFamily="34" charset="0"/>
                <a:ea typeface="Geneva"/>
                <a:cs typeface="Arial" panose="020B0604020202020204" pitchFamily="34" charset="0"/>
              </a:rPr>
              <a:t>Relationships during Transition</a:t>
            </a:r>
          </a:p>
        </p:txBody>
      </p:sp>
      <p:pic>
        <p:nvPicPr>
          <p:cNvPr id="103426" name="Picture 2"/>
          <p:cNvPicPr>
            <a:picLocks noChangeAspect="1" noChangeArrowheads="1"/>
          </p:cNvPicPr>
          <p:nvPr/>
        </p:nvPicPr>
        <p:blipFill>
          <a:blip r:embed="rId3"/>
          <a:srcRect/>
          <a:stretch>
            <a:fillRect/>
          </a:stretch>
        </p:blipFill>
        <p:spPr bwMode="auto">
          <a:xfrm>
            <a:off x="3714750" y="2501900"/>
            <a:ext cx="4786313" cy="1752600"/>
          </a:xfrm>
          <a:prstGeom prst="rect">
            <a:avLst/>
          </a:prstGeom>
          <a:noFill/>
          <a:ln w="9525">
            <a:noFill/>
            <a:miter lim="800000"/>
            <a:headEnd/>
            <a:tailEnd/>
          </a:ln>
        </p:spPr>
      </p:pic>
      <p:pic>
        <p:nvPicPr>
          <p:cNvPr id="103427" name="Picture 3"/>
          <p:cNvPicPr>
            <a:picLocks noChangeAspect="1" noChangeArrowheads="1"/>
          </p:cNvPicPr>
          <p:nvPr/>
        </p:nvPicPr>
        <p:blipFill>
          <a:blip r:embed="rId4"/>
          <a:srcRect/>
          <a:stretch>
            <a:fillRect/>
          </a:stretch>
        </p:blipFill>
        <p:spPr bwMode="auto">
          <a:xfrm>
            <a:off x="3714750" y="1193800"/>
            <a:ext cx="4783138" cy="1309688"/>
          </a:xfrm>
          <a:prstGeom prst="rect">
            <a:avLst/>
          </a:prstGeom>
          <a:noFill/>
          <a:ln w="9525">
            <a:noFill/>
            <a:miter lim="800000"/>
            <a:headEnd/>
            <a:tailEnd/>
          </a:ln>
        </p:spPr>
      </p:pic>
      <p:pic>
        <p:nvPicPr>
          <p:cNvPr id="103428" name="Picture 5" descr="http://t3.gstatic.com/images?q=tbn:ANd9GcSRf07-AjWabC7l5HO9cCMSSqtqyaV76avaevHjgp82g2HbJ_rQ"/>
          <p:cNvPicPr>
            <a:picLocks noChangeAspect="1" noChangeArrowheads="1"/>
          </p:cNvPicPr>
          <p:nvPr/>
        </p:nvPicPr>
        <p:blipFill>
          <a:blip r:embed="rId5"/>
          <a:srcRect/>
          <a:stretch>
            <a:fillRect/>
          </a:stretch>
        </p:blipFill>
        <p:spPr bwMode="auto">
          <a:xfrm>
            <a:off x="312738" y="3667125"/>
            <a:ext cx="1866900" cy="2286000"/>
          </a:xfrm>
          <a:prstGeom prst="rect">
            <a:avLst/>
          </a:prstGeom>
          <a:noFill/>
          <a:ln w="9525">
            <a:noFill/>
            <a:miter lim="800000"/>
            <a:headEnd/>
            <a:tailEnd/>
          </a:ln>
        </p:spPr>
      </p:pic>
      <p:pic>
        <p:nvPicPr>
          <p:cNvPr id="103429" name="Picture 7" descr="http://t1.gstatic.com/images?q=tbn:ANd9GcT9jEUuXqla9NOCDIiwfJESUhppoJQFKzmMFXmsInrH47mbz2V6hA">
            <a:hlinkClick r:id="rId6"/>
          </p:cNvPr>
          <p:cNvPicPr>
            <a:picLocks noChangeAspect="1" noChangeArrowheads="1"/>
          </p:cNvPicPr>
          <p:nvPr/>
        </p:nvPicPr>
        <p:blipFill>
          <a:blip r:embed="rId7"/>
          <a:srcRect/>
          <a:stretch>
            <a:fillRect/>
          </a:stretch>
        </p:blipFill>
        <p:spPr bwMode="auto">
          <a:xfrm>
            <a:off x="309563" y="1204913"/>
            <a:ext cx="3114675" cy="2333625"/>
          </a:xfrm>
          <a:prstGeom prst="rect">
            <a:avLst/>
          </a:prstGeom>
          <a:noFill/>
          <a:ln w="9525">
            <a:noFill/>
            <a:miter lim="800000"/>
            <a:headEnd/>
            <a:tailEnd/>
          </a:ln>
        </p:spPr>
      </p:pic>
      <p:pic>
        <p:nvPicPr>
          <p:cNvPr id="103430" name="Picture 9" descr="http://t3.gstatic.com/images?q=tbn:ANd9GcQscL_APyyVYdXpAnAa3Dvq4ZjfDUT0soz0yUf1xdq-hQkgN1acmQ">
            <a:hlinkClick r:id="rId8"/>
          </p:cNvPr>
          <p:cNvPicPr>
            <a:picLocks noChangeAspect="1" noChangeArrowheads="1"/>
          </p:cNvPicPr>
          <p:nvPr/>
        </p:nvPicPr>
        <p:blipFill>
          <a:blip r:embed="rId9"/>
          <a:srcRect/>
          <a:stretch>
            <a:fillRect/>
          </a:stretch>
        </p:blipFill>
        <p:spPr bwMode="auto">
          <a:xfrm>
            <a:off x="2578100" y="4059238"/>
            <a:ext cx="1905000" cy="1905000"/>
          </a:xfrm>
          <a:prstGeom prst="rect">
            <a:avLst/>
          </a:prstGeom>
          <a:noFill/>
          <a:ln w="9525">
            <a:noFill/>
            <a:miter lim="800000"/>
            <a:headEnd/>
            <a:tailEnd/>
          </a:ln>
        </p:spPr>
      </p:pic>
      <p:pic>
        <p:nvPicPr>
          <p:cNvPr id="103431" name="Picture 11" descr="http://t3.gstatic.com/images?q=tbn:ANd9GcSrHU0JHXugsDGgEmf3sqEpms9XNe5-C7uh7dIcSIV-v5sv-ptb">
            <a:hlinkClick r:id="rId10"/>
          </p:cNvPr>
          <p:cNvPicPr>
            <a:picLocks noChangeAspect="1" noChangeArrowheads="1"/>
          </p:cNvPicPr>
          <p:nvPr/>
        </p:nvPicPr>
        <p:blipFill>
          <a:blip r:embed="rId11"/>
          <a:srcRect/>
          <a:stretch>
            <a:fillRect/>
          </a:stretch>
        </p:blipFill>
        <p:spPr bwMode="auto">
          <a:xfrm>
            <a:off x="5446713" y="4281488"/>
            <a:ext cx="2693987" cy="1787525"/>
          </a:xfrm>
          <a:prstGeom prst="rect">
            <a:avLst/>
          </a:prstGeom>
          <a:noFill/>
          <a:ln w="9525">
            <a:noFill/>
            <a:miter lim="800000"/>
            <a:headEnd/>
            <a:tailEnd/>
          </a:ln>
        </p:spPr>
      </p:pic>
    </p:spTree>
    <p:extLst>
      <p:ext uri="{BB962C8B-B14F-4D97-AF65-F5344CB8AC3E}">
        <p14:creationId xmlns:p14="http://schemas.microsoft.com/office/powerpoint/2010/main" val="4085711788"/>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ediatrics LCD-Temp">
  <a:themeElements>
    <a:clrScheme name="TCH LCD Template 1">
      <a:dk1>
        <a:srgbClr val="000000"/>
      </a:dk1>
      <a:lt1>
        <a:srgbClr val="FFFFFF"/>
      </a:lt1>
      <a:dk2>
        <a:srgbClr val="FFFFFF"/>
      </a:dk2>
      <a:lt2>
        <a:srgbClr val="808080"/>
      </a:lt2>
      <a:accent1>
        <a:srgbClr val="00254E"/>
      </a:accent1>
      <a:accent2>
        <a:srgbClr val="3F80CD"/>
      </a:accent2>
      <a:accent3>
        <a:srgbClr val="FFFFFF"/>
      </a:accent3>
      <a:accent4>
        <a:srgbClr val="000000"/>
      </a:accent4>
      <a:accent5>
        <a:srgbClr val="AAACB2"/>
      </a:accent5>
      <a:accent6>
        <a:srgbClr val="3873BA"/>
      </a:accent6>
      <a:hlink>
        <a:srgbClr val="F15A29"/>
      </a:hlink>
      <a:folHlink>
        <a:srgbClr val="C0C0C0"/>
      </a:folHlink>
    </a:clrScheme>
    <a:fontScheme name="TCH LCD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w="9525">
          <a:solidFill>
            <a:schemeClr val="bg1"/>
          </a:solidFill>
          <a:round/>
          <a:headEnd/>
          <a:tailEnd/>
        </a:ln>
      </a:spPr>
      <a:bodyPr lIns="0" tIns="0" rIns="0" bIns="0" anchor="b">
        <a:prstTxWarp prst="textNoShape">
          <a:avLst/>
        </a:prstTxWarp>
        <a:spAutoFit/>
      </a:bodyPr>
      <a:lstStyle>
        <a:defPPr>
          <a:defRPr>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91440" rIns="91440" bIns="9144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
            <a:schemeClr val="tx1"/>
          </a:buClr>
          <a:buSzTx/>
          <a:buFontTx/>
          <a:buNone/>
          <a:tabLst/>
          <a:defRPr kumimoji="0" lang="en-US" sz="1600" b="0" i="0" u="none" strike="noStrike" cap="none" normalizeH="0" baseline="0">
            <a:ln>
              <a:noFill/>
            </a:ln>
            <a:solidFill>
              <a:schemeClr val="bg1"/>
            </a:solidFill>
            <a:effectLst/>
            <a:latin typeface="Calibri" pitchFamily="-68" charset="0"/>
          </a:defRPr>
        </a:defPPr>
      </a:lstStyle>
    </a:lnDef>
  </a:objectDefaults>
  <a:extraClrSchemeLst>
    <a:extraClrScheme>
      <a:clrScheme name="TCH LCD Template 1">
        <a:dk1>
          <a:srgbClr val="000000"/>
        </a:dk1>
        <a:lt1>
          <a:srgbClr val="FFFFFF"/>
        </a:lt1>
        <a:dk2>
          <a:srgbClr val="FFFFFF"/>
        </a:dk2>
        <a:lt2>
          <a:srgbClr val="808080"/>
        </a:lt2>
        <a:accent1>
          <a:srgbClr val="00254E"/>
        </a:accent1>
        <a:accent2>
          <a:srgbClr val="3F80CD"/>
        </a:accent2>
        <a:accent3>
          <a:srgbClr val="FFFFFF"/>
        </a:accent3>
        <a:accent4>
          <a:srgbClr val="000000"/>
        </a:accent4>
        <a:accent5>
          <a:srgbClr val="AAACB2"/>
        </a:accent5>
        <a:accent6>
          <a:srgbClr val="3873BA"/>
        </a:accent6>
        <a:hlink>
          <a:srgbClr val="F15A2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pptA324.tmp</Template>
  <TotalTime>1465</TotalTime>
  <Words>2605</Words>
  <Application>Microsoft Office PowerPoint</Application>
  <PresentationFormat>On-screen Show (4:3)</PresentationFormat>
  <Paragraphs>368</Paragraphs>
  <Slides>58</Slides>
  <Notes>24</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58</vt:i4>
      </vt:variant>
    </vt:vector>
  </HeadingPairs>
  <TitlesOfParts>
    <vt:vector size="59" baseType="lpstr">
      <vt:lpstr>Pediatrics LCD-Temp</vt:lpstr>
      <vt:lpstr>Medical Transition Guidelines and Toolkit</vt:lpstr>
      <vt:lpstr>Disclosures</vt:lpstr>
      <vt:lpstr>Everyone is my teacher.  Some I seek.  Some I attract because of what I must learn.  You might be unaware of what you teach me.  I bow deeply to you in my gratitude for what you have taught me.          Neeshia Jasmara</vt:lpstr>
      <vt:lpstr>AT THE END OF OUR CONVERSATION TODAY I HOPE YOU WILL:</vt:lpstr>
      <vt:lpstr>What is health care transitioning?</vt:lpstr>
      <vt:lpstr>Goals of Health Care Transition </vt:lpstr>
      <vt:lpstr>Successful transition leads to . . .</vt:lpstr>
      <vt:lpstr>Needs of Adolescents with Chronic Health Care Conditions</vt:lpstr>
      <vt:lpstr>Relationships during Transition</vt:lpstr>
      <vt:lpstr>Tasks of Adolescence</vt:lpstr>
      <vt:lpstr>Impact of Epilepsy on Adolescent Maturation</vt:lpstr>
      <vt:lpstr>Impact of Epilepsy on Adolescent Maturation</vt:lpstr>
      <vt:lpstr>Adolescents with Cognitive Impairments</vt:lpstr>
      <vt:lpstr>Understanding barriers</vt:lpstr>
      <vt:lpstr>CNF Transition Project Advisory Committee (TPAC)</vt:lpstr>
      <vt:lpstr>Common principles</vt:lpstr>
      <vt:lpstr>PowerPoint Presentation</vt:lpstr>
      <vt:lpstr>Transition Takes . . . .</vt:lpstr>
      <vt:lpstr>#1:  START EARLY </vt:lpstr>
      <vt:lpstr># 2 &amp; 3: Self-Management Skills</vt:lpstr>
      <vt:lpstr>Letting Go!</vt:lpstr>
      <vt:lpstr>Assess &amp; develop self-management skills</vt:lpstr>
      <vt:lpstr>Emergency Plan</vt:lpstr>
      <vt:lpstr>Managing Medications</vt:lpstr>
      <vt:lpstr>Appointment Keeping</vt:lpstr>
      <vt:lpstr>Promote independence/self-advocacy</vt:lpstr>
      <vt:lpstr>Readiness Assessment Tools </vt:lpstr>
      <vt:lpstr>#4  Legal Competency</vt:lpstr>
      <vt:lpstr>Resources On Guardianship and Decision-Making Alternatives</vt:lpstr>
      <vt:lpstr>#5 Comprehensive Plan – age 14</vt:lpstr>
      <vt:lpstr>#6. Transfer Packet</vt:lpstr>
      <vt:lpstr> Tracking</vt:lpstr>
      <vt:lpstr>#7. Identify adult provider</vt:lpstr>
      <vt:lpstr>#7. Identify adult provider</vt:lpstr>
      <vt:lpstr>Going to College?</vt:lpstr>
      <vt:lpstr>Health Insurance</vt:lpstr>
      <vt:lpstr>#8. The Transfer</vt:lpstr>
      <vt:lpstr>Group Activity</vt:lpstr>
      <vt:lpstr>Transition Toolkit http://www.childneurologyfoundation.org/transitions/</vt:lpstr>
      <vt:lpstr>Downloadable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Summary</vt:lpstr>
      <vt:lpstr>On Tuesday - Set Your Expectations!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Transition to Adult Health Care</dc:title>
  <dc:creator>Rebecca</dc:creator>
  <cp:lastModifiedBy>Rebecca</cp:lastModifiedBy>
  <cp:revision>89</cp:revision>
  <dcterms:created xsi:type="dcterms:W3CDTF">2016-09-25T04:34:42Z</dcterms:created>
  <dcterms:modified xsi:type="dcterms:W3CDTF">2017-10-14T03:15:59Z</dcterms:modified>
</cp:coreProperties>
</file>