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60" r:id="rId4"/>
    <p:sldId id="259" r:id="rId5"/>
    <p:sldId id="261" r:id="rId6"/>
    <p:sldId id="262" r:id="rId7"/>
    <p:sldId id="263" r:id="rId8"/>
    <p:sldId id="264" r:id="rId9"/>
    <p:sldId id="266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8FC2"/>
    <a:srgbClr val="365695"/>
    <a:srgbClr val="000000"/>
    <a:srgbClr val="002060"/>
    <a:srgbClr val="A8C93E"/>
    <a:srgbClr val="00AEE7"/>
    <a:srgbClr val="00A9E7"/>
    <a:srgbClr val="51A7D4"/>
    <a:srgbClr val="A4C924"/>
    <a:srgbClr val="A0C4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071"/>
    <p:restoredTop sz="94688"/>
  </p:normalViewPr>
  <p:slideViewPr>
    <p:cSldViewPr snapToGrid="0" snapToObjects="1" showGuides="1">
      <p:cViewPr varScale="1">
        <p:scale>
          <a:sx n="116" d="100"/>
          <a:sy n="116" d="100"/>
        </p:scale>
        <p:origin x="192" y="5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59" d="100"/>
          <a:sy n="159" d="100"/>
        </p:scale>
        <p:origin x="4288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4B48D4-432C-9143-A879-0D5E82E6C3B7}" type="datetimeFigureOut">
              <a:rPr lang="en-US" smtClean="0"/>
              <a:t>8/30/17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E9224-4D99-D446-A232-86D510A57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216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811693-5F9D-5A40-8B00-AAD09204FB5C}" type="datetimeFigureOut">
              <a:rPr lang="en-US" smtClean="0"/>
              <a:t>8/30/17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5AA150-2DD4-F742-8E94-02D898D7D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934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812397"/>
            <a:ext cx="7833360" cy="309966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1600" i="1" baseline="0">
                <a:solidFill>
                  <a:srgbClr val="365695"/>
                </a:solidFill>
                <a:latin typeface="Libre Baskerville" charset="0"/>
                <a:ea typeface="Libre Baskerville" charset="0"/>
                <a:cs typeface="Libre Baskerville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Section title goes here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685800" y="1215351"/>
            <a:ext cx="7829550" cy="568325"/>
          </a:xfrm>
          <a:prstGeom prst="rect">
            <a:avLst/>
          </a:prstGeom>
        </p:spPr>
        <p:txBody>
          <a:bodyPr lIns="0" tIns="0" rIns="0" bIns="0"/>
          <a:lstStyle>
            <a:lvl1pPr>
              <a:defRPr sz="2800" b="1" i="0">
                <a:solidFill>
                  <a:srgbClr val="3C8FC2"/>
                </a:solidFill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685800" y="1720850"/>
            <a:ext cx="7829550" cy="397986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2000"/>
              </a:lnSpc>
              <a:buClr>
                <a:srgbClr val="F78E04"/>
              </a:buClr>
              <a:buFontTx/>
              <a:buNone/>
              <a:defRPr sz="1600">
                <a:latin typeface="Open Sans" charset="0"/>
                <a:ea typeface="Open Sans" charset="0"/>
                <a:cs typeface="Open Sans" charset="0"/>
              </a:defRPr>
            </a:lvl1pPr>
            <a:lvl2pPr marL="457200" indent="0">
              <a:lnSpc>
                <a:spcPts val="1800"/>
              </a:lnSpc>
              <a:buFontTx/>
              <a:buNone/>
              <a:defRPr sz="1400" baseline="0">
                <a:latin typeface="Open Sans" charset="0"/>
                <a:ea typeface="Open Sans" charset="0"/>
                <a:cs typeface="Open Sans" charset="0"/>
              </a:defRPr>
            </a:lvl2pPr>
            <a:lvl3pPr marL="914400" indent="0">
              <a:lnSpc>
                <a:spcPts val="1800"/>
              </a:lnSpc>
              <a:buFontTx/>
              <a:buNone/>
              <a:defRPr sz="1400">
                <a:latin typeface="Open Sans" charset="0"/>
                <a:ea typeface="Open Sans" charset="0"/>
                <a:cs typeface="Open Sans" charset="0"/>
              </a:defRPr>
            </a:lvl3pPr>
            <a:lvl4pPr marL="1371600" indent="0">
              <a:lnSpc>
                <a:spcPts val="1800"/>
              </a:lnSpc>
              <a:buFontTx/>
              <a:buNone/>
              <a:defRPr sz="1400">
                <a:latin typeface="Open Sans" charset="0"/>
                <a:ea typeface="Open Sans" charset="0"/>
                <a:cs typeface="Open Sans" charset="0"/>
              </a:defRPr>
            </a:lvl4pPr>
            <a:lvl5pPr marL="1828800" indent="0">
              <a:lnSpc>
                <a:spcPts val="1800"/>
              </a:lnSpc>
              <a:buFontTx/>
              <a:buNone/>
              <a:defRPr sz="1400">
                <a:latin typeface="Open Sans" charset="0"/>
                <a:ea typeface="Open Sans" charset="0"/>
                <a:cs typeface="Open Sans" charset="0"/>
              </a:defRPr>
            </a:lvl5pPr>
          </a:lstStyle>
          <a:p>
            <a:pPr lvl="0"/>
            <a:r>
              <a:rPr lang="en-US" dirty="0"/>
              <a:t>Click to edit Master text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r>
              <a:rPr lang="en-US" dirty="0"/>
              <a:t>Slide </a:t>
            </a:r>
            <a:fld id="{237327F6-CF29-6644-B18A-F8A5C802BDC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135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Hal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812397"/>
            <a:ext cx="3787140" cy="309966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1600" i="1" baseline="0">
                <a:solidFill>
                  <a:srgbClr val="365695"/>
                </a:solidFill>
                <a:latin typeface="Libre Baskerville" charset="0"/>
                <a:ea typeface="Libre Baskerville" charset="0"/>
                <a:cs typeface="Libre Baskerville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Section title goes here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685800" y="1215351"/>
            <a:ext cx="3787140" cy="568325"/>
          </a:xfrm>
          <a:prstGeom prst="rect">
            <a:avLst/>
          </a:prstGeom>
        </p:spPr>
        <p:txBody>
          <a:bodyPr lIns="0" tIns="0" rIns="0" bIns="0"/>
          <a:lstStyle>
            <a:lvl1pPr>
              <a:defRPr sz="2800" b="1" i="0">
                <a:solidFill>
                  <a:srgbClr val="3C8FC2"/>
                </a:solidFill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685800" y="1720850"/>
            <a:ext cx="3787140" cy="397986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2000"/>
              </a:lnSpc>
              <a:buClr>
                <a:srgbClr val="F78E04"/>
              </a:buClr>
              <a:buFontTx/>
              <a:buNone/>
              <a:defRPr sz="1600">
                <a:latin typeface="Open Sans" charset="0"/>
                <a:ea typeface="Open Sans" charset="0"/>
                <a:cs typeface="Open Sans" charset="0"/>
              </a:defRPr>
            </a:lvl1pPr>
            <a:lvl2pPr marL="457200" indent="0">
              <a:lnSpc>
                <a:spcPts val="1800"/>
              </a:lnSpc>
              <a:buFontTx/>
              <a:buNone/>
              <a:defRPr sz="1400" baseline="0">
                <a:latin typeface="Open Sans" charset="0"/>
                <a:ea typeface="Open Sans" charset="0"/>
                <a:cs typeface="Open Sans" charset="0"/>
              </a:defRPr>
            </a:lvl2pPr>
            <a:lvl3pPr marL="914400" indent="0">
              <a:lnSpc>
                <a:spcPts val="1800"/>
              </a:lnSpc>
              <a:buFontTx/>
              <a:buNone/>
              <a:defRPr sz="1400">
                <a:latin typeface="Open Sans" charset="0"/>
                <a:ea typeface="Open Sans" charset="0"/>
                <a:cs typeface="Open Sans" charset="0"/>
              </a:defRPr>
            </a:lvl3pPr>
            <a:lvl4pPr marL="1371600" indent="0">
              <a:lnSpc>
                <a:spcPts val="1800"/>
              </a:lnSpc>
              <a:buFontTx/>
              <a:buNone/>
              <a:defRPr sz="1400">
                <a:latin typeface="Open Sans" charset="0"/>
                <a:ea typeface="Open Sans" charset="0"/>
                <a:cs typeface="Open Sans" charset="0"/>
              </a:defRPr>
            </a:lvl4pPr>
            <a:lvl5pPr marL="1828800" indent="0">
              <a:lnSpc>
                <a:spcPts val="1800"/>
              </a:lnSpc>
              <a:buFontTx/>
              <a:buNone/>
              <a:defRPr sz="1400">
                <a:latin typeface="Open Sans" charset="0"/>
                <a:ea typeface="Open Sans" charset="0"/>
                <a:cs typeface="Open Sans" charset="0"/>
              </a:defRPr>
            </a:lvl5pPr>
          </a:lstStyle>
          <a:p>
            <a:pPr lvl="0"/>
            <a:r>
              <a:rPr lang="en-US" dirty="0"/>
              <a:t>Click to edit Master text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r>
              <a:rPr lang="en-US" dirty="0"/>
              <a:t>Slide </a:t>
            </a:r>
            <a:fld id="{237327F6-CF29-6644-B18A-F8A5C802BDC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6584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56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Text 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8001"/>
            <a:ext cx="7840980" cy="4351338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lnSpc>
                <a:spcPts val="2000"/>
              </a:lnSpc>
              <a:buClr>
                <a:srgbClr val="F78E04"/>
              </a:buClr>
              <a:buFont typeface="LucidaGrande" charset="0"/>
              <a:buChar char="▶"/>
              <a:defRPr sz="1600">
                <a:latin typeface="Open Sans" charset="0"/>
                <a:ea typeface="Open Sans" charset="0"/>
                <a:cs typeface="Open Sans" charset="0"/>
              </a:defRPr>
            </a:lvl1pPr>
            <a:lvl2pPr>
              <a:lnSpc>
                <a:spcPts val="2000"/>
              </a:lnSpc>
              <a:defRPr sz="1600">
                <a:latin typeface="Open Sans" charset="0"/>
                <a:ea typeface="Open Sans" charset="0"/>
                <a:cs typeface="Open Sans" charset="0"/>
              </a:defRPr>
            </a:lvl2pPr>
            <a:lvl3pPr>
              <a:defRPr sz="1400">
                <a:latin typeface="Open Sans" charset="0"/>
                <a:ea typeface="Open Sans" charset="0"/>
                <a:cs typeface="Open Sans" charset="0"/>
              </a:defRPr>
            </a:lvl3pPr>
            <a:lvl4pPr>
              <a:defRPr sz="1400">
                <a:latin typeface="Open Sans" charset="0"/>
                <a:ea typeface="Open Sans" charset="0"/>
                <a:cs typeface="Open Sans" charset="0"/>
              </a:defRPr>
            </a:lvl4pPr>
            <a:lvl5pPr>
              <a:defRPr sz="1400">
                <a:latin typeface="Open Sans" charset="0"/>
                <a:ea typeface="Open Sans" charset="0"/>
                <a:cs typeface="Open Sans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685800" y="812397"/>
            <a:ext cx="7833360" cy="309966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1600" i="1" baseline="0">
                <a:solidFill>
                  <a:srgbClr val="365695"/>
                </a:solidFill>
                <a:latin typeface="Libre Baskerville" charset="0"/>
                <a:ea typeface="Libre Baskerville" charset="0"/>
                <a:cs typeface="Libre Baskerville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Section title goes here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685800" y="1215351"/>
            <a:ext cx="7833360" cy="568325"/>
          </a:xfrm>
          <a:prstGeom prst="rect">
            <a:avLst/>
          </a:prstGeom>
        </p:spPr>
        <p:txBody>
          <a:bodyPr lIns="0" tIns="0" rIns="0" bIns="0"/>
          <a:lstStyle>
            <a:lvl1pPr>
              <a:defRPr sz="2800" b="1" i="0">
                <a:solidFill>
                  <a:srgbClr val="3C8FC2"/>
                </a:solidFill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r>
              <a:rPr lang="en-US" dirty="0"/>
              <a:t>Slide </a:t>
            </a:r>
            <a:fld id="{237327F6-CF29-6644-B18A-F8A5C802BDC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5068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Text Hal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8001"/>
            <a:ext cx="3825240" cy="4351338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lnSpc>
                <a:spcPts val="2000"/>
              </a:lnSpc>
              <a:buClr>
                <a:srgbClr val="F78E04"/>
              </a:buClr>
              <a:buFont typeface="LucidaGrande" charset="0"/>
              <a:buChar char="▶"/>
              <a:defRPr sz="1600">
                <a:latin typeface="Open Sans" charset="0"/>
                <a:ea typeface="Open Sans" charset="0"/>
                <a:cs typeface="Open Sans" charset="0"/>
              </a:defRPr>
            </a:lvl1pPr>
            <a:lvl2pPr>
              <a:lnSpc>
                <a:spcPts val="2000"/>
              </a:lnSpc>
              <a:defRPr sz="1600">
                <a:latin typeface="Open Sans" charset="0"/>
                <a:ea typeface="Open Sans" charset="0"/>
                <a:cs typeface="Open Sans" charset="0"/>
              </a:defRPr>
            </a:lvl2pPr>
            <a:lvl3pPr>
              <a:defRPr sz="1400">
                <a:latin typeface="Open Sans" charset="0"/>
                <a:ea typeface="Open Sans" charset="0"/>
                <a:cs typeface="Open Sans" charset="0"/>
              </a:defRPr>
            </a:lvl3pPr>
            <a:lvl4pPr>
              <a:defRPr sz="1400">
                <a:latin typeface="Open Sans" charset="0"/>
                <a:ea typeface="Open Sans" charset="0"/>
                <a:cs typeface="Open Sans" charset="0"/>
              </a:defRPr>
            </a:lvl4pPr>
            <a:lvl5pPr>
              <a:defRPr sz="1400">
                <a:latin typeface="Open Sans" charset="0"/>
                <a:ea typeface="Open Sans" charset="0"/>
                <a:cs typeface="Open Sans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685800" y="812397"/>
            <a:ext cx="3817620" cy="309966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1600" i="1" baseline="0">
                <a:solidFill>
                  <a:srgbClr val="365695"/>
                </a:solidFill>
                <a:latin typeface="Libre Baskerville" charset="0"/>
                <a:ea typeface="Libre Baskerville" charset="0"/>
                <a:cs typeface="Libre Baskerville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Section title goes here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685800" y="1215351"/>
            <a:ext cx="3825240" cy="568325"/>
          </a:xfrm>
          <a:prstGeom prst="rect">
            <a:avLst/>
          </a:prstGeom>
        </p:spPr>
        <p:txBody>
          <a:bodyPr lIns="0" tIns="0" rIns="0" bIns="0"/>
          <a:lstStyle>
            <a:lvl1pPr>
              <a:defRPr sz="2800" b="1" i="0">
                <a:solidFill>
                  <a:srgbClr val="3C8FC2"/>
                </a:solidFill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r>
              <a:rPr lang="en-US" dirty="0"/>
              <a:t>Slide </a:t>
            </a:r>
            <a:fld id="{237327F6-CF29-6644-B18A-F8A5C802BDC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04756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SideBy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8001"/>
            <a:ext cx="3825240" cy="4351338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lnSpc>
                <a:spcPts val="2000"/>
              </a:lnSpc>
              <a:buClr>
                <a:srgbClr val="F78E04"/>
              </a:buClr>
              <a:buFont typeface="LucidaGrande" charset="0"/>
              <a:buChar char="▶"/>
              <a:defRPr sz="1600">
                <a:latin typeface="Open Sans" charset="0"/>
                <a:ea typeface="Open Sans" charset="0"/>
                <a:cs typeface="Open Sans" charset="0"/>
              </a:defRPr>
            </a:lvl1pPr>
            <a:lvl2pPr>
              <a:lnSpc>
                <a:spcPts val="2000"/>
              </a:lnSpc>
              <a:defRPr sz="1600">
                <a:latin typeface="Open Sans" charset="0"/>
                <a:ea typeface="Open Sans" charset="0"/>
                <a:cs typeface="Open Sans" charset="0"/>
              </a:defRPr>
            </a:lvl2pPr>
            <a:lvl3pPr>
              <a:defRPr sz="1400">
                <a:latin typeface="Open Sans" charset="0"/>
                <a:ea typeface="Open Sans" charset="0"/>
                <a:cs typeface="Open Sans" charset="0"/>
              </a:defRPr>
            </a:lvl3pPr>
            <a:lvl4pPr>
              <a:defRPr sz="1400">
                <a:latin typeface="Open Sans" charset="0"/>
                <a:ea typeface="Open Sans" charset="0"/>
                <a:cs typeface="Open Sans" charset="0"/>
              </a:defRPr>
            </a:lvl4pPr>
            <a:lvl5pPr>
              <a:defRPr sz="1400">
                <a:latin typeface="Open Sans" charset="0"/>
                <a:ea typeface="Open Sans" charset="0"/>
                <a:cs typeface="Open Sans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685800" y="812397"/>
            <a:ext cx="3817620" cy="309966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1600" i="1" baseline="0">
                <a:solidFill>
                  <a:srgbClr val="365695"/>
                </a:solidFill>
                <a:latin typeface="Libre Baskerville" charset="0"/>
                <a:ea typeface="Libre Baskerville" charset="0"/>
                <a:cs typeface="Libre Baskerville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Section title goes here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685800" y="1215351"/>
            <a:ext cx="3825240" cy="568325"/>
          </a:xfrm>
          <a:prstGeom prst="rect">
            <a:avLst/>
          </a:prstGeom>
        </p:spPr>
        <p:txBody>
          <a:bodyPr lIns="0" tIns="0" rIns="0" bIns="0"/>
          <a:lstStyle>
            <a:lvl1pPr>
              <a:defRPr sz="2800" b="1" i="0">
                <a:solidFill>
                  <a:srgbClr val="3C8FC2"/>
                </a:solidFill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r>
              <a:rPr lang="en-US" dirty="0"/>
              <a:t>Slide </a:t>
            </a:r>
            <a:fld id="{237327F6-CF29-6644-B18A-F8A5C802BDC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4642637" y="1776888"/>
            <a:ext cx="3825240" cy="4351338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lnSpc>
                <a:spcPts val="2000"/>
              </a:lnSpc>
              <a:buClr>
                <a:srgbClr val="F78E04"/>
              </a:buClr>
              <a:buFont typeface="LucidaGrande" charset="0"/>
              <a:buChar char="▶"/>
              <a:defRPr sz="1600">
                <a:latin typeface="Open Sans" charset="0"/>
                <a:ea typeface="Open Sans" charset="0"/>
                <a:cs typeface="Open Sans" charset="0"/>
              </a:defRPr>
            </a:lvl1pPr>
            <a:lvl2pPr>
              <a:lnSpc>
                <a:spcPts val="2000"/>
              </a:lnSpc>
              <a:defRPr sz="1600">
                <a:latin typeface="Open Sans" charset="0"/>
                <a:ea typeface="Open Sans" charset="0"/>
                <a:cs typeface="Open Sans" charset="0"/>
              </a:defRPr>
            </a:lvl2pPr>
            <a:lvl3pPr>
              <a:defRPr sz="1400">
                <a:latin typeface="Open Sans" charset="0"/>
                <a:ea typeface="Open Sans" charset="0"/>
                <a:cs typeface="Open Sans" charset="0"/>
              </a:defRPr>
            </a:lvl3pPr>
            <a:lvl4pPr>
              <a:defRPr sz="1400">
                <a:latin typeface="Open Sans" charset="0"/>
                <a:ea typeface="Open Sans" charset="0"/>
                <a:cs typeface="Open Sans" charset="0"/>
              </a:defRPr>
            </a:lvl4pPr>
            <a:lvl5pPr>
              <a:defRPr sz="1400">
                <a:latin typeface="Open Sans" charset="0"/>
                <a:ea typeface="Open Sans" charset="0"/>
                <a:cs typeface="Open Sans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6067170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r>
              <a:rPr lang="en-US" dirty="0"/>
              <a:t>Slide </a:t>
            </a:r>
            <a:fld id="{237327F6-CF29-6644-B18A-F8A5C802BDC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58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8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rgbClr val="E2E4DA">
                  <a:alpha val="60000"/>
                </a:srgbClr>
              </a:gs>
              <a:gs pos="72000">
                <a:srgbClr val="D4D7C8">
                  <a:lumMod val="94000"/>
                  <a:lumOff val="6000"/>
                  <a:alpha val="91000"/>
                </a:srgbClr>
              </a:gs>
              <a:gs pos="100000">
                <a:srgbClr val="E2E4DA">
                  <a:lumMod val="78000"/>
                  <a:alpha val="89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4155" y="6150747"/>
            <a:ext cx="1192580" cy="43192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r>
              <a:rPr lang="en-US" dirty="0"/>
              <a:t>Slide </a:t>
            </a:r>
            <a:fld id="{237327F6-CF29-6644-B18A-F8A5C802BDC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6134399" y="6747640"/>
            <a:ext cx="3009601" cy="1103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175201" y="6747641"/>
            <a:ext cx="2959199" cy="110360"/>
          </a:xfrm>
          <a:prstGeom prst="rect">
            <a:avLst/>
          </a:prstGeom>
          <a:solidFill>
            <a:srgbClr val="A8CB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" y="6748444"/>
            <a:ext cx="3175195" cy="112233"/>
          </a:xfrm>
          <a:prstGeom prst="rect">
            <a:avLst/>
          </a:prstGeom>
          <a:solidFill>
            <a:srgbClr val="3691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50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8" r:id="rId2"/>
    <p:sldLayoutId id="2147483662" r:id="rId3"/>
    <p:sldLayoutId id="2147483669" r:id="rId4"/>
    <p:sldLayoutId id="2147483670" r:id="rId5"/>
    <p:sldLayoutId id="2147483667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Relationship Id="rId3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Relationship Id="rId3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7.jpeg"/><Relationship Id="rId5" Type="http://schemas.openxmlformats.org/officeDocument/2006/relationships/image" Target="../media/image8.jpeg"/><Relationship Id="rId1" Type="http://schemas.openxmlformats.org/officeDocument/2006/relationships/slideLayout" Target="../slideLayouts/slideLayout4.xml"/><Relationship Id="rId2" Type="http://schemas.openxmlformats.org/officeDocument/2006/relationships/hyperlink" Target="http://www.selfadvocacyonline.org/learning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717962"/>
            <a:ext cx="9144000" cy="3145745"/>
          </a:xfrm>
          <a:prstGeom prst="rect">
            <a:avLst/>
          </a:prstGeom>
          <a:solidFill>
            <a:srgbClr val="4DA0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32999" y="4461152"/>
            <a:ext cx="7772400" cy="649194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24000"/>
              </a:prstClr>
            </a:outerShdw>
          </a:effectLst>
        </p:spPr>
        <p:txBody>
          <a:bodyPr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2800" dirty="0" smtClean="0">
                <a:solidFill>
                  <a:schemeClr val="bg1"/>
                </a:solidFill>
              </a:rPr>
              <a:t>Transition from School </a:t>
            </a:r>
            <a:r>
              <a:rPr lang="en-US" altLang="en-US" sz="2800" dirty="0">
                <a:solidFill>
                  <a:schemeClr val="bg1"/>
                </a:solidFill>
              </a:rPr>
              <a:t>to Community</a:t>
            </a:r>
          </a:p>
          <a:p>
            <a:endParaRPr lang="en-US" sz="2800" b="1" dirty="0">
              <a:solidFill>
                <a:schemeClr val="bg1"/>
              </a:solidFill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332998" y="4896457"/>
            <a:ext cx="68580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600" i="1" dirty="0">
              <a:solidFill>
                <a:srgbClr val="002060"/>
              </a:solidFill>
              <a:latin typeface="Libre Baskerville" charset="0"/>
              <a:ea typeface="Libre Baskerville" charset="0"/>
              <a:cs typeface="Libre Baskerville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69306" y="5846400"/>
            <a:ext cx="1948844" cy="70581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0" name="Rectangle 9"/>
          <p:cNvSpPr/>
          <p:nvPr/>
        </p:nvSpPr>
        <p:spPr>
          <a:xfrm>
            <a:off x="6134396" y="3710344"/>
            <a:ext cx="3009601" cy="15783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175198" y="3710345"/>
            <a:ext cx="2959199" cy="157830"/>
          </a:xfrm>
          <a:prstGeom prst="rect">
            <a:avLst/>
          </a:prstGeom>
          <a:solidFill>
            <a:srgbClr val="A8CB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0" y="3710344"/>
            <a:ext cx="3175195" cy="160508"/>
          </a:xfrm>
          <a:prstGeom prst="rect">
            <a:avLst/>
          </a:prstGeom>
          <a:solidFill>
            <a:srgbClr val="3691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fld id="{237327F6-CF29-6644-B18A-F8A5C802BDC1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424219" y="5403341"/>
            <a:ext cx="4191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bg1"/>
                </a:solidFill>
              </a:rPr>
              <a:t>Dena Hook, Vice President of Outreach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bg1"/>
                </a:solidFill>
              </a:rPr>
              <a:t>dhook@tsalliance.org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44000" cy="3725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0755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Transition </a:t>
            </a:r>
            <a:r>
              <a:rPr lang="en-US" dirty="0" smtClean="0"/>
              <a:t>from </a:t>
            </a:r>
            <a:r>
              <a:rPr lang="en-US" dirty="0"/>
              <a:t>School </a:t>
            </a:r>
            <a:r>
              <a:rPr lang="en-US" dirty="0" smtClean="0"/>
              <a:t>to Community</a:t>
            </a:r>
            <a:r>
              <a:rPr lang="en-US" dirty="0"/>
              <a:t> </a:t>
            </a:r>
            <a:r>
              <a:rPr lang="en-US" dirty="0" smtClean="0"/>
              <a:t>. . 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44056" y="1215351"/>
            <a:ext cx="7829550" cy="568325"/>
          </a:xfrm>
        </p:spPr>
        <p:txBody>
          <a:bodyPr/>
          <a:lstStyle/>
          <a:p>
            <a:r>
              <a:rPr lang="en-US" dirty="0"/>
              <a:t>What is Your Child’s Vision?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89610" y="2401059"/>
            <a:ext cx="7829550" cy="3979863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Know Your Child’s Vision</a:t>
            </a:r>
          </a:p>
          <a:p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Know Your Child’s Present  Levels of Performance</a:t>
            </a:r>
          </a:p>
          <a:p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Have High Expectations</a:t>
            </a:r>
          </a:p>
          <a:p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Bring Suggestions/Solutions (Think Outside the Box)</a:t>
            </a:r>
          </a:p>
          <a:p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Be </a:t>
            </a:r>
            <a:r>
              <a:rPr lang="en-US" sz="2400" dirty="0" smtClean="0"/>
              <a:t>Assertive, </a:t>
            </a:r>
            <a:r>
              <a:rPr lang="en-US" sz="2400" dirty="0"/>
              <a:t>Not Aggressive</a:t>
            </a:r>
          </a:p>
          <a:p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237327F6-CF29-6644-B18A-F8A5C802BDC1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6" name="Picture 6" descr="http://www.tsalliance.org/wp-content/uploads/2016/10/donors-150x1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986" y="652050"/>
            <a:ext cx="2164364" cy="1694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8376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5800" y="502431"/>
            <a:ext cx="7833360" cy="309966"/>
          </a:xfrm>
        </p:spPr>
        <p:txBody>
          <a:bodyPr/>
          <a:lstStyle/>
          <a:p>
            <a:endParaRPr lang="en-US" sz="2800" dirty="0"/>
          </a:p>
          <a:p>
            <a:r>
              <a:rPr lang="en-US" dirty="0"/>
              <a:t>Transition from School </a:t>
            </a:r>
            <a:r>
              <a:rPr lang="en-US" dirty="0" smtClean="0"/>
              <a:t>to Community . . 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499513"/>
            <a:ext cx="7829550" cy="568325"/>
          </a:xfrm>
        </p:spPr>
        <p:txBody>
          <a:bodyPr/>
          <a:lstStyle/>
          <a:p>
            <a:r>
              <a:rPr lang="en-US" sz="2400" b="0" dirty="0"/>
              <a:t>Answers to the </a:t>
            </a:r>
            <a:r>
              <a:rPr lang="en-US" sz="2400" b="0" dirty="0"/>
              <a:t>F</a:t>
            </a:r>
            <a:r>
              <a:rPr lang="en-US" sz="2400" b="0" dirty="0" smtClean="0"/>
              <a:t>ollowing:</a:t>
            </a:r>
            <a:r>
              <a:rPr lang="en-US" dirty="0">
                <a:solidFill>
                  <a:schemeClr val="accent5">
                    <a:lumMod val="25000"/>
                  </a:schemeClr>
                </a:solidFill>
              </a:rPr>
              <a:t/>
            </a:r>
            <a:br>
              <a:rPr lang="en-US" dirty="0">
                <a:solidFill>
                  <a:schemeClr val="accent5">
                    <a:lumMod val="25000"/>
                  </a:schemeClr>
                </a:solidFill>
              </a:rPr>
            </a:br>
            <a:r>
              <a:rPr lang="en-US" altLang="en-US" dirty="0">
                <a:solidFill>
                  <a:schemeClr val="hlink"/>
                </a:solidFill>
                <a:latin typeface="Franklin Gothic Book" panose="020B0503020102020204" pitchFamily="34" charset="0"/>
              </a:rPr>
              <a:t/>
            </a:r>
            <a:br>
              <a:rPr lang="en-US" altLang="en-US" dirty="0">
                <a:solidFill>
                  <a:schemeClr val="hlink"/>
                </a:solidFill>
                <a:latin typeface="Franklin Gothic Book" panose="020B0503020102020204" pitchFamily="34" charset="0"/>
              </a:rPr>
            </a:b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85800" y="1720851"/>
            <a:ext cx="7829550" cy="2339598"/>
          </a:xfrm>
        </p:spPr>
        <p:txBody>
          <a:bodyPr/>
          <a:lstStyle/>
          <a:p>
            <a:pPr lvl="1">
              <a:spcBef>
                <a:spcPct val="50000"/>
              </a:spcBef>
              <a:defRPr/>
            </a:pPr>
            <a:endParaRPr lang="en-US" altLang="en-US" sz="2200" dirty="0">
              <a:solidFill>
                <a:srgbClr val="365695"/>
              </a:solidFill>
            </a:endParaRPr>
          </a:p>
          <a:p>
            <a:pPr marL="800100" lvl="1" indent="-3429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200" dirty="0"/>
              <a:t>What is Transition in IDEA?</a:t>
            </a:r>
          </a:p>
          <a:p>
            <a:pPr marL="800100" lvl="1" indent="-3429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200" dirty="0"/>
              <a:t>What is Your Responsibility?</a:t>
            </a:r>
          </a:p>
          <a:p>
            <a:pPr marL="800100" lvl="1" indent="-3429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200" dirty="0"/>
              <a:t>What is the School’s Responsibility?</a:t>
            </a:r>
          </a:p>
          <a:p>
            <a:pPr lvl="1">
              <a:spcBef>
                <a:spcPct val="50000"/>
              </a:spcBef>
              <a:defRPr/>
            </a:pPr>
            <a:endParaRPr lang="en-US" altLang="en-US" sz="2200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237327F6-CF29-6644-B18A-F8A5C802BDC1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903916" y="4137181"/>
            <a:ext cx="1841589" cy="177022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4201" y="4137181"/>
            <a:ext cx="1828800" cy="177764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632946" y="4137181"/>
            <a:ext cx="4038600" cy="2090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813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778001"/>
            <a:ext cx="7840980" cy="3138556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buNone/>
            </a:pPr>
            <a:r>
              <a:rPr lang="en-US" altLang="en-US" sz="2000" dirty="0" smtClean="0">
                <a:latin typeface="Open Sans"/>
              </a:rPr>
              <a:t>”My TSC </a:t>
            </a:r>
            <a:r>
              <a:rPr lang="en-US" altLang="en-US" sz="2000" dirty="0">
                <a:latin typeface="Open Sans"/>
              </a:rPr>
              <a:t>daughter graduates next month (age 21). We are absolutely without </a:t>
            </a:r>
            <a:r>
              <a:rPr lang="en-US" altLang="en-US" sz="2000" dirty="0" smtClean="0">
                <a:latin typeface="Open Sans"/>
              </a:rPr>
              <a:t>a plan </a:t>
            </a:r>
            <a:r>
              <a:rPr lang="en-US" altLang="en-US" sz="2000" dirty="0">
                <a:latin typeface="Open Sans"/>
              </a:rPr>
              <a:t>for the next step. Vocational  Rehabilitation Services isn't going to </a:t>
            </a:r>
            <a:r>
              <a:rPr lang="en-US" altLang="en-US" sz="2000" dirty="0" smtClean="0">
                <a:latin typeface="Open Sans"/>
              </a:rPr>
              <a:t>do much</a:t>
            </a:r>
            <a:r>
              <a:rPr lang="en-US" altLang="en-US" sz="2000" dirty="0">
                <a:latin typeface="Open Sans"/>
              </a:rPr>
              <a:t>.  Might find her a meaningless job. No skills training.  Anyone know </a:t>
            </a:r>
            <a:r>
              <a:rPr lang="en-US" altLang="en-US" sz="2000" dirty="0" smtClean="0">
                <a:latin typeface="Open Sans"/>
              </a:rPr>
              <a:t>of resources </a:t>
            </a:r>
            <a:r>
              <a:rPr lang="en-US" altLang="en-US" sz="2000" dirty="0">
                <a:latin typeface="Open Sans"/>
              </a:rPr>
              <a:t>I should be tapping into? Ideas?”</a:t>
            </a:r>
          </a:p>
          <a:p>
            <a:pPr marL="0" indent="0">
              <a:buNone/>
            </a:pPr>
            <a:endParaRPr lang="en-US" sz="1800" dirty="0">
              <a:latin typeface="Open Sans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US" dirty="0"/>
              <a:t>Transition </a:t>
            </a:r>
            <a:r>
              <a:rPr lang="en-US" dirty="0"/>
              <a:t>f</a:t>
            </a:r>
            <a:r>
              <a:rPr lang="en-US" dirty="0" smtClean="0"/>
              <a:t>rom </a:t>
            </a:r>
            <a:r>
              <a:rPr lang="en-US" dirty="0"/>
              <a:t>School to </a:t>
            </a:r>
            <a:r>
              <a:rPr lang="en-US" dirty="0" smtClean="0"/>
              <a:t>Community . . 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b="0" dirty="0"/>
              <a:t>A Post on </a:t>
            </a:r>
            <a:r>
              <a:rPr lang="en-US" altLang="en-US" sz="2400" b="0" dirty="0" smtClean="0"/>
              <a:t>Inspire</a:t>
            </a:r>
            <a:r>
              <a:rPr lang="en-US" altLang="en-US" sz="2400" b="0" dirty="0"/>
              <a:t> </a:t>
            </a:r>
            <a:r>
              <a:rPr lang="en-US" altLang="en-US" sz="2400" b="0" dirty="0" smtClean="0"/>
              <a:t>. . .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237327F6-CF29-6644-B18A-F8A5C802BDC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267200" y="5267121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3C8FC2"/>
                </a:solidFill>
              </a:rPr>
              <a:t>Who Dropped the Ball</a:t>
            </a:r>
            <a:r>
              <a:rPr lang="en-US" b="1" dirty="0" smtClean="0">
                <a:solidFill>
                  <a:srgbClr val="3C8FC2"/>
                </a:solidFill>
              </a:rPr>
              <a:t>?</a:t>
            </a:r>
            <a:endParaRPr lang="en-US" b="1" dirty="0">
              <a:solidFill>
                <a:srgbClr val="3C8F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55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5800" y="812397"/>
            <a:ext cx="4553866" cy="309966"/>
          </a:xfrm>
        </p:spPr>
        <p:txBody>
          <a:bodyPr/>
          <a:lstStyle/>
          <a:p>
            <a:r>
              <a:rPr lang="en-US" dirty="0"/>
              <a:t>Transition </a:t>
            </a:r>
            <a:r>
              <a:rPr lang="en-US" dirty="0" smtClean="0"/>
              <a:t>from </a:t>
            </a:r>
            <a:r>
              <a:rPr lang="en-US" dirty="0"/>
              <a:t>School </a:t>
            </a:r>
            <a:r>
              <a:rPr lang="en-US" dirty="0" smtClean="0"/>
              <a:t>to Community . . 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436687"/>
            <a:ext cx="3787140" cy="568325"/>
          </a:xfrm>
        </p:spPr>
        <p:txBody>
          <a:bodyPr/>
          <a:lstStyle/>
          <a:p>
            <a:r>
              <a:rPr lang="en-US" sz="2000" b="0" dirty="0"/>
              <a:t>Federal Law (IDEA) is Clear: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spcBef>
                <a:spcPct val="50000"/>
              </a:spcBef>
              <a:buClrTx/>
            </a:pPr>
            <a:endParaRPr lang="en-US" altLang="en-US" dirty="0">
              <a:latin typeface="Franklin Gothic Book" panose="020B0503020102020204" pitchFamily="34" charset="0"/>
            </a:endParaRPr>
          </a:p>
          <a:p>
            <a:pPr>
              <a:lnSpc>
                <a:spcPct val="100000"/>
              </a:lnSpc>
              <a:spcBef>
                <a:spcPct val="50000"/>
              </a:spcBef>
              <a:buClrTx/>
            </a:pPr>
            <a:r>
              <a:rPr lang="en-US" altLang="en-US" dirty="0"/>
              <a:t>“Our national policy of ensuring equality of opportunity, full participation, independent living, and economic self-sufficiency for individuals with disabilities “  [20 U.C.C.1400(c)(1)]  </a:t>
            </a:r>
          </a:p>
          <a:p>
            <a:pPr>
              <a:lnSpc>
                <a:spcPct val="100000"/>
              </a:lnSpc>
              <a:spcBef>
                <a:spcPct val="50000"/>
              </a:spcBef>
              <a:buClrTx/>
            </a:pPr>
            <a:r>
              <a:rPr lang="en-US" altLang="en-US" dirty="0"/>
              <a:t>“Preparing children with disabilities to lead productive and independent adult lives, to the maximum extent possible” [20 U.S.C. 1400(c)(5)(A)(ii)]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237327F6-CF29-6644-B18A-F8A5C802BDC1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39666" y="1142757"/>
            <a:ext cx="2552611" cy="214556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35210" y="3777090"/>
            <a:ext cx="4038600" cy="2090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187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799" y="1778001"/>
            <a:ext cx="7829551" cy="4351338"/>
          </a:xfrm>
        </p:spPr>
        <p:txBody>
          <a:bodyPr/>
          <a:lstStyle/>
          <a:p>
            <a:pPr>
              <a:spcBef>
                <a:spcPct val="50000"/>
              </a:spcBef>
              <a:buClrTx/>
            </a:pPr>
            <a:r>
              <a:rPr lang="en-US" altLang="en-US" dirty="0"/>
              <a:t>Needs to be addressed at age 16 (or earlier if needed)</a:t>
            </a:r>
          </a:p>
          <a:p>
            <a:pPr>
              <a:spcBef>
                <a:spcPct val="50000"/>
              </a:spcBef>
              <a:buClrTx/>
            </a:pPr>
            <a:r>
              <a:rPr lang="en-US" altLang="en-US" dirty="0"/>
              <a:t>Student Involvement  </a:t>
            </a:r>
            <a:r>
              <a:rPr lang="en-US" altLang="en-US" dirty="0">
                <a:hlinkClick r:id="rId2"/>
              </a:rPr>
              <a:t>http://www.selfadvocacyonline.org/learning/</a:t>
            </a:r>
            <a:r>
              <a:rPr lang="en-US" altLang="en-US" dirty="0"/>
              <a:t> </a:t>
            </a:r>
          </a:p>
          <a:p>
            <a:pPr>
              <a:spcBef>
                <a:spcPct val="50000"/>
              </a:spcBef>
              <a:buClrTx/>
            </a:pPr>
            <a:r>
              <a:rPr lang="en-US" altLang="en-US" dirty="0"/>
              <a:t>Data from vocational, medical, psychological assessments</a:t>
            </a:r>
          </a:p>
          <a:p>
            <a:pPr>
              <a:spcBef>
                <a:spcPct val="50000"/>
              </a:spcBef>
              <a:buClrTx/>
            </a:pPr>
            <a:r>
              <a:rPr lang="en-US" altLang="en-US" dirty="0"/>
              <a:t>A plan that </a:t>
            </a:r>
            <a:r>
              <a:rPr lang="en-US" altLang="en-US" dirty="0" smtClean="0"/>
              <a:t>includes </a:t>
            </a:r>
            <a:r>
              <a:rPr lang="en-US" altLang="en-US" dirty="0"/>
              <a:t>functional and academic progress goals </a:t>
            </a:r>
          </a:p>
          <a:p>
            <a:pPr>
              <a:spcBef>
                <a:spcPct val="50000"/>
              </a:spcBef>
              <a:buClrTx/>
            </a:pPr>
            <a:r>
              <a:rPr lang="en-US" altLang="en-US" dirty="0" smtClean="0"/>
              <a:t>Results-oriented </a:t>
            </a:r>
            <a:r>
              <a:rPr lang="en-US" altLang="en-US" dirty="0"/>
              <a:t>moving from school to </a:t>
            </a:r>
            <a:r>
              <a:rPr lang="en-US" altLang="en-US" dirty="0" smtClean="0"/>
              <a:t>post-school </a:t>
            </a:r>
            <a:r>
              <a:rPr lang="en-US" altLang="en-US" dirty="0"/>
              <a:t>activities</a:t>
            </a:r>
          </a:p>
          <a:p>
            <a:pPr>
              <a:spcBef>
                <a:spcPct val="50000"/>
              </a:spcBef>
              <a:buClrTx/>
            </a:pPr>
            <a:r>
              <a:rPr lang="en-US" altLang="en-US" dirty="0"/>
              <a:t>Multi agency involvement </a:t>
            </a:r>
          </a:p>
          <a:p>
            <a:pPr lvl="1">
              <a:spcBef>
                <a:spcPct val="50000"/>
              </a:spcBef>
            </a:pPr>
            <a:r>
              <a:rPr lang="en-US" altLang="en-US" dirty="0"/>
              <a:t>Vocation Rehabilitation Services</a:t>
            </a:r>
          </a:p>
          <a:p>
            <a:pPr lvl="1">
              <a:spcBef>
                <a:spcPct val="50000"/>
              </a:spcBef>
            </a:pPr>
            <a:r>
              <a:rPr lang="en-US" altLang="en-US" dirty="0"/>
              <a:t>Local “The Arc”</a:t>
            </a:r>
          </a:p>
          <a:p>
            <a:pPr lvl="1">
              <a:spcBef>
                <a:spcPct val="50000"/>
              </a:spcBef>
            </a:pPr>
            <a:r>
              <a:rPr lang="en-US" altLang="en-US" dirty="0"/>
              <a:t>DD Council (Case Worker)</a:t>
            </a:r>
          </a:p>
          <a:p>
            <a:pPr lvl="1">
              <a:spcBef>
                <a:spcPct val="50000"/>
              </a:spcBef>
            </a:pPr>
            <a:r>
              <a:rPr lang="en-US" altLang="en-US" dirty="0"/>
              <a:t>Independent Living Centers</a:t>
            </a:r>
          </a:p>
          <a:p>
            <a:endParaRPr lang="en-US" b="1" dirty="0">
              <a:solidFill>
                <a:srgbClr val="365695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US" dirty="0"/>
              <a:t>Transition from School to </a:t>
            </a:r>
            <a:r>
              <a:rPr lang="en-US" dirty="0" smtClean="0"/>
              <a:t>Community . . 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IEP </a:t>
            </a:r>
            <a:r>
              <a:rPr lang="en-US" dirty="0" smtClean="0"/>
              <a:t>Transition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237327F6-CF29-6644-B18A-F8A5C802BDC1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941012" y="3024500"/>
            <a:ext cx="1694446" cy="2145563"/>
          </a:xfrm>
          <a:prstGeom prst="rect">
            <a:avLst/>
          </a:prstGeom>
        </p:spPr>
      </p:pic>
      <p:pic>
        <p:nvPicPr>
          <p:cNvPr id="1026" name="Picture 2" descr="http://www.tsalliance.org/wp-content/uploads/2016/10/fam-150x15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4455688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tsalliance.org/wp-content/uploads/2016/10/donors-150x15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0110" y="781061"/>
            <a:ext cx="1713079" cy="128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7152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226365"/>
            <a:ext cx="3694834" cy="3902974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rgbClr val="365695"/>
                </a:solidFill>
              </a:rPr>
              <a:t>What </a:t>
            </a:r>
            <a:r>
              <a:rPr lang="en-US" sz="1800" b="1" dirty="0" smtClean="0">
                <a:solidFill>
                  <a:srgbClr val="365695"/>
                </a:solidFill>
              </a:rPr>
              <a:t>Are</a:t>
            </a:r>
            <a:r>
              <a:rPr lang="en-US" sz="1800" b="1" dirty="0" smtClean="0">
                <a:solidFill>
                  <a:srgbClr val="365695"/>
                </a:solidFill>
              </a:rPr>
              <a:t> </a:t>
            </a:r>
            <a:r>
              <a:rPr lang="en-US" sz="1800" b="1" dirty="0">
                <a:solidFill>
                  <a:srgbClr val="365695"/>
                </a:solidFill>
              </a:rPr>
              <a:t>Your Child’s Present Levels </a:t>
            </a:r>
            <a:r>
              <a:rPr lang="en-US" sz="1800" b="1" dirty="0" smtClean="0">
                <a:solidFill>
                  <a:srgbClr val="365695"/>
                </a:solidFill>
              </a:rPr>
              <a:t>In:</a:t>
            </a:r>
            <a:endParaRPr lang="en-US" sz="1800" b="1" dirty="0">
              <a:solidFill>
                <a:srgbClr val="365695"/>
              </a:solidFill>
            </a:endParaRPr>
          </a:p>
          <a:p>
            <a:pPr marL="0" indent="0">
              <a:buNone/>
            </a:pPr>
            <a:endParaRPr lang="en-US" sz="1800" b="1" dirty="0">
              <a:solidFill>
                <a:srgbClr val="365695"/>
              </a:solidFill>
            </a:endParaRPr>
          </a:p>
          <a:p>
            <a:r>
              <a:rPr lang="en-US" sz="1800" dirty="0"/>
              <a:t>Academics?</a:t>
            </a:r>
          </a:p>
          <a:p>
            <a:r>
              <a:rPr lang="en-US" sz="1800" dirty="0"/>
              <a:t>Functional Skills (Living Skills)?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3"/>
          </p:nvPr>
        </p:nvSpPr>
        <p:spPr>
          <a:xfrm>
            <a:off x="685799" y="812397"/>
            <a:ext cx="4459077" cy="309966"/>
          </a:xfrm>
        </p:spPr>
        <p:txBody>
          <a:bodyPr/>
          <a:lstStyle/>
          <a:p>
            <a:r>
              <a:rPr lang="en-US" dirty="0"/>
              <a:t>Transition </a:t>
            </a:r>
            <a:r>
              <a:rPr lang="en-US" dirty="0"/>
              <a:t>f</a:t>
            </a:r>
            <a:r>
              <a:rPr lang="en-US" dirty="0" smtClean="0"/>
              <a:t>rom </a:t>
            </a:r>
            <a:r>
              <a:rPr lang="en-US" dirty="0"/>
              <a:t>School </a:t>
            </a:r>
            <a:r>
              <a:rPr lang="en-US" dirty="0" smtClean="0"/>
              <a:t>to Community . . 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799" y="1215351"/>
            <a:ext cx="5449957" cy="568325"/>
          </a:xfrm>
        </p:spPr>
        <p:txBody>
          <a:bodyPr/>
          <a:lstStyle/>
          <a:p>
            <a:r>
              <a:rPr lang="en-US" dirty="0"/>
              <a:t>What is Your Child’s Vision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237327F6-CF29-6644-B18A-F8A5C802BDC1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7" name="Picture 7" descr="th?id=HN"/>
          <p:cNvPicPr>
            <a:picLocks noGrp="1" noChangeAspect="1" noChangeArrowheads="1"/>
          </p:cNvPicPr>
          <p:nvPr>
            <p:ph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0286" y="1630016"/>
            <a:ext cx="4025417" cy="40154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utoShape 8"/>
          <p:cNvSpPr>
            <a:spLocks noChangeArrowheads="1"/>
          </p:cNvSpPr>
          <p:nvPr/>
        </p:nvSpPr>
        <p:spPr bwMode="auto">
          <a:xfrm>
            <a:off x="4952203" y="3008873"/>
            <a:ext cx="1447800" cy="457200"/>
          </a:xfrm>
          <a:prstGeom prst="wedgeRectCallout">
            <a:avLst>
              <a:gd name="adj1" fmla="val -28887"/>
              <a:gd name="adj2" fmla="val 14412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latin typeface="Franklin Gothic Book" panose="020B0503020102020204" pitchFamily="34" charset="0"/>
              </a:rPr>
              <a:t>Present Levels </a:t>
            </a:r>
          </a:p>
        </p:txBody>
      </p:sp>
      <p:sp>
        <p:nvSpPr>
          <p:cNvPr id="10" name="AutoShape 11"/>
          <p:cNvSpPr>
            <a:spLocks noChangeArrowheads="1"/>
          </p:cNvSpPr>
          <p:nvPr/>
        </p:nvSpPr>
        <p:spPr bwMode="auto">
          <a:xfrm rot="19110211">
            <a:off x="6013568" y="3393626"/>
            <a:ext cx="2209800" cy="468313"/>
          </a:xfrm>
          <a:prstGeom prst="leftRightArrow">
            <a:avLst>
              <a:gd name="adj1" fmla="val 50000"/>
              <a:gd name="adj2" fmla="val 9437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>
                <a:latin typeface="Franklin Gothic Book" panose="020B0503020102020204" pitchFamily="34" charset="0"/>
              </a:rPr>
              <a:t>IEP Transition Plan</a:t>
            </a:r>
          </a:p>
        </p:txBody>
      </p:sp>
      <p:sp>
        <p:nvSpPr>
          <p:cNvPr id="11" name="AutoShape 9"/>
          <p:cNvSpPr>
            <a:spLocks noChangeArrowheads="1"/>
          </p:cNvSpPr>
          <p:nvPr/>
        </p:nvSpPr>
        <p:spPr bwMode="auto">
          <a:xfrm>
            <a:off x="7807579" y="925931"/>
            <a:ext cx="914400" cy="304800"/>
          </a:xfrm>
          <a:prstGeom prst="wedgeRectCallout">
            <a:avLst>
              <a:gd name="adj1" fmla="val 12672"/>
              <a:gd name="adj2" fmla="val 22285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latin typeface="Franklin Gothic Book" panose="020B0503020102020204" pitchFamily="34" charset="0"/>
              </a:rPr>
              <a:t>Vision</a:t>
            </a:r>
          </a:p>
        </p:txBody>
      </p:sp>
    </p:spTree>
    <p:extLst>
      <p:ext uri="{BB962C8B-B14F-4D97-AF65-F5344CB8AC3E}">
        <p14:creationId xmlns:p14="http://schemas.microsoft.com/office/powerpoint/2010/main" val="1020909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5799" y="812397"/>
            <a:ext cx="4459077" cy="309966"/>
          </a:xfrm>
        </p:spPr>
        <p:txBody>
          <a:bodyPr/>
          <a:lstStyle/>
          <a:p>
            <a:r>
              <a:rPr lang="en-US" dirty="0"/>
              <a:t>Transition </a:t>
            </a:r>
            <a:r>
              <a:rPr lang="en-US" dirty="0" smtClean="0"/>
              <a:t>from </a:t>
            </a:r>
            <a:r>
              <a:rPr lang="en-US" dirty="0"/>
              <a:t>School </a:t>
            </a:r>
            <a:r>
              <a:rPr lang="en-US" dirty="0" smtClean="0"/>
              <a:t>to Community</a:t>
            </a:r>
            <a:r>
              <a:rPr lang="en-US" dirty="0"/>
              <a:t> </a:t>
            </a:r>
            <a:r>
              <a:rPr lang="en-US" dirty="0" smtClean="0"/>
              <a:t>. . 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215351"/>
            <a:ext cx="7530548" cy="568325"/>
          </a:xfrm>
        </p:spPr>
        <p:txBody>
          <a:bodyPr/>
          <a:lstStyle/>
          <a:p>
            <a:r>
              <a:rPr lang="en-US" dirty="0"/>
              <a:t>How to Work with Your School System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85800" y="1876664"/>
            <a:ext cx="3787140" cy="3824049"/>
          </a:xfrm>
        </p:spPr>
        <p:txBody>
          <a:bodyPr/>
          <a:lstStyle/>
          <a:p>
            <a:r>
              <a:rPr lang="en-US" dirty="0"/>
              <a:t>What is Your </a:t>
            </a:r>
            <a:r>
              <a:rPr lang="en-US" dirty="0" smtClean="0"/>
              <a:t>Perception?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237327F6-CF29-6644-B18A-F8A5C802BDC1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6" name="Picture 5" descr="th?id=H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0259" y="2181241"/>
            <a:ext cx="4572000" cy="3612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228521" y="5963478"/>
            <a:ext cx="32467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Open Sans"/>
              </a:rPr>
              <a:t>What Do You See?</a:t>
            </a:r>
          </a:p>
        </p:txBody>
      </p:sp>
    </p:spTree>
    <p:extLst>
      <p:ext uri="{BB962C8B-B14F-4D97-AF65-F5344CB8AC3E}">
        <p14:creationId xmlns:p14="http://schemas.microsoft.com/office/powerpoint/2010/main" val="3389268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Transition </a:t>
            </a:r>
            <a:r>
              <a:rPr lang="en-US" dirty="0" smtClean="0"/>
              <a:t>from </a:t>
            </a:r>
            <a:r>
              <a:rPr lang="en-US" dirty="0"/>
              <a:t>School </a:t>
            </a:r>
            <a:r>
              <a:rPr lang="en-US" dirty="0" smtClean="0"/>
              <a:t>to Community</a:t>
            </a:r>
            <a:r>
              <a:rPr lang="en-US" dirty="0"/>
              <a:t> </a:t>
            </a:r>
            <a:r>
              <a:rPr lang="en-US" dirty="0" smtClean="0"/>
              <a:t>. . 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Just Like </a:t>
            </a:r>
            <a:r>
              <a:rPr lang="en-US" dirty="0" smtClean="0"/>
              <a:t>Perceptions, </a:t>
            </a:r>
            <a:r>
              <a:rPr lang="en-US" dirty="0"/>
              <a:t>Visions Can Be Different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237327F6-CF29-6644-B18A-F8A5C802BDC1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6" name="Picture 4" descr="Image result for fast food workers free clip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451" y="2907271"/>
            <a:ext cx="1851025" cy="190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65" name="Picture 117" descr="https://img.clipartfest.com/d97ce4112a94ff33e211123379a93e3e_blue-worker-clip-art-at-clker-clipart-factory-worker_324-59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051" y="2961682"/>
            <a:ext cx="1680990" cy="1851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28" name="TextBox 2127"/>
          <p:cNvSpPr txBox="1"/>
          <p:nvPr/>
        </p:nvSpPr>
        <p:spPr>
          <a:xfrm>
            <a:off x="1537252" y="5353878"/>
            <a:ext cx="63345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/>
              <a:t>Who</a:t>
            </a:r>
            <a:r>
              <a:rPr lang="en-US" sz="2400" dirty="0" smtClean="0"/>
              <a:t>se</a:t>
            </a:r>
            <a:r>
              <a:rPr lang="en-US" sz="2400" dirty="0" smtClean="0"/>
              <a:t> </a:t>
            </a:r>
            <a:r>
              <a:rPr lang="en-US" sz="2400" dirty="0"/>
              <a:t>Vision Comes First?</a:t>
            </a:r>
          </a:p>
        </p:txBody>
      </p:sp>
      <p:pic>
        <p:nvPicPr>
          <p:cNvPr id="2169" name="Picture 121" descr="Click to vie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6918" y="2934937"/>
            <a:ext cx="2000250" cy="1878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30" name="Rectangle 2129"/>
          <p:cNvSpPr/>
          <p:nvPr/>
        </p:nvSpPr>
        <p:spPr>
          <a:xfrm>
            <a:off x="915087" y="2396340"/>
            <a:ext cx="217943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School</a:t>
            </a:r>
          </a:p>
        </p:txBody>
      </p:sp>
      <p:sp>
        <p:nvSpPr>
          <p:cNvPr id="2131" name="Rectangle 2130"/>
          <p:cNvSpPr/>
          <p:nvPr/>
        </p:nvSpPr>
        <p:spPr>
          <a:xfrm>
            <a:off x="3961367" y="2344484"/>
            <a:ext cx="1516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Parent</a:t>
            </a:r>
          </a:p>
        </p:txBody>
      </p:sp>
      <p:sp>
        <p:nvSpPr>
          <p:cNvPr id="2132" name="Rectangle 2131"/>
          <p:cNvSpPr/>
          <p:nvPr/>
        </p:nvSpPr>
        <p:spPr>
          <a:xfrm>
            <a:off x="6709443" y="2390400"/>
            <a:ext cx="12622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Student </a:t>
            </a:r>
          </a:p>
        </p:txBody>
      </p:sp>
    </p:spTree>
    <p:extLst>
      <p:ext uri="{BB962C8B-B14F-4D97-AF65-F5344CB8AC3E}">
        <p14:creationId xmlns:p14="http://schemas.microsoft.com/office/powerpoint/2010/main" val="2824492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Transition </a:t>
            </a:r>
            <a:r>
              <a:rPr lang="en-US" dirty="0" smtClean="0"/>
              <a:t>from </a:t>
            </a:r>
            <a:r>
              <a:rPr lang="en-US" dirty="0"/>
              <a:t>School to </a:t>
            </a:r>
            <a:r>
              <a:rPr lang="en-US" dirty="0" smtClean="0"/>
              <a:t>Community . . 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Work with Your </a:t>
            </a:r>
            <a:r>
              <a:rPr lang="en-US" dirty="0" smtClean="0"/>
              <a:t>School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altLang="en-US" sz="2400" dirty="0">
              <a:solidFill>
                <a:srgbClr val="000099"/>
              </a:solidFill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en-US" altLang="en-US" sz="24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Aggressive</a:t>
            </a:r>
            <a:r>
              <a:rPr lang="en-US" altLang="en-US" sz="2400" dirty="0"/>
              <a:t> </a:t>
            </a:r>
            <a:r>
              <a:rPr lang="en-US" altLang="en-US" sz="2400" dirty="0" smtClean="0"/>
              <a:t>communication </a:t>
            </a:r>
            <a:r>
              <a:rPr lang="en-US" altLang="en-US" sz="2400" dirty="0"/>
              <a:t>is a method of expressing </a:t>
            </a:r>
            <a:r>
              <a:rPr lang="en-US" altLang="en-US" sz="2400" dirty="0" smtClean="0"/>
              <a:t>needs and </a:t>
            </a:r>
            <a:r>
              <a:rPr lang="en-US" altLang="en-US" sz="2400" dirty="0"/>
              <a:t>desires that do not take in to account the welfare </a:t>
            </a:r>
            <a:r>
              <a:rPr lang="en-US" altLang="en-US" sz="2400" dirty="0" smtClean="0"/>
              <a:t>of others</a:t>
            </a:r>
            <a:r>
              <a:rPr lang="en-US" altLang="en-US" sz="2400" dirty="0"/>
              <a:t>. Those who communicate in an aggressive </a:t>
            </a:r>
            <a:r>
              <a:rPr lang="en-US" altLang="en-US" sz="2400" dirty="0" smtClean="0"/>
              <a:t>manner are </a:t>
            </a:r>
            <a:r>
              <a:rPr lang="en-US" altLang="en-US" sz="2400" dirty="0"/>
              <a:t>generally perceived as selfish and unwilling </a:t>
            </a:r>
            <a:r>
              <a:rPr lang="en-US" altLang="en-US" sz="2400" dirty="0" smtClean="0"/>
              <a:t>to compromise</a:t>
            </a:r>
            <a:r>
              <a:rPr lang="en-US" altLang="en-US" sz="2400" dirty="0"/>
              <a:t>. </a:t>
            </a:r>
          </a:p>
          <a:p>
            <a:pPr>
              <a:lnSpc>
                <a:spcPct val="100000"/>
              </a:lnSpc>
            </a:pPr>
            <a:endParaRPr lang="en-US" altLang="en-US" sz="2400" dirty="0"/>
          </a:p>
          <a:p>
            <a:pPr>
              <a:lnSpc>
                <a:spcPct val="100000"/>
              </a:lnSpc>
            </a:pPr>
            <a:r>
              <a:rPr lang="en-US" altLang="en-US" sz="24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Assertiveness</a:t>
            </a:r>
            <a:r>
              <a:rPr lang="en-US" altLang="en-US" sz="2400" dirty="0"/>
              <a:t> </a:t>
            </a:r>
            <a:r>
              <a:rPr lang="en-US" altLang="en-US" sz="2400" dirty="0" smtClean="0"/>
              <a:t>is </a:t>
            </a:r>
            <a:r>
              <a:rPr lang="en-US" altLang="en-US" sz="2400" dirty="0"/>
              <a:t>a form of communication in which </a:t>
            </a:r>
            <a:r>
              <a:rPr lang="en-US" altLang="en-US" sz="2400" dirty="0" smtClean="0"/>
              <a:t>needs or </a:t>
            </a:r>
            <a:r>
              <a:rPr lang="en-US" altLang="en-US" sz="2400" dirty="0"/>
              <a:t>wishes are stated clearly with respect for oneself and </a:t>
            </a:r>
            <a:r>
              <a:rPr lang="en-US" altLang="en-US" sz="2400" dirty="0" smtClean="0"/>
              <a:t>the other </a:t>
            </a:r>
            <a:r>
              <a:rPr lang="en-US" altLang="en-US" sz="2400" dirty="0"/>
              <a:t>person in the interaction.</a:t>
            </a:r>
          </a:p>
          <a:p>
            <a:endParaRPr lang="en-US" altLang="en-US" sz="2400" dirty="0">
              <a:latin typeface="Franklin Gothic Book" panose="020B0503020102020204" pitchFamily="34" charset="0"/>
            </a:endParaRPr>
          </a:p>
          <a:p>
            <a:endParaRPr lang="en-US" altLang="en-US" sz="2400" dirty="0">
              <a:solidFill>
                <a:schemeClr val="hlink"/>
              </a:solidFill>
              <a:latin typeface="Open Sans"/>
            </a:endParaRPr>
          </a:p>
          <a:p>
            <a:endParaRPr lang="en-US" altLang="en-US" sz="2400" dirty="0">
              <a:solidFill>
                <a:schemeClr val="hlink"/>
              </a:solidFill>
              <a:latin typeface="Open Sans"/>
            </a:endParaRPr>
          </a:p>
          <a:p>
            <a:endParaRPr lang="en-US" altLang="en-US" sz="2400" dirty="0">
              <a:solidFill>
                <a:schemeClr val="hlink"/>
              </a:solidFill>
              <a:latin typeface="Open Sans"/>
            </a:endParaRP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237327F6-CF29-6644-B18A-F8A5C802BDC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826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SAllianceColors">
      <a:dk1>
        <a:srgbClr val="000000"/>
      </a:dk1>
      <a:lt1>
        <a:srgbClr val="FFFFFF"/>
      </a:lt1>
      <a:dk2>
        <a:srgbClr val="002060"/>
      </a:dk2>
      <a:lt2>
        <a:srgbClr val="E7E6E6"/>
      </a:lt2>
      <a:accent1>
        <a:srgbClr val="3C8FC2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691</TotalTime>
  <Words>490</Words>
  <Application>Microsoft Macintosh PowerPoint</Application>
  <PresentationFormat>On-screen Show (4:3)</PresentationFormat>
  <Paragraphs>82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Calibri</vt:lpstr>
      <vt:lpstr>Calibri Light</vt:lpstr>
      <vt:lpstr>Franklin Gothic Book</vt:lpstr>
      <vt:lpstr>Libre Baskerville</vt:lpstr>
      <vt:lpstr>LucidaGrande</vt:lpstr>
      <vt:lpstr>Open Sans</vt:lpstr>
      <vt:lpstr>Wingdings</vt:lpstr>
      <vt:lpstr>Arial</vt:lpstr>
      <vt:lpstr>Office Theme</vt:lpstr>
      <vt:lpstr>PowerPoint Presentation</vt:lpstr>
      <vt:lpstr>Answers to the Following:  </vt:lpstr>
      <vt:lpstr>A Post on Inspire . . . </vt:lpstr>
      <vt:lpstr>Federal Law (IDEA) is Clear:</vt:lpstr>
      <vt:lpstr>IEP Transition</vt:lpstr>
      <vt:lpstr>What is Your Child’s Vision </vt:lpstr>
      <vt:lpstr>How to Work with Your School System</vt:lpstr>
      <vt:lpstr>Just Like Perceptions, Visions Can Be Different</vt:lpstr>
      <vt:lpstr>How to Work with Your School</vt:lpstr>
      <vt:lpstr>What is Your Child’s Vision?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LIDS TITLE SPONSORSHIP</dc:title>
  <dc:creator>Microsoft Office User</dc:creator>
  <cp:lastModifiedBy>Jaye Isham</cp:lastModifiedBy>
  <cp:revision>73</cp:revision>
  <dcterms:created xsi:type="dcterms:W3CDTF">2017-01-19T18:19:04Z</dcterms:created>
  <dcterms:modified xsi:type="dcterms:W3CDTF">2017-08-30T12:39:22Z</dcterms:modified>
</cp:coreProperties>
</file>