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256" r:id="rId2"/>
    <p:sldId id="257" r:id="rId3"/>
    <p:sldId id="283" r:id="rId4"/>
    <p:sldId id="310" r:id="rId5"/>
    <p:sldId id="327" r:id="rId6"/>
    <p:sldId id="344" r:id="rId7"/>
    <p:sldId id="345" r:id="rId8"/>
    <p:sldId id="343" r:id="rId9"/>
    <p:sldId id="330" r:id="rId10"/>
    <p:sldId id="339" r:id="rId11"/>
    <p:sldId id="333" r:id="rId12"/>
    <p:sldId id="334" r:id="rId13"/>
    <p:sldId id="324" r:id="rId14"/>
    <p:sldId id="340" r:id="rId15"/>
    <p:sldId id="341" r:id="rId16"/>
    <p:sldId id="291" r:id="rId17"/>
    <p:sldId id="292" r:id="rId18"/>
    <p:sldId id="293" r:id="rId19"/>
    <p:sldId id="295" r:id="rId20"/>
    <p:sldId id="298" r:id="rId21"/>
    <p:sldId id="299" r:id="rId22"/>
    <p:sldId id="300" r:id="rId23"/>
    <p:sldId id="301" r:id="rId24"/>
    <p:sldId id="328" r:id="rId25"/>
    <p:sldId id="332" r:id="rId26"/>
    <p:sldId id="338" r:id="rId27"/>
    <p:sldId id="342" r:id="rId28"/>
    <p:sldId id="284" r:id="rId29"/>
    <p:sldId id="326" r:id="rId30"/>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8939"/>
    <a:srgbClr val="192F55"/>
    <a:srgbClr val="048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88" autoAdjust="0"/>
  </p:normalViewPr>
  <p:slideViewPr>
    <p:cSldViewPr snapToGrid="0" snapToObjects="1">
      <p:cViewPr varScale="1">
        <p:scale>
          <a:sx n="110" d="100"/>
          <a:sy n="110" d="100"/>
        </p:scale>
        <p:origin x="-165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9F4CD22E-4D5F-454C-857B-FAC785D772BF}" type="datetimeFigureOut">
              <a:rPr lang="en-US" smtClean="0"/>
              <a:pPr/>
              <a:t>10/13/2017</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C8B8EBE9-5A9E-AE44-9E2C-A70AC03FB6C2}" type="slidenum">
              <a:rPr lang="en-US" smtClean="0"/>
              <a:pPr/>
              <a:t>‹#›</a:t>
            </a:fld>
            <a:endParaRPr lang="en-US"/>
          </a:p>
        </p:txBody>
      </p:sp>
    </p:spTree>
    <p:extLst>
      <p:ext uri="{BB962C8B-B14F-4D97-AF65-F5344CB8AC3E}">
        <p14:creationId xmlns:p14="http://schemas.microsoft.com/office/powerpoint/2010/main" xmlns="" val="2981765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9B6B4EF5-3D9D-5F43-A882-B17EC4CAF6FE}" type="datetimeFigureOut">
              <a:rPr lang="en-US" smtClean="0"/>
              <a:pPr/>
              <a:t>10/13/2017</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EE2CD7FA-574D-AA46-B82D-D880F39960C5}" type="slidenum">
              <a:rPr lang="en-US" smtClean="0"/>
              <a:pPr/>
              <a:t>‹#›</a:t>
            </a:fld>
            <a:endParaRPr lang="en-US"/>
          </a:p>
        </p:txBody>
      </p:sp>
    </p:spTree>
    <p:extLst>
      <p:ext uri="{BB962C8B-B14F-4D97-AF65-F5344CB8AC3E}">
        <p14:creationId xmlns:p14="http://schemas.microsoft.com/office/powerpoint/2010/main" xmlns="" val="6534016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ysarc.org/family/nysarc-family-trust-services.asp"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specialneedsanswers.com/resources/www.clcpooledtrust.org" TargetMode="External"/><Relationship Id="rId5" Type="http://schemas.openxmlformats.org/officeDocument/2006/relationships/hyperlink" Target="http://www.westchesterarc.org/" TargetMode="External"/><Relationship Id="rId4" Type="http://schemas.openxmlformats.org/officeDocument/2006/relationships/hyperlink" Target="http://www.fegs.org/jewish/jewish_doc.cf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lder-law-cutner.com/medicaid-eligibility-guideline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2CD7FA-574D-AA46-B82D-D880F39960C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2CD7FA-574D-AA46-B82D-D880F39960C5}" type="slidenum">
              <a:rPr lang="en-US" smtClean="0"/>
              <a:pPr/>
              <a:t>10</a:t>
            </a:fld>
            <a:endParaRPr lang="en-US"/>
          </a:p>
        </p:txBody>
      </p:sp>
    </p:spTree>
    <p:extLst>
      <p:ext uri="{BB962C8B-B14F-4D97-AF65-F5344CB8AC3E}">
        <p14:creationId xmlns:p14="http://schemas.microsoft.com/office/powerpoint/2010/main" xmlns="" val="3708117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2CD7FA-574D-AA46-B82D-D880F39960C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2CD7FA-574D-AA46-B82D-D880F39960C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 typeface="Wingdings" pitchFamily="2" charset="2"/>
              <a:buChar char="ü"/>
            </a:pPr>
            <a:r>
              <a:rPr lang="en-US"/>
              <a:t>Special Needs Trusts</a:t>
            </a:r>
          </a:p>
          <a:p>
            <a:pPr lvl="1" eaLnBrk="1" hangingPunct="1">
              <a:buFont typeface="Wingdings" pitchFamily="2" charset="2"/>
              <a:buChar char="ü"/>
            </a:pPr>
            <a:r>
              <a:rPr lang="en-US"/>
              <a:t>d4a Trusts  - sometimes referred to as a “Pay Back Trust” or a “First Party Special Needs Trust”</a:t>
            </a:r>
          </a:p>
          <a:p>
            <a:pPr lvl="1" eaLnBrk="1" hangingPunct="1">
              <a:buFont typeface="Wingdings" pitchFamily="2" charset="2"/>
              <a:buChar char="ü"/>
            </a:pPr>
            <a:endParaRPr lang="en-US"/>
          </a:p>
          <a:p>
            <a:pPr lvl="1" eaLnBrk="1" hangingPunct="1">
              <a:buFont typeface="Wingdings" pitchFamily="2" charset="2"/>
              <a:buChar char="ü"/>
            </a:pPr>
            <a:r>
              <a:rPr lang="en-US"/>
              <a:t>Funded with assets of the special needs beneficiary to maintain or qualify for government benefits</a:t>
            </a:r>
          </a:p>
          <a:p>
            <a:pPr lvl="1" eaLnBrk="1" hangingPunct="1">
              <a:buFont typeface="Wingdings" pitchFamily="2" charset="2"/>
              <a:buChar char="ü"/>
            </a:pPr>
            <a:endParaRPr lang="en-US"/>
          </a:p>
          <a:p>
            <a:pPr eaLnBrk="1" hangingPunct="1">
              <a:buFont typeface="Wingdings" pitchFamily="2" charset="2"/>
              <a:buChar char="ü"/>
            </a:pPr>
            <a:r>
              <a:rPr lang="en-US"/>
              <a:t>Qualified Income Cap Trusts – sometimes called Miller Trusts</a:t>
            </a:r>
          </a:p>
          <a:p>
            <a:pPr lvl="1" eaLnBrk="1" hangingPunct="1">
              <a:buFont typeface="Wingdings" pitchFamily="2" charset="2"/>
              <a:buChar char="ü"/>
            </a:pPr>
            <a:r>
              <a:rPr lang="en-US"/>
              <a:t>d4b Trusts</a:t>
            </a:r>
          </a:p>
          <a:p>
            <a:pPr lvl="1" eaLnBrk="1" hangingPunct="1">
              <a:buFont typeface="Wingdings" pitchFamily="2" charset="2"/>
              <a:buChar char="ü"/>
            </a:pPr>
            <a:r>
              <a:rPr lang="en-US"/>
              <a:t>Limited number of states that are income cap states (NY is NOT an income cap state)</a:t>
            </a:r>
          </a:p>
          <a:p>
            <a:pPr lvl="1" eaLnBrk="1" hangingPunct="1">
              <a:buFont typeface="Wingdings" pitchFamily="2" charset="2"/>
              <a:buChar char="ü"/>
            </a:pPr>
            <a:endParaRPr lang="en-US"/>
          </a:p>
          <a:p>
            <a:pPr eaLnBrk="1" hangingPunct="1">
              <a:buFont typeface="Wingdings" pitchFamily="2" charset="2"/>
              <a:buChar char="ü"/>
            </a:pPr>
            <a:r>
              <a:rPr lang="en-US"/>
              <a:t>Pooled Trusts</a:t>
            </a:r>
          </a:p>
          <a:p>
            <a:pPr lvl="1" eaLnBrk="1" hangingPunct="1">
              <a:buFont typeface="Wingdings" pitchFamily="2" charset="2"/>
              <a:buChar char="ü"/>
            </a:pPr>
            <a:r>
              <a:rPr lang="en-US">
                <a:solidFill>
                  <a:srgbClr val="0B0801"/>
                </a:solidFill>
              </a:rPr>
              <a:t>d4C Trusts</a:t>
            </a:r>
          </a:p>
          <a:p>
            <a:pPr lvl="1" eaLnBrk="1" hangingPunct="1">
              <a:buFont typeface="Wingdings" pitchFamily="2" charset="2"/>
              <a:buChar char="ü"/>
            </a:pPr>
            <a:r>
              <a:rPr lang="en-US">
                <a:solidFill>
                  <a:srgbClr val="0B0801"/>
                </a:solidFill>
              </a:rPr>
              <a:t>Established and managed by a not-for-profit organization – typically one trust with sub-accounts for each beneficiary</a:t>
            </a:r>
          </a:p>
          <a:p>
            <a:pPr lvl="1" eaLnBrk="1" hangingPunct="1">
              <a:buFont typeface="Wingdings" pitchFamily="2" charset="2"/>
              <a:buChar char="ü"/>
            </a:pPr>
            <a:r>
              <a:rPr lang="en-US">
                <a:solidFill>
                  <a:srgbClr val="0B0801"/>
                </a:solidFill>
              </a:rPr>
              <a:t>Beneficiary transfers assets to pooled trust (exempt transfer)</a:t>
            </a:r>
          </a:p>
          <a:p>
            <a:pPr lvl="1" eaLnBrk="1" hangingPunct="1">
              <a:buFont typeface="Wingdings" pitchFamily="2" charset="2"/>
              <a:buChar char="ü"/>
            </a:pPr>
            <a:r>
              <a:rPr lang="en-US">
                <a:solidFill>
                  <a:srgbClr val="0B0801"/>
                </a:solidFill>
              </a:rPr>
              <a:t>Good for beneficiary with relatively small amount of assets</a:t>
            </a:r>
          </a:p>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Again, this is the (d)(4)(a) trust</a:t>
            </a:r>
          </a:p>
          <a:p>
            <a:pPr eaLnBrk="1" hangingPunct="1"/>
            <a:endParaRPr lang="en-US"/>
          </a:p>
          <a:p>
            <a:pPr eaLnBrk="1" hangingPunct="1"/>
            <a:r>
              <a:rPr lang="en-US"/>
              <a:t>Can ONLY be established by a parent, grandparent, legal guardian or court…the glaring omission in this is that the trust cannot be established by the disabled beneficiary him or herself (someone who might be physically disabled, but mentally is fine – what if their grandparents and parents are deceased – would have to go to court to establish trust)</a:t>
            </a:r>
          </a:p>
          <a:p>
            <a:pPr eaLnBrk="1" hangingPunct="1"/>
            <a:endParaRPr lang="en-US"/>
          </a:p>
          <a:p>
            <a:pPr eaLnBrk="1" hangingPunct="1"/>
            <a:r>
              <a:rPr lang="en-US"/>
              <a:t>For the sole benefit of the person with special needs under the age of 65</a:t>
            </a:r>
          </a:p>
          <a:p>
            <a:pPr eaLnBrk="1" hangingPunct="1"/>
            <a:endParaRPr lang="en-US"/>
          </a:p>
          <a:p>
            <a:pPr eaLnBrk="1" hangingPunct="1"/>
            <a:r>
              <a:rPr lang="en-US"/>
              <a:t>Maintain Government Benefits – no penalty for funding trust</a:t>
            </a:r>
          </a:p>
          <a:p>
            <a:pPr eaLnBrk="1" hangingPunct="1"/>
            <a:endParaRPr lang="en-US"/>
          </a:p>
          <a:p>
            <a:pPr eaLnBrk="1" hangingPunct="1"/>
            <a:r>
              <a:rPr lang="en-US"/>
              <a:t>Must contain a provision that upon the beneficiaries death, New York State be reimbursed for Medicaid paid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2CD7FA-574D-AA46-B82D-D880F39960C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70000" lnSpcReduction="20000"/>
          </a:bodyPr>
          <a:lstStyle/>
          <a:p>
            <a:r>
              <a:rPr lang="en-US"/>
              <a:t> </a:t>
            </a:r>
          </a:p>
          <a:p>
            <a:r>
              <a:rPr lang="en-US" b="1"/>
              <a:t>(C) A trust containing the assets of an individual who is disabled (as defined in section 1382c(a)(3) of this title) that meets the following conditions: </a:t>
            </a:r>
          </a:p>
          <a:p>
            <a:r>
              <a:rPr lang="en-US" b="1"/>
              <a:t>(i) The trust is established and managed by a nonprofit association.</a:t>
            </a:r>
          </a:p>
          <a:p>
            <a:r>
              <a:rPr lang="en-US" b="1"/>
              <a:t>(ii) A separate account is maintained for each beneficiary of the trust, but, for purposes of investment and management of funds, the trust pools these accounts.</a:t>
            </a:r>
          </a:p>
          <a:p>
            <a:r>
              <a:rPr lang="en-US" b="1"/>
              <a:t>(iii) Accounts in the trust are established solely for the benefit of individuals who are disabled (as defined in section 1382c(a)(3) of this title) by the parent, grandparent, or legal guardian of such individuals, by such individuals, or by a court.</a:t>
            </a:r>
          </a:p>
          <a:p>
            <a:r>
              <a:rPr lang="en-US" b="1"/>
              <a:t>(iv) To the extent that amounts remaining in the beneficiary's account upon the death of the beneficiary are not retained by the trust, the trust pays to the State from such remaining amounts in the account an amount equal to the total amount of medical assistance paid on behalf of the beneficiary under the State plan under this subchapter.</a:t>
            </a:r>
          </a:p>
          <a:p>
            <a:endParaRPr lang="en-US"/>
          </a:p>
          <a:p>
            <a:pPr eaLnBrk="1" hangingPunct="1"/>
            <a:endParaRPr lang="en-US"/>
          </a:p>
          <a:p>
            <a:pPr eaLnBrk="1" hangingPunct="1"/>
            <a:r>
              <a:rPr lang="en-US"/>
              <a:t>Medicaid and SSI law permit "(d)(4)(C)" or "pooled trusts" for beneficiaries with special needs. Such trusts pool the resources of many beneficiaries, and those resources are managed by a non-profit association. Becoming part of a pooled trust may have advantages, depending on the situation. Pooling trust resources can reduce administrative fees, increase the total funds available for investment, and permit access to better investment opportunities. In addition, unlike individual disability trusts, which may be created only for those under age 65, pooled trusts may be for beneficiaries of any age and may be created by the beneficiary herself. But bear in mind that those over age 65 receiving Medicaid or SSI who make transfers to the trust will incur a transfer penalty. At the beneficiary's death the state does not have to be repaid for its Medicaid expenses on her behalf as long as the funds are retained in the trust for the benefit of other disabled beneficiaries. (At least, that’s what the federal law says; some states require reimbursement under all circumstances.) </a:t>
            </a:r>
          </a:p>
          <a:p>
            <a:pPr eaLnBrk="1" hangingPunct="1"/>
            <a:endParaRPr lang="en-US"/>
          </a:p>
          <a:p>
            <a:pPr eaLnBrk="1" hangingPunct="1"/>
            <a:r>
              <a:rPr lang="en-US"/>
              <a:t>List of pooled trusts in NY</a:t>
            </a:r>
          </a:p>
          <a:p>
            <a:endParaRPr lang="en-US">
              <a:hlinkClick r:id="rId3"/>
            </a:endParaRPr>
          </a:p>
          <a:p>
            <a:r>
              <a:rPr lang="en-US">
                <a:hlinkClick r:id="rId3"/>
              </a:rPr>
              <a:t>NYSArc Pooled Trust</a:t>
            </a:r>
            <a:r>
              <a:rPr lang="en-US"/>
              <a:t> </a:t>
            </a:r>
          </a:p>
          <a:p>
            <a:endParaRPr lang="en-US">
              <a:hlinkClick r:id="rId4"/>
            </a:endParaRPr>
          </a:p>
          <a:p>
            <a:r>
              <a:rPr lang="en-US">
                <a:hlinkClick r:id="rId4"/>
              </a:rPr>
              <a:t>FEGS Community Trust</a:t>
            </a:r>
            <a:r>
              <a:rPr lang="en-US"/>
              <a:t> </a:t>
            </a:r>
          </a:p>
          <a:p>
            <a:endParaRPr lang="en-US">
              <a:hlinkClick r:id="rId5"/>
            </a:endParaRPr>
          </a:p>
          <a:p>
            <a:r>
              <a:rPr lang="en-US">
                <a:hlinkClick r:id="rId5"/>
              </a:rPr>
              <a:t>Westchester Arc Foundation  Community Trust 1 and Community Trust 2</a:t>
            </a:r>
            <a:r>
              <a:rPr lang="en-US"/>
              <a:t> </a:t>
            </a:r>
          </a:p>
          <a:p>
            <a:endParaRPr lang="en-US">
              <a:hlinkClick r:id="rId6" action="ppaction://hlinkfile"/>
            </a:endParaRPr>
          </a:p>
          <a:p>
            <a:r>
              <a:rPr lang="en-US">
                <a:hlinkClick r:id="rId6" action="ppaction://hlinkfile"/>
              </a:rPr>
              <a:t>CLC Supplemental Needs Pooled Trust</a:t>
            </a:r>
            <a:r>
              <a:rPr lang="en-US"/>
              <a:t> </a:t>
            </a:r>
          </a:p>
          <a:p>
            <a:pPr eaLnBrk="1" hangingPunct="1"/>
            <a:endParaRPr lang="en-US"/>
          </a:p>
          <a:p>
            <a:pPr eaLnBrk="1" hangingPunct="1"/>
            <a:r>
              <a:rPr lang="en-US"/>
              <a:t>New York State Pooled Trust</a:t>
            </a:r>
          </a:p>
          <a:p>
            <a:pPr eaLnBrk="1" hangingPunct="1"/>
            <a:endParaRPr lang="en-US"/>
          </a:p>
          <a:p>
            <a:pPr eaLnBrk="1" hangingPunct="1"/>
            <a:endParaRPr lang="en-US"/>
          </a:p>
          <a:p>
            <a:pPr eaLnBrk="1" hangingPunct="1"/>
            <a:r>
              <a:rPr lang="en-US"/>
              <a:t>Mep - I will look for the rest of the ones that exist in NY – vjr</a:t>
            </a:r>
          </a:p>
          <a:p>
            <a:pPr eaLnBrk="1" hangingPunct="1"/>
            <a:endParaRPr lang="en-US"/>
          </a:p>
          <a:p>
            <a:pPr eaLnBrk="1" hangingPunct="1"/>
            <a:r>
              <a:rPr lang="en-US"/>
              <a:t>________________________</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10000"/>
          </a:bodyPr>
          <a:lstStyle/>
          <a:p>
            <a:r>
              <a:rPr lang="en-US"/>
              <a:t> </a:t>
            </a:r>
            <a:r>
              <a:rPr lang="en-US" b="1"/>
              <a:t>A trust containing the assets of an individual who is disabled (as defined in section 1382c(a)(3) of this title) that meets the following conditions: </a:t>
            </a:r>
          </a:p>
          <a:p>
            <a:r>
              <a:rPr lang="en-US" b="1"/>
              <a:t>(i) The trust is established and managed by a nonprofit association.</a:t>
            </a:r>
          </a:p>
          <a:p>
            <a:r>
              <a:rPr lang="en-US" b="1"/>
              <a:t>(ii) A separate account is maintained for each beneficiary of the trust, but, for purposes of investment and management of funds, the trust pools these accounts.</a:t>
            </a:r>
          </a:p>
          <a:p>
            <a:r>
              <a:rPr lang="en-US" b="1"/>
              <a:t>(iii) Accounts in the trust are established solely for the benefit of individuals who are disabled (as defined in section 1382c(a)(3) of this title) by the parent, grandparent, or legal guardian of such individuals, by such individuals, or by a court.</a:t>
            </a:r>
          </a:p>
          <a:p>
            <a:r>
              <a:rPr lang="en-US" b="1"/>
              <a:t>(iv) To the extent that amounts remaining in the beneficiary's account upon the death of the beneficiary are not retained by the trust, the trust pays to the State from such remaining amounts in the account an amount equal to the total amount of medical assistance paid on behalf of the beneficiary under the State plan under this subchapter.</a:t>
            </a:r>
          </a:p>
          <a:p>
            <a:endParaRPr lang="en-US"/>
          </a:p>
          <a:p>
            <a:pPr eaLnBrk="1" hangingPunct="1"/>
            <a:endParaRPr lang="en-US"/>
          </a:p>
          <a:p>
            <a:pPr eaLnBrk="1" hangingPunct="1"/>
            <a:r>
              <a:rPr lang="en-US"/>
              <a:t>Medicaid and SSI law permit "(d)(4)(C)" or "pooled trusts" for beneficiaries with special needs. Such trusts pool the resources of many beneficiaries, and those resources are managed by a non-profit association. Becoming part of a pooled trust may have advantages, depending on the situation. Pooling trust resources can reduce administrative fees, increase the total funds available for investment, and permit access to better investment opportunities. In addition, unlike individual disability trusts, which may be created only for those under age 65, pooled trusts may be for beneficiaries of any age and may be created by the beneficiary herself. But bear in mind that those over age 65 receiving Medicaid or SSI who make transfers to the trust will incur a transfer penalty. At the beneficiary's death the state does not have to be repaid for its Medicaid expenses on her behalf as long as the funds are retained in the trust for the benefit of other disabled beneficiaries. (At least, that’s what the federal law says; some states require reimbursement under all circumstances.)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Gov’t benefits - Medicaid and SSI</a:t>
            </a: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2CD7FA-574D-AA46-B82D-D880F39960C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Individuals of any age who suffer from a disability who have “excess income,” may want to consider participating in a pooled income trust. Normally, such individuals would have to “spend down” their “excess income” in order to qualify or maintain their </a:t>
            </a:r>
            <a:r>
              <a:rPr lang="en-US">
                <a:hlinkClick r:id="rId3" action="ppaction://hlinkfile"/>
              </a:rPr>
              <a:t>eligibility for Medicaid benefits</a:t>
            </a:r>
            <a:r>
              <a:rPr lang="en-US"/>
              <a:t>. With a pooled income trust, however, the “excess income” can be contributed to the trust, and the trust will then use this money to pay for the beneficiary’s luxuries and necessities. In many cases, the pooled income trust will make it possible for the beneficiary to continue living in his own home or with relatives and qualify for Medicaid benefits.</a:t>
            </a:r>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145503" y="699456"/>
            <a:ext cx="4665437" cy="3489323"/>
          </a:xfrm>
          <a:prstGeom prst="rect">
            <a:avLst/>
          </a:prstGeom>
          <a:solidFill>
            <a:srgbClr val="FFFFFF"/>
          </a:solidFill>
          <a:ln w="9360">
            <a:solidFill>
              <a:srgbClr val="000000"/>
            </a:solidFill>
            <a:miter lim="800000"/>
            <a:headEnd/>
            <a:tailEnd/>
          </a:ln>
        </p:spPr>
        <p:txBody>
          <a:bodyPr wrap="none" lIns="92607" tIns="46304" rIns="92607" bIns="46304"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p>
        </p:txBody>
      </p:sp>
      <p:sp>
        <p:nvSpPr>
          <p:cNvPr id="53251" name="Text Box 3"/>
          <p:cNvSpPr>
            <a:spLocks noGrp="1" noChangeArrowheads="1"/>
          </p:cNvSpPr>
          <p:nvPr>
            <p:ph type="body"/>
          </p:nvPr>
        </p:nvSpPr>
        <p:spPr>
          <a:xfrm>
            <a:off x="696286" y="4422459"/>
            <a:ext cx="5563870" cy="418877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878" tIns="45939" rIns="91878" bIns="45939"/>
          <a:lstStyle/>
          <a:p>
            <a:pPr defTabSz="462779">
              <a:spcBef>
                <a:spcPts val="452"/>
              </a:spcBef>
              <a:tabLst>
                <a:tab pos="0" algn="l"/>
                <a:tab pos="462779" algn="l"/>
                <a:tab pos="925559" algn="l"/>
                <a:tab pos="1388338" algn="l"/>
                <a:tab pos="1851117" algn="l"/>
                <a:tab pos="2313897" algn="l"/>
                <a:tab pos="2776675" algn="l"/>
                <a:tab pos="3241051" algn="l"/>
                <a:tab pos="3703830" algn="l"/>
                <a:tab pos="4166609" algn="l"/>
                <a:tab pos="4629389" algn="l"/>
                <a:tab pos="5092168" algn="l"/>
                <a:tab pos="5554947" algn="l"/>
                <a:tab pos="6019321" algn="l"/>
                <a:tab pos="6482101" algn="l"/>
                <a:tab pos="6944880" algn="l"/>
                <a:tab pos="7407659" algn="l"/>
                <a:tab pos="7870439" algn="l"/>
                <a:tab pos="8333218" algn="l"/>
                <a:tab pos="8797593" algn="l"/>
                <a:tab pos="9260372" algn="l"/>
              </a:tabLst>
            </a:pPr>
            <a:endParaRPr lang="en-GB"/>
          </a:p>
          <a:p>
            <a:pPr defTabSz="462779">
              <a:spcBef>
                <a:spcPts val="452"/>
              </a:spcBef>
              <a:tabLst>
                <a:tab pos="0" algn="l"/>
                <a:tab pos="462779" algn="l"/>
                <a:tab pos="925559" algn="l"/>
                <a:tab pos="1388338" algn="l"/>
                <a:tab pos="1851117" algn="l"/>
                <a:tab pos="2313897" algn="l"/>
                <a:tab pos="2776675" algn="l"/>
                <a:tab pos="3241051" algn="l"/>
                <a:tab pos="3703830" algn="l"/>
                <a:tab pos="4166609" algn="l"/>
                <a:tab pos="4629389" algn="l"/>
                <a:tab pos="5092168" algn="l"/>
                <a:tab pos="5554947" algn="l"/>
                <a:tab pos="6019321" algn="l"/>
                <a:tab pos="6482101" algn="l"/>
                <a:tab pos="6944880" algn="l"/>
                <a:tab pos="7407659" algn="l"/>
                <a:tab pos="7870439" algn="l"/>
                <a:tab pos="8333218" algn="l"/>
                <a:tab pos="8797593" algn="l"/>
                <a:tab pos="9260372" algn="l"/>
              </a:tabLst>
            </a:pPr>
            <a:endParaRPr lang="en-GB"/>
          </a:p>
          <a:p>
            <a:pPr defTabSz="462779">
              <a:spcBef>
                <a:spcPts val="452"/>
              </a:spcBef>
              <a:tabLst>
                <a:tab pos="0" algn="l"/>
                <a:tab pos="462779" algn="l"/>
                <a:tab pos="925559" algn="l"/>
                <a:tab pos="1388338" algn="l"/>
                <a:tab pos="1851117" algn="l"/>
                <a:tab pos="2313897" algn="l"/>
                <a:tab pos="2776675" algn="l"/>
                <a:tab pos="3241051" algn="l"/>
                <a:tab pos="3703830" algn="l"/>
                <a:tab pos="4166609" algn="l"/>
                <a:tab pos="4629389" algn="l"/>
                <a:tab pos="5092168" algn="l"/>
                <a:tab pos="5554947" algn="l"/>
                <a:tab pos="6019321" algn="l"/>
                <a:tab pos="6482101" algn="l"/>
                <a:tab pos="6944880" algn="l"/>
                <a:tab pos="7407659" algn="l"/>
                <a:tab pos="7870439" algn="l"/>
                <a:tab pos="8333218" algn="l"/>
                <a:tab pos="8797593" algn="l"/>
                <a:tab pos="9260372" algn="l"/>
              </a:tabLst>
            </a:pPr>
            <a:r>
              <a:rPr lang="en-GB"/>
              <a:t>No age was mentioned in the federal statute  (d4a under 65)</a:t>
            </a:r>
          </a:p>
          <a:p>
            <a:pPr defTabSz="462779">
              <a:spcBef>
                <a:spcPts val="452"/>
              </a:spcBef>
              <a:tabLst>
                <a:tab pos="0" algn="l"/>
                <a:tab pos="462779" algn="l"/>
                <a:tab pos="925559" algn="l"/>
                <a:tab pos="1388338" algn="l"/>
                <a:tab pos="1851117" algn="l"/>
                <a:tab pos="2313897" algn="l"/>
                <a:tab pos="2776675" algn="l"/>
                <a:tab pos="3241051" algn="l"/>
                <a:tab pos="3703830" algn="l"/>
                <a:tab pos="4166609" algn="l"/>
                <a:tab pos="4629389" algn="l"/>
                <a:tab pos="5092168" algn="l"/>
                <a:tab pos="5554947" algn="l"/>
                <a:tab pos="6019321" algn="l"/>
                <a:tab pos="6482101" algn="l"/>
                <a:tab pos="6944880" algn="l"/>
                <a:tab pos="7407659" algn="l"/>
                <a:tab pos="7870439" algn="l"/>
                <a:tab pos="8333218" algn="l"/>
                <a:tab pos="8797593" algn="l"/>
                <a:tab pos="9260372" algn="l"/>
              </a:tabLst>
            </a:pPr>
            <a:endParaRPr lang="en-GB"/>
          </a:p>
          <a:p>
            <a:pPr defTabSz="462779">
              <a:spcBef>
                <a:spcPts val="452"/>
              </a:spcBef>
              <a:tabLst>
                <a:tab pos="0" algn="l"/>
                <a:tab pos="462779" algn="l"/>
                <a:tab pos="925559" algn="l"/>
                <a:tab pos="1388338" algn="l"/>
                <a:tab pos="1851117" algn="l"/>
                <a:tab pos="2313897" algn="l"/>
                <a:tab pos="2776675" algn="l"/>
                <a:tab pos="3241051" algn="l"/>
                <a:tab pos="3703830" algn="l"/>
                <a:tab pos="4166609" algn="l"/>
                <a:tab pos="4629389" algn="l"/>
                <a:tab pos="5092168" algn="l"/>
                <a:tab pos="5554947" algn="l"/>
                <a:tab pos="6019321" algn="l"/>
                <a:tab pos="6482101" algn="l"/>
                <a:tab pos="6944880" algn="l"/>
                <a:tab pos="7407659" algn="l"/>
                <a:tab pos="7870439" algn="l"/>
                <a:tab pos="8333218" algn="l"/>
                <a:tab pos="8797593" algn="l"/>
                <a:tab pos="9260372" algn="l"/>
              </a:tabLst>
            </a:pPr>
            <a:r>
              <a:rPr lang="en-GB"/>
              <a:t>Medicaid – says transfer penalty for funding pooled trust 65 or older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145503" y="699456"/>
            <a:ext cx="4665437" cy="3489323"/>
          </a:xfrm>
          <a:prstGeom prst="rect">
            <a:avLst/>
          </a:prstGeom>
          <a:solidFill>
            <a:srgbClr val="FFFFFF"/>
          </a:solidFill>
          <a:ln w="9360">
            <a:solidFill>
              <a:srgbClr val="000000"/>
            </a:solidFill>
            <a:miter lim="800000"/>
            <a:headEnd/>
            <a:tailEnd/>
          </a:ln>
        </p:spPr>
        <p:txBody>
          <a:bodyPr wrap="none" lIns="92607" tIns="46304" rIns="92607" bIns="46304"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p>
        </p:txBody>
      </p:sp>
      <p:sp>
        <p:nvSpPr>
          <p:cNvPr id="54275" name="Text Box 3"/>
          <p:cNvSpPr>
            <a:spLocks noGrp="1" noChangeArrowheads="1"/>
          </p:cNvSpPr>
          <p:nvPr>
            <p:ph type="body"/>
          </p:nvPr>
        </p:nvSpPr>
        <p:spPr>
          <a:xfrm>
            <a:off x="696286" y="4422459"/>
            <a:ext cx="5563870" cy="418877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878" tIns="45939" rIns="91878" bIns="45939"/>
          <a:lstStyle/>
          <a:p>
            <a:pPr defTabSz="462779">
              <a:spcBef>
                <a:spcPts val="452"/>
              </a:spcBef>
              <a:tabLst>
                <a:tab pos="0" algn="l"/>
                <a:tab pos="462779" algn="l"/>
                <a:tab pos="925559" algn="l"/>
                <a:tab pos="1388338" algn="l"/>
                <a:tab pos="1851117" algn="l"/>
                <a:tab pos="2313897" algn="l"/>
                <a:tab pos="2776675" algn="l"/>
                <a:tab pos="3241051" algn="l"/>
                <a:tab pos="3703830" algn="l"/>
                <a:tab pos="4166609" algn="l"/>
                <a:tab pos="4629389" algn="l"/>
                <a:tab pos="5092168" algn="l"/>
                <a:tab pos="5554947" algn="l"/>
                <a:tab pos="6019321" algn="l"/>
                <a:tab pos="6482101" algn="l"/>
                <a:tab pos="6944880" algn="l"/>
                <a:tab pos="7407659" algn="l"/>
                <a:tab pos="7870439" algn="l"/>
                <a:tab pos="8333218" algn="l"/>
                <a:tab pos="8797593" algn="l"/>
                <a:tab pos="9260372" algn="l"/>
              </a:tabLst>
            </a:pPr>
            <a:endParaRPr lang="en-GB"/>
          </a:p>
          <a:p>
            <a:pPr defTabSz="462779">
              <a:spcBef>
                <a:spcPts val="452"/>
              </a:spcBef>
              <a:tabLst>
                <a:tab pos="0" algn="l"/>
                <a:tab pos="462779" algn="l"/>
                <a:tab pos="925559" algn="l"/>
                <a:tab pos="1388338" algn="l"/>
                <a:tab pos="1851117" algn="l"/>
                <a:tab pos="2313897" algn="l"/>
                <a:tab pos="2776675" algn="l"/>
                <a:tab pos="3241051" algn="l"/>
                <a:tab pos="3703830" algn="l"/>
                <a:tab pos="4166609" algn="l"/>
                <a:tab pos="4629389" algn="l"/>
                <a:tab pos="5092168" algn="l"/>
                <a:tab pos="5554947" algn="l"/>
                <a:tab pos="6019321" algn="l"/>
                <a:tab pos="6482101" algn="l"/>
                <a:tab pos="6944880" algn="l"/>
                <a:tab pos="7407659" algn="l"/>
                <a:tab pos="7870439" algn="l"/>
                <a:tab pos="8333218" algn="l"/>
                <a:tab pos="8797593" algn="l"/>
                <a:tab pos="9260372" algn="l"/>
              </a:tabLst>
            </a:pPr>
            <a:endParaRPr lang="en-GB"/>
          </a:p>
          <a:p>
            <a:pPr defTabSz="462779">
              <a:spcBef>
                <a:spcPts val="452"/>
              </a:spcBef>
              <a:tabLst>
                <a:tab pos="0" algn="l"/>
                <a:tab pos="462779" algn="l"/>
                <a:tab pos="925559" algn="l"/>
                <a:tab pos="1388338" algn="l"/>
                <a:tab pos="1851117" algn="l"/>
                <a:tab pos="2313897" algn="l"/>
                <a:tab pos="2776675" algn="l"/>
                <a:tab pos="3241051" algn="l"/>
                <a:tab pos="3703830" algn="l"/>
                <a:tab pos="4166609" algn="l"/>
                <a:tab pos="4629389" algn="l"/>
                <a:tab pos="5092168" algn="l"/>
                <a:tab pos="5554947" algn="l"/>
                <a:tab pos="6019321" algn="l"/>
                <a:tab pos="6482101" algn="l"/>
                <a:tab pos="6944880" algn="l"/>
                <a:tab pos="7407659" algn="l"/>
                <a:tab pos="7870439" algn="l"/>
                <a:tab pos="8333218" algn="l"/>
                <a:tab pos="8797593" algn="l"/>
                <a:tab pos="9260372" algn="l"/>
              </a:tabLst>
            </a:pPr>
            <a:r>
              <a:rPr lang="en-GB"/>
              <a:t>No age was mentioned in the federal statute  (d4a under 65)</a:t>
            </a:r>
          </a:p>
          <a:p>
            <a:pPr defTabSz="462779">
              <a:spcBef>
                <a:spcPts val="452"/>
              </a:spcBef>
              <a:tabLst>
                <a:tab pos="0" algn="l"/>
                <a:tab pos="462779" algn="l"/>
                <a:tab pos="925559" algn="l"/>
                <a:tab pos="1388338" algn="l"/>
                <a:tab pos="1851117" algn="l"/>
                <a:tab pos="2313897" algn="l"/>
                <a:tab pos="2776675" algn="l"/>
                <a:tab pos="3241051" algn="l"/>
                <a:tab pos="3703830" algn="l"/>
                <a:tab pos="4166609" algn="l"/>
                <a:tab pos="4629389" algn="l"/>
                <a:tab pos="5092168" algn="l"/>
                <a:tab pos="5554947" algn="l"/>
                <a:tab pos="6019321" algn="l"/>
                <a:tab pos="6482101" algn="l"/>
                <a:tab pos="6944880" algn="l"/>
                <a:tab pos="7407659" algn="l"/>
                <a:tab pos="7870439" algn="l"/>
                <a:tab pos="8333218" algn="l"/>
                <a:tab pos="8797593" algn="l"/>
                <a:tab pos="9260372" algn="l"/>
              </a:tabLst>
            </a:pPr>
            <a:endParaRPr lang="en-GB"/>
          </a:p>
          <a:p>
            <a:pPr defTabSz="462779">
              <a:spcBef>
                <a:spcPts val="452"/>
              </a:spcBef>
              <a:tabLst>
                <a:tab pos="0" algn="l"/>
                <a:tab pos="462779" algn="l"/>
                <a:tab pos="925559" algn="l"/>
                <a:tab pos="1388338" algn="l"/>
                <a:tab pos="1851117" algn="l"/>
                <a:tab pos="2313897" algn="l"/>
                <a:tab pos="2776675" algn="l"/>
                <a:tab pos="3241051" algn="l"/>
                <a:tab pos="3703830" algn="l"/>
                <a:tab pos="4166609" algn="l"/>
                <a:tab pos="4629389" algn="l"/>
                <a:tab pos="5092168" algn="l"/>
                <a:tab pos="5554947" algn="l"/>
                <a:tab pos="6019321" algn="l"/>
                <a:tab pos="6482101" algn="l"/>
                <a:tab pos="6944880" algn="l"/>
                <a:tab pos="7407659" algn="l"/>
                <a:tab pos="7870439" algn="l"/>
                <a:tab pos="8333218" algn="l"/>
                <a:tab pos="8797593" algn="l"/>
                <a:tab pos="9260372" algn="l"/>
              </a:tabLst>
            </a:pPr>
            <a:r>
              <a:rPr lang="en-GB"/>
              <a:t>Medicaid – says transfer penalty for funding pooled trust 65 or older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145503" y="699456"/>
            <a:ext cx="4665437" cy="3489323"/>
          </a:xfrm>
          <a:prstGeom prst="rect">
            <a:avLst/>
          </a:prstGeom>
          <a:solidFill>
            <a:srgbClr val="FFFFFF"/>
          </a:solidFill>
          <a:ln w="9360">
            <a:solidFill>
              <a:srgbClr val="000000"/>
            </a:solidFill>
            <a:miter lim="800000"/>
            <a:headEnd/>
            <a:tailEnd/>
          </a:ln>
        </p:spPr>
        <p:txBody>
          <a:bodyPr wrap="none" lIns="92607" tIns="46304" rIns="92607" bIns="46304"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p>
        </p:txBody>
      </p:sp>
      <p:sp>
        <p:nvSpPr>
          <p:cNvPr id="55299" name="Text Box 3"/>
          <p:cNvSpPr>
            <a:spLocks noGrp="1" noChangeArrowheads="1"/>
          </p:cNvSpPr>
          <p:nvPr>
            <p:ph type="body"/>
          </p:nvPr>
        </p:nvSpPr>
        <p:spPr>
          <a:xfrm>
            <a:off x="696286" y="4422459"/>
            <a:ext cx="5563870" cy="418877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878" tIns="45939" rIns="91878" bIns="45939"/>
          <a:lstStyle/>
          <a:p>
            <a:pPr defTabSz="462779">
              <a:spcBef>
                <a:spcPts val="452"/>
              </a:spcBef>
              <a:tabLst>
                <a:tab pos="0" algn="l"/>
                <a:tab pos="462779" algn="l"/>
                <a:tab pos="925559" algn="l"/>
                <a:tab pos="1388338" algn="l"/>
                <a:tab pos="1851117" algn="l"/>
                <a:tab pos="2313897" algn="l"/>
                <a:tab pos="2776675" algn="l"/>
                <a:tab pos="3241051" algn="l"/>
                <a:tab pos="3703830" algn="l"/>
                <a:tab pos="4166609" algn="l"/>
                <a:tab pos="4629389" algn="l"/>
                <a:tab pos="5092168" algn="l"/>
                <a:tab pos="5554947" algn="l"/>
                <a:tab pos="6019321" algn="l"/>
                <a:tab pos="6482101" algn="l"/>
                <a:tab pos="6944880" algn="l"/>
                <a:tab pos="7407659" algn="l"/>
                <a:tab pos="7870439" algn="l"/>
                <a:tab pos="8333218" algn="l"/>
                <a:tab pos="8797593" algn="l"/>
                <a:tab pos="9260372" algn="l"/>
              </a:tabLst>
            </a:pPr>
            <a:endParaRPr lang="en-GB"/>
          </a:p>
          <a:p>
            <a:pPr defTabSz="462779">
              <a:spcBef>
                <a:spcPts val="452"/>
              </a:spcBef>
              <a:tabLst>
                <a:tab pos="0" algn="l"/>
                <a:tab pos="462779" algn="l"/>
                <a:tab pos="925559" algn="l"/>
                <a:tab pos="1388338" algn="l"/>
                <a:tab pos="1851117" algn="l"/>
                <a:tab pos="2313897" algn="l"/>
                <a:tab pos="2776675" algn="l"/>
                <a:tab pos="3241051" algn="l"/>
                <a:tab pos="3703830" algn="l"/>
                <a:tab pos="4166609" algn="l"/>
                <a:tab pos="4629389" algn="l"/>
                <a:tab pos="5092168" algn="l"/>
                <a:tab pos="5554947" algn="l"/>
                <a:tab pos="6019321" algn="l"/>
                <a:tab pos="6482101" algn="l"/>
                <a:tab pos="6944880" algn="l"/>
                <a:tab pos="7407659" algn="l"/>
                <a:tab pos="7870439" algn="l"/>
                <a:tab pos="8333218" algn="l"/>
                <a:tab pos="8797593" algn="l"/>
                <a:tab pos="9260372" algn="l"/>
              </a:tabLst>
            </a:pPr>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Brown Family</a:t>
            </a:r>
            <a:endParaRPr lang="en-US" dirty="0"/>
          </a:p>
        </p:txBody>
      </p:sp>
      <p:sp>
        <p:nvSpPr>
          <p:cNvPr id="4" name="Slide Number Placeholder 3"/>
          <p:cNvSpPr>
            <a:spLocks noGrp="1"/>
          </p:cNvSpPr>
          <p:nvPr>
            <p:ph type="sldNum" sz="quarter" idx="10"/>
          </p:nvPr>
        </p:nvSpPr>
        <p:spPr/>
        <p:txBody>
          <a:bodyPr/>
          <a:lstStyle/>
          <a:p>
            <a:fld id="{EE2CD7FA-574D-AA46-B82D-D880F39960C5}"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145503" y="699456"/>
            <a:ext cx="4665437" cy="3489323"/>
          </a:xfrm>
          <a:prstGeom prst="rect">
            <a:avLst/>
          </a:prstGeom>
          <a:solidFill>
            <a:srgbClr val="FFFFFF"/>
          </a:solidFill>
          <a:ln w="9360">
            <a:solidFill>
              <a:srgbClr val="000000"/>
            </a:solidFill>
            <a:miter lim="800000"/>
            <a:headEnd/>
            <a:tailEnd/>
          </a:ln>
        </p:spPr>
        <p:txBody>
          <a:bodyPr wrap="none" lIns="92607" tIns="46304" rIns="92607" bIns="46304"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p>
        </p:txBody>
      </p:sp>
      <p:sp>
        <p:nvSpPr>
          <p:cNvPr id="56323" name="Text Box 3"/>
          <p:cNvSpPr>
            <a:spLocks noGrp="1" noChangeArrowheads="1"/>
          </p:cNvSpPr>
          <p:nvPr>
            <p:ph type="body"/>
          </p:nvPr>
        </p:nvSpPr>
        <p:spPr>
          <a:xfrm>
            <a:off x="696286" y="4422459"/>
            <a:ext cx="5563870" cy="418877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878" tIns="45939" rIns="91878" bIns="45939"/>
          <a:lstStyle/>
          <a:p>
            <a:pPr defTabSz="462779">
              <a:spcBef>
                <a:spcPts val="452"/>
              </a:spcBef>
              <a:tabLst>
                <a:tab pos="0" algn="l"/>
                <a:tab pos="462779" algn="l"/>
                <a:tab pos="925559" algn="l"/>
                <a:tab pos="1388338" algn="l"/>
                <a:tab pos="1851117" algn="l"/>
                <a:tab pos="2313897" algn="l"/>
                <a:tab pos="2776675" algn="l"/>
                <a:tab pos="3241051" algn="l"/>
                <a:tab pos="3703830" algn="l"/>
                <a:tab pos="4166609" algn="l"/>
                <a:tab pos="4629389" algn="l"/>
                <a:tab pos="5092168" algn="l"/>
                <a:tab pos="5554947" algn="l"/>
                <a:tab pos="6019321" algn="l"/>
                <a:tab pos="6482101" algn="l"/>
                <a:tab pos="6944880" algn="l"/>
                <a:tab pos="7407659" algn="l"/>
                <a:tab pos="7870439" algn="l"/>
                <a:tab pos="8333218" algn="l"/>
                <a:tab pos="8797593" algn="l"/>
                <a:tab pos="9260372" algn="l"/>
              </a:tabLst>
            </a:pPr>
            <a:r>
              <a:rPr lang="en-GB"/>
              <a:t>Memorandum of Intent is a roadmap to those who may be caring for your child in the future – you will provide them with all of the personal and practical things they will need to know</a:t>
            </a:r>
          </a:p>
          <a:p>
            <a:pPr defTabSz="462779">
              <a:spcBef>
                <a:spcPts val="452"/>
              </a:spcBef>
              <a:tabLst>
                <a:tab pos="0" algn="l"/>
                <a:tab pos="462779" algn="l"/>
                <a:tab pos="925559" algn="l"/>
                <a:tab pos="1388338" algn="l"/>
                <a:tab pos="1851117" algn="l"/>
                <a:tab pos="2313897" algn="l"/>
                <a:tab pos="2776675" algn="l"/>
                <a:tab pos="3241051" algn="l"/>
                <a:tab pos="3703830" algn="l"/>
                <a:tab pos="4166609" algn="l"/>
                <a:tab pos="4629389" algn="l"/>
                <a:tab pos="5092168" algn="l"/>
                <a:tab pos="5554947" algn="l"/>
                <a:tab pos="6019321" algn="l"/>
                <a:tab pos="6482101" algn="l"/>
                <a:tab pos="6944880" algn="l"/>
                <a:tab pos="7407659" algn="l"/>
                <a:tab pos="7870439" algn="l"/>
                <a:tab pos="8333218" algn="l"/>
                <a:tab pos="8797593" algn="l"/>
                <a:tab pos="9260372" algn="l"/>
              </a:tabLst>
            </a:pPr>
            <a:endParaRPr lang="en-GB"/>
          </a:p>
          <a:p>
            <a:pPr defTabSz="462779">
              <a:spcBef>
                <a:spcPts val="452"/>
              </a:spcBef>
              <a:tabLst>
                <a:tab pos="0" algn="l"/>
                <a:tab pos="462779" algn="l"/>
                <a:tab pos="925559" algn="l"/>
                <a:tab pos="1388338" algn="l"/>
                <a:tab pos="1851117" algn="l"/>
                <a:tab pos="2313897" algn="l"/>
                <a:tab pos="2776675" algn="l"/>
                <a:tab pos="3241051" algn="l"/>
                <a:tab pos="3703830" algn="l"/>
                <a:tab pos="4166609" algn="l"/>
                <a:tab pos="4629389" algn="l"/>
                <a:tab pos="5092168" algn="l"/>
                <a:tab pos="5554947" algn="l"/>
                <a:tab pos="6019321" algn="l"/>
                <a:tab pos="6482101" algn="l"/>
                <a:tab pos="6944880" algn="l"/>
                <a:tab pos="7407659" algn="l"/>
                <a:tab pos="7870439" algn="l"/>
                <a:tab pos="8333218" algn="l"/>
                <a:tab pos="8797593" algn="l"/>
                <a:tab pos="9260372" algn="l"/>
              </a:tabLst>
            </a:pPr>
            <a:r>
              <a:rPr lang="en-GB"/>
              <a:t>If there is an SNT in place, anyone wishing to bequest assets from a retirement plan, insurance policy, etc. should be told to name the SNT, rather than the child, as beneficiary.</a:t>
            </a:r>
          </a:p>
          <a:p>
            <a:pPr defTabSz="462779">
              <a:spcBef>
                <a:spcPts val="452"/>
              </a:spcBef>
              <a:tabLst>
                <a:tab pos="0" algn="l"/>
                <a:tab pos="462779" algn="l"/>
                <a:tab pos="925559" algn="l"/>
                <a:tab pos="1388338" algn="l"/>
                <a:tab pos="1851117" algn="l"/>
                <a:tab pos="2313897" algn="l"/>
                <a:tab pos="2776675" algn="l"/>
                <a:tab pos="3241051" algn="l"/>
                <a:tab pos="3703830" algn="l"/>
                <a:tab pos="4166609" algn="l"/>
                <a:tab pos="4629389" algn="l"/>
                <a:tab pos="5092168" algn="l"/>
                <a:tab pos="5554947" algn="l"/>
                <a:tab pos="6019321" algn="l"/>
                <a:tab pos="6482101" algn="l"/>
                <a:tab pos="6944880" algn="l"/>
                <a:tab pos="7407659" algn="l"/>
                <a:tab pos="7870439" algn="l"/>
                <a:tab pos="8333218" algn="l"/>
                <a:tab pos="8797593" algn="l"/>
                <a:tab pos="9260372" algn="l"/>
              </a:tabLst>
            </a:pPr>
            <a:endParaRPr lang="en-GB"/>
          </a:p>
          <a:p>
            <a:pPr defTabSz="462779">
              <a:spcBef>
                <a:spcPts val="452"/>
              </a:spcBef>
              <a:tabLst>
                <a:tab pos="0" algn="l"/>
                <a:tab pos="462779" algn="l"/>
                <a:tab pos="925559" algn="l"/>
                <a:tab pos="1388338" algn="l"/>
                <a:tab pos="1851117" algn="l"/>
                <a:tab pos="2313897" algn="l"/>
                <a:tab pos="2776675" algn="l"/>
                <a:tab pos="3241051" algn="l"/>
                <a:tab pos="3703830" algn="l"/>
                <a:tab pos="4166609" algn="l"/>
                <a:tab pos="4629389" algn="l"/>
                <a:tab pos="5092168" algn="l"/>
                <a:tab pos="5554947" algn="l"/>
                <a:tab pos="6019321" algn="l"/>
                <a:tab pos="6482101" algn="l"/>
                <a:tab pos="6944880" algn="l"/>
                <a:tab pos="7407659" algn="l"/>
                <a:tab pos="7870439" algn="l"/>
                <a:tab pos="8333218" algn="l"/>
                <a:tab pos="8797593" algn="l"/>
                <a:tab pos="9260372" algn="l"/>
              </a:tabLst>
            </a:pPr>
            <a:r>
              <a:rPr lang="en-GB"/>
              <a:t>Parents with more than one child who wish to pass assets equitably can provide for the child with special needs by funding the SNT with life insurance.</a:t>
            </a:r>
          </a:p>
          <a:p>
            <a:pPr defTabSz="462779">
              <a:spcBef>
                <a:spcPts val="452"/>
              </a:spcBef>
              <a:tabLst>
                <a:tab pos="0" algn="l"/>
                <a:tab pos="462779" algn="l"/>
                <a:tab pos="925559" algn="l"/>
                <a:tab pos="1388338" algn="l"/>
                <a:tab pos="1851117" algn="l"/>
                <a:tab pos="2313897" algn="l"/>
                <a:tab pos="2776675" algn="l"/>
                <a:tab pos="3241051" algn="l"/>
                <a:tab pos="3703830" algn="l"/>
                <a:tab pos="4166609" algn="l"/>
                <a:tab pos="4629389" algn="l"/>
                <a:tab pos="5092168" algn="l"/>
                <a:tab pos="5554947" algn="l"/>
                <a:tab pos="6019321" algn="l"/>
                <a:tab pos="6482101" algn="l"/>
                <a:tab pos="6944880" algn="l"/>
                <a:tab pos="7407659" algn="l"/>
                <a:tab pos="7870439" algn="l"/>
                <a:tab pos="8333218" algn="l"/>
                <a:tab pos="8797593" algn="l"/>
                <a:tab pos="9260372" algn="l"/>
              </a:tabLst>
            </a:pPr>
            <a:endParaRPr lang="en-GB"/>
          </a:p>
          <a:p>
            <a:pPr defTabSz="462779">
              <a:spcBef>
                <a:spcPts val="452"/>
              </a:spcBef>
              <a:tabLst>
                <a:tab pos="0" algn="l"/>
                <a:tab pos="462779" algn="l"/>
                <a:tab pos="925559" algn="l"/>
                <a:tab pos="1388338" algn="l"/>
                <a:tab pos="1851117" algn="l"/>
                <a:tab pos="2313897" algn="l"/>
                <a:tab pos="2776675" algn="l"/>
                <a:tab pos="3241051" algn="l"/>
                <a:tab pos="3703830" algn="l"/>
                <a:tab pos="4166609" algn="l"/>
                <a:tab pos="4629389" algn="l"/>
                <a:tab pos="5092168" algn="l"/>
                <a:tab pos="5554947" algn="l"/>
                <a:tab pos="6019321" algn="l"/>
                <a:tab pos="6482101" algn="l"/>
                <a:tab pos="6944880" algn="l"/>
                <a:tab pos="7407659" algn="l"/>
                <a:tab pos="7870439" algn="l"/>
                <a:tab pos="8333218" algn="l"/>
                <a:tab pos="8797593" algn="l"/>
                <a:tab pos="9260372" algn="l"/>
              </a:tabLst>
            </a:pPr>
            <a:r>
              <a:rPr lang="en-GB"/>
              <a:t>Funding an irrevocable SNT removes the transferred assets from the parent’s taxable estate.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a:p>
            <a:pPr eaLnBrk="1" hangingPunct="1"/>
            <a:endParaRPr lang="en-US" dirty="0"/>
          </a:p>
          <a:p>
            <a:pPr eaLnBrk="1" hangingPunct="1"/>
            <a:r>
              <a:rPr lang="en-US" dirty="0"/>
              <a:t>ASNP – website – great resource</a:t>
            </a:r>
          </a:p>
          <a:p>
            <a:pPr eaLnBrk="1" hangingPunct="1"/>
            <a:endParaRPr lang="en-US" dirty="0"/>
          </a:p>
          <a:p>
            <a:pPr eaLnBrk="1" hangingPunct="1"/>
            <a:r>
              <a:rPr lang="en-US" dirty="0"/>
              <a:t>Law firm site -   vjrussolaw.com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Clr>
                <a:schemeClr val="tx2"/>
              </a:buClr>
              <a:buFont typeface="Wingdings" pitchFamily="2" charset="2"/>
              <a:buNone/>
            </a:pPr>
            <a:r>
              <a:rPr lang="en-US"/>
              <a:t>New Field of Law</a:t>
            </a:r>
          </a:p>
          <a:p>
            <a:pPr eaLnBrk="1" hangingPunct="1">
              <a:buClr>
                <a:schemeClr val="tx2"/>
              </a:buClr>
              <a:buFontTx/>
              <a:buChar char="-"/>
            </a:pPr>
            <a:r>
              <a:rPr lang="en-US"/>
              <a:t>elder law became a “specialty” area of practice back in 1980s </a:t>
            </a:r>
          </a:p>
          <a:p>
            <a:pPr eaLnBrk="1" hangingPunct="1">
              <a:buClr>
                <a:schemeClr val="tx2"/>
              </a:buClr>
              <a:buFontTx/>
              <a:buChar char="-"/>
            </a:pPr>
            <a:r>
              <a:rPr lang="en-US" sz="2400">
                <a:solidFill>
                  <a:srgbClr val="FFFF66"/>
                </a:solidFill>
              </a:rPr>
              <a:t>Lawyers USA – recently stated that the “special needs” attorney is a new specialty</a:t>
            </a:r>
          </a:p>
          <a:p>
            <a:pPr eaLnBrk="1" hangingPunct="1"/>
            <a:endParaRPr lang="en-US"/>
          </a:p>
          <a:p>
            <a:pPr eaLnBrk="1" hangingPunct="1"/>
            <a:r>
              <a:rPr lang="en-US"/>
              <a:t>Key issues:</a:t>
            </a:r>
          </a:p>
          <a:p>
            <a:pPr eaLnBrk="1" hangingPunct="1">
              <a:buFontTx/>
              <a:buChar char="-"/>
            </a:pPr>
            <a:r>
              <a:rPr lang="en-US"/>
              <a:t>Public benefits such as SSI and Medicaid</a:t>
            </a:r>
          </a:p>
          <a:p>
            <a:pPr eaLnBrk="1" hangingPunct="1">
              <a:buFontTx/>
              <a:buChar char="-"/>
            </a:pPr>
            <a:endParaRPr lang="en-US"/>
          </a:p>
          <a:p>
            <a:pPr eaLnBrk="1" hangingPunct="1">
              <a:buFontTx/>
              <a:buChar char="-"/>
            </a:pPr>
            <a:r>
              <a:rPr lang="en-US"/>
              <a:t>Decision making in the future when child “ages out” (18) – can child sign advance directives, or will a guardianship proceeding be needed?</a:t>
            </a:r>
          </a:p>
          <a:p>
            <a:pPr eaLnBrk="1" hangingPunct="1"/>
            <a:endParaRPr lang="en-US"/>
          </a:p>
          <a:p>
            <a:pPr eaLnBrk="1" hangingPunct="1"/>
            <a:r>
              <a:rPr lang="en-US"/>
              <a:t>- Use of effective legal documents to protect child’s assets – either their own assets or assets given to them or inherited by them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SSI is means tested ($2,000) and transfers cannot happen within 3 years of applying.  You can apply at age 18</a:t>
            </a:r>
          </a:p>
          <a:p>
            <a:r>
              <a:rPr lang="en-US" dirty="0"/>
              <a:t>Can qualify for SSA if you have a work history or if disabled before the age of 22, not married and parent is retired and collecting SSA</a:t>
            </a:r>
          </a:p>
          <a:p>
            <a:r>
              <a:rPr lang="en-US" dirty="0"/>
              <a:t>Medicaid comes with SSI</a:t>
            </a:r>
          </a:p>
        </p:txBody>
      </p:sp>
      <p:sp>
        <p:nvSpPr>
          <p:cNvPr id="4" name="Slide Number Placeholder 3"/>
          <p:cNvSpPr>
            <a:spLocks noGrp="1"/>
          </p:cNvSpPr>
          <p:nvPr>
            <p:ph type="sldNum" sz="quarter" idx="10"/>
          </p:nvPr>
        </p:nvSpPr>
        <p:spPr/>
        <p:txBody>
          <a:bodyPr/>
          <a:lstStyle/>
          <a:p>
            <a:fld id="{EE2CD7FA-574D-AA46-B82D-D880F39960C5}" type="slidenum">
              <a:rPr lang="en-US" smtClean="0"/>
              <a:pPr/>
              <a:t>4</a:t>
            </a:fld>
            <a:endParaRPr lang="en-US"/>
          </a:p>
        </p:txBody>
      </p:sp>
    </p:spTree>
    <p:extLst>
      <p:ext uri="{BB962C8B-B14F-4D97-AF65-F5344CB8AC3E}">
        <p14:creationId xmlns:p14="http://schemas.microsoft.com/office/powerpoint/2010/main" xmlns="" val="2534765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2CD7FA-574D-AA46-B82D-D880F39960C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Hamrich</a:t>
            </a:r>
            <a:r>
              <a:rPr lang="en-US" dirty="0"/>
              <a:t> case</a:t>
            </a:r>
          </a:p>
          <a:p>
            <a:r>
              <a:rPr lang="en-US" dirty="0"/>
              <a:t>Mom taking care of daughter</a:t>
            </a:r>
          </a:p>
          <a:p>
            <a:r>
              <a:rPr lang="en-US" dirty="0"/>
              <a:t>Mom becomes incapacitated and needs guardianship then nursing home</a:t>
            </a:r>
          </a:p>
          <a:p>
            <a:r>
              <a:rPr lang="en-US" dirty="0"/>
              <a:t>Mom’s Guardianship causes court to take control over daughter and do an Article 81 over daughter</a:t>
            </a:r>
          </a:p>
          <a:p>
            <a:r>
              <a:rPr lang="en-US" dirty="0"/>
              <a:t>Daughter stopped going to day care, became </a:t>
            </a:r>
            <a:r>
              <a:rPr lang="en-US" dirty="0" err="1"/>
              <a:t>dependant</a:t>
            </a:r>
            <a:r>
              <a:rPr lang="en-US" dirty="0"/>
              <a:t> on mom.  No social skills and now terrified of group home</a:t>
            </a:r>
          </a:p>
          <a:p>
            <a:r>
              <a:rPr lang="en-US" dirty="0"/>
              <a:t>Parents always intended for house to become a group home so daughter could stay in home</a:t>
            </a:r>
          </a:p>
          <a:p>
            <a:r>
              <a:rPr lang="en-US" dirty="0"/>
              <a:t>House has to be sold and daughter needs a group home</a:t>
            </a:r>
          </a:p>
        </p:txBody>
      </p:sp>
      <p:sp>
        <p:nvSpPr>
          <p:cNvPr id="4" name="Slide Number Placeholder 3"/>
          <p:cNvSpPr>
            <a:spLocks noGrp="1"/>
          </p:cNvSpPr>
          <p:nvPr>
            <p:ph type="sldNum" sz="quarter" idx="10"/>
          </p:nvPr>
        </p:nvSpPr>
        <p:spPr/>
        <p:txBody>
          <a:bodyPr/>
          <a:lstStyle/>
          <a:p>
            <a:fld id="{EE2CD7FA-574D-AA46-B82D-D880F39960C5}" type="slidenum">
              <a:rPr lang="en-US" smtClean="0"/>
              <a:pPr/>
              <a:t>6</a:t>
            </a:fld>
            <a:endParaRPr lang="en-US"/>
          </a:p>
        </p:txBody>
      </p:sp>
    </p:spTree>
    <p:extLst>
      <p:ext uri="{BB962C8B-B14F-4D97-AF65-F5344CB8AC3E}">
        <p14:creationId xmlns:p14="http://schemas.microsoft.com/office/powerpoint/2010/main" xmlns="" val="1887274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OPWDD</a:t>
            </a:r>
          </a:p>
          <a:p>
            <a:r>
              <a:rPr lang="en-US" dirty="0" smtClean="0"/>
              <a:t>ARC</a:t>
            </a:r>
          </a:p>
          <a:p>
            <a:r>
              <a:rPr lang="en-US" dirty="0" smtClean="0"/>
              <a:t>UCP</a:t>
            </a:r>
            <a:endParaRPr lang="en-US" dirty="0"/>
          </a:p>
        </p:txBody>
      </p:sp>
      <p:sp>
        <p:nvSpPr>
          <p:cNvPr id="4" name="Slide Number Placeholder 3"/>
          <p:cNvSpPr>
            <a:spLocks noGrp="1"/>
          </p:cNvSpPr>
          <p:nvPr>
            <p:ph type="sldNum" sz="quarter" idx="10"/>
          </p:nvPr>
        </p:nvSpPr>
        <p:spPr/>
        <p:txBody>
          <a:bodyPr/>
          <a:lstStyle/>
          <a:p>
            <a:fld id="{EE2CD7FA-574D-AA46-B82D-D880F39960C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payments are stopped because earning are too high and you become able to work again because of our medical conidiation, you may ask SSA to restart benefits.  You wont have to file anew disability application if you make this request within 5 years after the month your benefits stopped. https://www.ssa.gov/pubs/EN-05-10095.pdf</a:t>
            </a:r>
          </a:p>
          <a:p>
            <a:endParaRPr lang="en-US" dirty="0"/>
          </a:p>
          <a:p>
            <a:r>
              <a:rPr lang="en-US" dirty="0"/>
              <a:t>If you are under age 22, go to school, or regularly attend a training program, SSA doesn’t count some of your earning.  In 2017, they don’t count up to $1,790 of your earnings a month (maximum of $7,200 for 2017) https://www.ssa.gov/pubs/EN-05-10095.pdf</a:t>
            </a:r>
          </a:p>
          <a:p>
            <a:r>
              <a:rPr lang="en-US" dirty="0"/>
              <a:t>PASS allows you to set aside money for such things as transportation to and from work, Tuition, books, fees, and supplies needed for school and training, employment services, equipment and tools for the job, etc. – Plan must be in </a:t>
            </a:r>
            <a:r>
              <a:rPr lang="en-US" dirty="0" smtClean="0"/>
              <a:t>writing </a:t>
            </a:r>
            <a:r>
              <a:rPr lang="en-US" dirty="0"/>
              <a:t>and approved by social security in advance.</a:t>
            </a:r>
          </a:p>
          <a:p>
            <a:endParaRPr lang="en-US" dirty="0"/>
          </a:p>
        </p:txBody>
      </p:sp>
      <p:sp>
        <p:nvSpPr>
          <p:cNvPr id="4" name="Slide Number Placeholder 3"/>
          <p:cNvSpPr>
            <a:spLocks noGrp="1"/>
          </p:cNvSpPr>
          <p:nvPr>
            <p:ph type="sldNum" sz="quarter" idx="10"/>
          </p:nvPr>
        </p:nvSpPr>
        <p:spPr/>
        <p:txBody>
          <a:bodyPr/>
          <a:lstStyle/>
          <a:p>
            <a:fld id="{EE2CD7FA-574D-AA46-B82D-D880F39960C5}" type="slidenum">
              <a:rPr lang="en-US" smtClean="0"/>
              <a:pPr/>
              <a:t>8</a:t>
            </a:fld>
            <a:endParaRPr lang="en-US"/>
          </a:p>
        </p:txBody>
      </p:sp>
    </p:spTree>
    <p:extLst>
      <p:ext uri="{BB962C8B-B14F-4D97-AF65-F5344CB8AC3E}">
        <p14:creationId xmlns:p14="http://schemas.microsoft.com/office/powerpoint/2010/main" xmlns="" val="1960179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2CD7FA-574D-AA46-B82D-D880F39960C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2F55"/>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E893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6D55FE0-7887-40CA-B671-F0F611B6EBAA}" type="datetime1">
              <a:rPr lang="en-US" smtClean="0"/>
              <a:pPr/>
              <a:t>10/13/2017</a:t>
            </a:fld>
            <a:endParaRPr lang="en-US"/>
          </a:p>
        </p:txBody>
      </p:sp>
      <p:sp>
        <p:nvSpPr>
          <p:cNvPr id="5" name="Footer Placeholder 4"/>
          <p:cNvSpPr>
            <a:spLocks noGrp="1"/>
          </p:cNvSpPr>
          <p:nvPr>
            <p:ph type="ftr" sz="quarter" idx="11"/>
          </p:nvPr>
        </p:nvSpPr>
        <p:spPr>
          <a:xfrm>
            <a:off x="2590800" y="6356350"/>
            <a:ext cx="3962400" cy="365125"/>
          </a:xfrm>
        </p:spPr>
        <p:txBody>
          <a:bodyPr/>
          <a:lstStyle>
            <a:lvl1pPr>
              <a:defRPr sz="1000">
                <a:solidFill>
                  <a:srgbClr val="192F55"/>
                </a:solidFill>
              </a:defRPr>
            </a:lvl1pPr>
          </a:lstStyle>
          <a:p>
            <a:r>
              <a:rPr lang="en-US">
                <a:latin typeface="Arial" pitchFamily="-1" charset="0"/>
              </a:rPr>
              <a:t>Vincent J. Russo &amp; Associates, P.C. Copyright 2013</a:t>
            </a:r>
            <a:endParaRPr lang="en-US" dirty="0"/>
          </a:p>
        </p:txBody>
      </p:sp>
      <p:sp>
        <p:nvSpPr>
          <p:cNvPr id="6" name="Slide Number Placeholder 5"/>
          <p:cNvSpPr>
            <a:spLocks noGrp="1"/>
          </p:cNvSpPr>
          <p:nvPr>
            <p:ph type="sldNum" sz="quarter" idx="12"/>
          </p:nvPr>
        </p:nvSpPr>
        <p:spPr/>
        <p:txBody>
          <a:bodyPr/>
          <a:lstStyle/>
          <a:p>
            <a:fld id="{8D112E8A-E5AA-A649-B31B-848955C267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2769" y="2142699"/>
            <a:ext cx="5757031" cy="3983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493CDB-F075-415B-811B-97999D8DA65E}" type="datetime1">
              <a:rPr lang="en-US" smtClean="0"/>
              <a:pPr/>
              <a:t>10/13/2017</a:t>
            </a:fld>
            <a:endParaRPr lang="en-US"/>
          </a:p>
        </p:txBody>
      </p:sp>
      <p:sp>
        <p:nvSpPr>
          <p:cNvPr id="5" name="Footer Placeholder 4"/>
          <p:cNvSpPr>
            <a:spLocks noGrp="1"/>
          </p:cNvSpPr>
          <p:nvPr>
            <p:ph type="ftr" sz="quarter" idx="11"/>
          </p:nvPr>
        </p:nvSpPr>
        <p:spPr/>
        <p:txBody>
          <a:bodyPr/>
          <a:lstStyle/>
          <a:p>
            <a:r>
              <a:rPr lang="en-US" dirty="0"/>
              <a:t>Vincent J. Russo &amp; Associates, P.C. Copyright 2013</a:t>
            </a:r>
          </a:p>
        </p:txBody>
      </p:sp>
      <p:sp>
        <p:nvSpPr>
          <p:cNvPr id="6" name="Slide Number Placeholder 5"/>
          <p:cNvSpPr>
            <a:spLocks noGrp="1"/>
          </p:cNvSpPr>
          <p:nvPr>
            <p:ph type="sldNum" sz="quarter" idx="12"/>
          </p:nvPr>
        </p:nvSpPr>
        <p:spPr/>
        <p:txBody>
          <a:bodyPr/>
          <a:lstStyle/>
          <a:p>
            <a:fld id="{8D112E8A-E5AA-A649-B31B-848955C267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417638"/>
          </a:xfrm>
          <a:prstGeom prst="rect">
            <a:avLst/>
          </a:prstGeom>
          <a:solidFill>
            <a:srgbClr val="192F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0" y="0"/>
            <a:ext cx="9144000" cy="14176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62769" y="1781109"/>
            <a:ext cx="8671381" cy="434505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74669-0739-4397-9EA4-05D04B81C24E}" type="datetime1">
              <a:rPr lang="en-US" smtClean="0"/>
              <a:pPr/>
              <a:t>10/13/2017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Vincent J. Russo &amp; Associates, P.C. Copyright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12E8A-E5AA-A649-B31B-848955C267F0}" type="slidenum">
              <a:rPr lang="en-US" smtClean="0"/>
              <a:pPr/>
              <a:t>‹#›</a:t>
            </a:fld>
            <a:endParaRPr lang="en-US"/>
          </a:p>
        </p:txBody>
      </p:sp>
      <p:cxnSp>
        <p:nvCxnSpPr>
          <p:cNvPr id="9" name="Straight Connector 8"/>
          <p:cNvCxnSpPr/>
          <p:nvPr userDrawn="1"/>
        </p:nvCxnSpPr>
        <p:spPr>
          <a:xfrm>
            <a:off x="0" y="1417638"/>
            <a:ext cx="9144000" cy="1588"/>
          </a:xfrm>
          <a:prstGeom prst="line">
            <a:avLst/>
          </a:prstGeom>
          <a:ln w="38100" cap="flat" cmpd="sng" algn="ctr">
            <a:solidFill>
              <a:srgbClr val="AE893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ctr" defTabSz="4572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rgbClr val="AE8939"/>
        </a:buClr>
        <a:buFont typeface="Arial"/>
        <a:buChar char="•"/>
        <a:defRPr sz="3200" kern="1200">
          <a:solidFill>
            <a:srgbClr val="192F55"/>
          </a:solidFill>
          <a:latin typeface="+mn-lt"/>
          <a:ea typeface="+mn-ea"/>
          <a:cs typeface="+mn-cs"/>
        </a:defRPr>
      </a:lvl1pPr>
      <a:lvl2pPr marL="742950" indent="-285750" algn="l" defTabSz="457200" rtl="0" eaLnBrk="1" latinLnBrk="0" hangingPunct="1">
        <a:spcBef>
          <a:spcPct val="20000"/>
        </a:spcBef>
        <a:buClr>
          <a:srgbClr val="AE8939"/>
        </a:buClr>
        <a:buFont typeface="Arial"/>
        <a:buChar char="•"/>
        <a:defRPr sz="2800" kern="1200">
          <a:solidFill>
            <a:srgbClr val="192F55"/>
          </a:solidFill>
          <a:latin typeface="+mn-lt"/>
          <a:ea typeface="+mn-ea"/>
          <a:cs typeface="+mn-cs"/>
        </a:defRPr>
      </a:lvl2pPr>
      <a:lvl3pPr marL="1143000" indent="-228600" algn="l" defTabSz="457200" rtl="0" eaLnBrk="1" latinLnBrk="0" hangingPunct="1">
        <a:spcBef>
          <a:spcPct val="20000"/>
        </a:spcBef>
        <a:buClr>
          <a:srgbClr val="AE8939"/>
        </a:buClr>
        <a:buFont typeface="Arial"/>
        <a:buChar char="•"/>
        <a:defRPr sz="2400" kern="1200">
          <a:solidFill>
            <a:srgbClr val="192F55"/>
          </a:solidFill>
          <a:latin typeface="+mn-lt"/>
          <a:ea typeface="+mn-ea"/>
          <a:cs typeface="+mn-cs"/>
        </a:defRPr>
      </a:lvl3pPr>
      <a:lvl4pPr marL="1600200" indent="-228600" algn="l" defTabSz="457200" rtl="0" eaLnBrk="1" latinLnBrk="0" hangingPunct="1">
        <a:spcBef>
          <a:spcPct val="20000"/>
        </a:spcBef>
        <a:buClr>
          <a:srgbClr val="AE8939"/>
        </a:buClr>
        <a:buFont typeface="Arial"/>
        <a:buChar char="•"/>
        <a:defRPr sz="2000" kern="1200">
          <a:solidFill>
            <a:srgbClr val="192F55"/>
          </a:solidFill>
          <a:latin typeface="+mn-lt"/>
          <a:ea typeface="+mn-ea"/>
          <a:cs typeface="+mn-cs"/>
        </a:defRPr>
      </a:lvl4pPr>
      <a:lvl5pPr marL="2057400" indent="-228600" algn="l" defTabSz="457200" rtl="0" eaLnBrk="1" latinLnBrk="0" hangingPunct="1">
        <a:spcBef>
          <a:spcPct val="20000"/>
        </a:spcBef>
        <a:buClr>
          <a:srgbClr val="AE8939"/>
        </a:buClr>
        <a:buFont typeface="Arial"/>
        <a:buChar char="•"/>
        <a:defRPr sz="2000" kern="1200">
          <a:solidFill>
            <a:srgbClr val="192F5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pecialneedsanswers.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www.specialneedsalliance.com/" TargetMode="External"/><Relationship Id="rId4" Type="http://schemas.openxmlformats.org/officeDocument/2006/relationships/hyperlink" Target="http://www.naela.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MARKETING\PHOTOS\PPT photos\Picture2.png"/>
          <p:cNvPicPr>
            <a:picLocks noChangeAspect="1" noChangeArrowheads="1"/>
          </p:cNvPicPr>
          <p:nvPr/>
        </p:nvPicPr>
        <p:blipFill>
          <a:blip r:embed="rId3"/>
          <a:srcRect r="2696"/>
          <a:stretch>
            <a:fillRect/>
          </a:stretch>
        </p:blipFill>
        <p:spPr bwMode="auto">
          <a:xfrm>
            <a:off x="7036372" y="-1"/>
            <a:ext cx="2107628" cy="1668125"/>
          </a:xfrm>
          <a:prstGeom prst="rect">
            <a:avLst/>
          </a:prstGeom>
          <a:noFill/>
        </p:spPr>
      </p:pic>
      <p:pic>
        <p:nvPicPr>
          <p:cNvPr id="21" name="Picture 4"/>
          <p:cNvPicPr>
            <a:picLocks noChangeAspect="1" noChangeArrowheads="1"/>
          </p:cNvPicPr>
          <p:nvPr/>
        </p:nvPicPr>
        <p:blipFill>
          <a:blip r:embed="rId4"/>
          <a:srcRect l="18747" t="35445" b="20622"/>
          <a:stretch>
            <a:fillRect/>
          </a:stretch>
        </p:blipFill>
        <p:spPr bwMode="auto">
          <a:xfrm>
            <a:off x="1559526" y="-1"/>
            <a:ext cx="2033029" cy="1668126"/>
          </a:xfrm>
          <a:prstGeom prst="rect">
            <a:avLst/>
          </a:prstGeom>
          <a:noFill/>
          <a:ln w="9525">
            <a:noFill/>
            <a:round/>
            <a:headEnd/>
            <a:tailEnd/>
          </a:ln>
          <a:effectLst>
            <a:outerShdw dist="17819" dir="2700000" algn="ctr" rotWithShape="0">
              <a:srgbClr val="808080"/>
            </a:outerShdw>
          </a:effectLst>
        </p:spPr>
      </p:pic>
      <p:sp>
        <p:nvSpPr>
          <p:cNvPr id="12" name="Rectangle 11"/>
          <p:cNvSpPr/>
          <p:nvPr/>
        </p:nvSpPr>
        <p:spPr>
          <a:xfrm>
            <a:off x="0" y="1668126"/>
            <a:ext cx="9144001" cy="2961021"/>
          </a:xfrm>
          <a:prstGeom prst="rect">
            <a:avLst/>
          </a:prstGeom>
          <a:solidFill>
            <a:srgbClr val="192F55"/>
          </a:solidFill>
          <a:ln w="76200" cap="flat" cmpd="sng" algn="ctr">
            <a:noFill/>
            <a:prstDash val="solid"/>
            <a:round/>
            <a:headEnd type="none" w="med" len="med"/>
            <a:tailEnd type="none" w="med" len="med"/>
          </a:ln>
          <a:effectLst>
            <a:outerShdw blurRad="3175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 y="1668126"/>
            <a:ext cx="9144000" cy="1470025"/>
          </a:xfrm>
        </p:spPr>
        <p:txBody>
          <a:bodyPr>
            <a:normAutofit fontScale="90000"/>
          </a:bodyPr>
          <a:lstStyle/>
          <a:p>
            <a:r>
              <a:rPr lang="en-US" sz="6000" dirty="0">
                <a:solidFill>
                  <a:schemeClr val="bg1"/>
                </a:solidFill>
              </a:rPr>
              <a:t/>
            </a:r>
            <a:br>
              <a:rPr lang="en-US" sz="6000" dirty="0">
                <a:solidFill>
                  <a:schemeClr val="bg1"/>
                </a:solidFill>
              </a:rPr>
            </a:br>
            <a:r>
              <a:rPr lang="en-US" sz="6000" dirty="0">
                <a:solidFill>
                  <a:schemeClr val="bg1"/>
                </a:solidFill>
              </a:rPr>
              <a:t>Special Needs Planning</a:t>
            </a:r>
            <a:endParaRPr lang="en-US" sz="5800" b="1" dirty="0">
              <a:solidFill>
                <a:schemeClr val="bg1"/>
              </a:solidFill>
            </a:endParaRPr>
          </a:p>
        </p:txBody>
      </p:sp>
      <p:sp>
        <p:nvSpPr>
          <p:cNvPr id="10" name="Subtitle 9"/>
          <p:cNvSpPr>
            <a:spLocks noGrp="1"/>
          </p:cNvSpPr>
          <p:nvPr>
            <p:ph type="subTitle" idx="1"/>
          </p:nvPr>
        </p:nvSpPr>
        <p:spPr>
          <a:xfrm>
            <a:off x="1371601" y="3930555"/>
            <a:ext cx="6400800" cy="698592"/>
          </a:xfrm>
        </p:spPr>
        <p:txBody>
          <a:bodyPr>
            <a:normAutofit fontScale="92500" lnSpcReduction="20000"/>
          </a:bodyPr>
          <a:lstStyle/>
          <a:p>
            <a:pPr lvl="0" defTabSz="914400" fontAlgn="base">
              <a:lnSpc>
                <a:spcPct val="80000"/>
              </a:lnSpc>
              <a:spcAft>
                <a:spcPct val="0"/>
              </a:spcAft>
              <a:buClr>
                <a:srgbClr val="AD8839"/>
              </a:buClr>
              <a:buSzPct val="95000"/>
              <a:defRPr/>
            </a:pPr>
            <a:r>
              <a:rPr lang="en-US" sz="2400" dirty="0">
                <a:solidFill>
                  <a:schemeClr val="bg1"/>
                </a:solidFill>
                <a:latin typeface="Calibri" pitchFamily="-1" charset="0"/>
                <a:ea typeface="ＭＳ Ｐゴシック" pitchFamily="-1" charset="-128"/>
                <a:cs typeface="Calibri"/>
              </a:rPr>
              <a:t>Presented by: </a:t>
            </a:r>
          </a:p>
          <a:p>
            <a:pPr>
              <a:lnSpc>
                <a:spcPct val="80000"/>
              </a:lnSpc>
            </a:pPr>
            <a:r>
              <a:rPr lang="en-US" b="1" dirty="0">
                <a:solidFill>
                  <a:schemeClr val="bg1"/>
                </a:solidFill>
              </a:rPr>
              <a:t>Deanna M. Eble, J.D.</a:t>
            </a:r>
          </a:p>
          <a:p>
            <a:endParaRPr lang="en-US" dirty="0">
              <a:solidFill>
                <a:schemeClr val="bg1"/>
              </a:solidFill>
            </a:endParaRPr>
          </a:p>
        </p:txBody>
      </p:sp>
      <p:sp>
        <p:nvSpPr>
          <p:cNvPr id="6" name="Rectangle 3"/>
          <p:cNvSpPr txBox="1">
            <a:spLocks noChangeArrowheads="1"/>
          </p:cNvSpPr>
          <p:nvPr/>
        </p:nvSpPr>
        <p:spPr bwMode="auto">
          <a:xfrm>
            <a:off x="4394085" y="5211753"/>
            <a:ext cx="4691523" cy="700764"/>
          </a:xfrm>
          <a:prstGeom prst="rect">
            <a:avLst/>
          </a:prstGeom>
          <a:noFill/>
          <a:ln w="9525">
            <a:noFill/>
            <a:miter lim="800000"/>
            <a:headEnd/>
            <a:tailEnd/>
          </a:ln>
        </p:spPr>
        <p:txBody>
          <a:bodyPr>
            <a:prstTxWarp prst="textNoShape">
              <a:avLst/>
            </a:prstTxWarp>
          </a:bodyPr>
          <a:lstStyle/>
          <a:p>
            <a:pPr marL="342900" indent="-342900" algn="ctr" defTabSz="457200">
              <a:spcBef>
                <a:spcPct val="20000"/>
              </a:spcBef>
              <a:buClr>
                <a:schemeClr val="tx2"/>
              </a:buClr>
              <a:buFont typeface="Arial" pitchFamily="-84" charset="0"/>
              <a:buNone/>
              <a:defRPr/>
            </a:pPr>
            <a:r>
              <a:rPr lang="en-US" sz="1600" dirty="0">
                <a:solidFill>
                  <a:srgbClr val="192F55"/>
                </a:solidFill>
                <a:latin typeface="Calibri"/>
                <a:ea typeface="ＭＳ Ｐゴシック" pitchFamily="-84" charset="-128"/>
                <a:cs typeface="Calibri"/>
              </a:rPr>
              <a:t>Garden City </a:t>
            </a:r>
            <a:r>
              <a:rPr lang="en-US" sz="1600" dirty="0">
                <a:solidFill>
                  <a:srgbClr val="AD8839"/>
                </a:solidFill>
                <a:latin typeface="Calibri"/>
                <a:ea typeface="ＭＳ Ｐゴシック" pitchFamily="-84" charset="-128"/>
                <a:cs typeface="Calibri"/>
              </a:rPr>
              <a:t>|</a:t>
            </a:r>
            <a:r>
              <a:rPr lang="en-US" sz="1600" dirty="0">
                <a:solidFill>
                  <a:srgbClr val="192F55"/>
                </a:solidFill>
                <a:latin typeface="Calibri"/>
                <a:ea typeface="ＭＳ Ｐゴシック" pitchFamily="-84" charset="-128"/>
                <a:cs typeface="Calibri"/>
              </a:rPr>
              <a:t> </a:t>
            </a:r>
            <a:r>
              <a:rPr lang="en-US" sz="1600" dirty="0" err="1">
                <a:solidFill>
                  <a:srgbClr val="192F55"/>
                </a:solidFill>
                <a:latin typeface="Calibri"/>
                <a:ea typeface="ＭＳ Ｐゴシック" pitchFamily="-84" charset="-128"/>
                <a:cs typeface="Calibri"/>
              </a:rPr>
              <a:t>Islandia</a:t>
            </a:r>
            <a:r>
              <a:rPr lang="en-US" sz="1600" dirty="0">
                <a:solidFill>
                  <a:srgbClr val="192F55"/>
                </a:solidFill>
                <a:latin typeface="Calibri"/>
                <a:ea typeface="ＭＳ Ｐゴシック" pitchFamily="-84" charset="-128"/>
                <a:cs typeface="Calibri"/>
              </a:rPr>
              <a:t> </a:t>
            </a:r>
            <a:r>
              <a:rPr lang="en-US" sz="1600" dirty="0">
                <a:solidFill>
                  <a:srgbClr val="AD8839"/>
                </a:solidFill>
                <a:latin typeface="Calibri"/>
                <a:ea typeface="ＭＳ Ｐゴシック" pitchFamily="-84" charset="-128"/>
                <a:cs typeface="Calibri"/>
              </a:rPr>
              <a:t>|</a:t>
            </a:r>
            <a:r>
              <a:rPr lang="en-US" sz="1600" dirty="0">
                <a:solidFill>
                  <a:srgbClr val="192F55"/>
                </a:solidFill>
                <a:latin typeface="Calibri"/>
                <a:ea typeface="ＭＳ Ｐゴシック" pitchFamily="-84" charset="-128"/>
                <a:cs typeface="Calibri"/>
              </a:rPr>
              <a:t> Lido Beach </a:t>
            </a:r>
            <a:r>
              <a:rPr lang="en-US" sz="1600" dirty="0">
                <a:solidFill>
                  <a:srgbClr val="AD8839"/>
                </a:solidFill>
                <a:latin typeface="Calibri"/>
                <a:ea typeface="ＭＳ Ｐゴシック" pitchFamily="-84" charset="-128"/>
                <a:cs typeface="Calibri"/>
              </a:rPr>
              <a:t>|</a:t>
            </a:r>
            <a:r>
              <a:rPr lang="en-US" sz="1600" dirty="0">
                <a:solidFill>
                  <a:srgbClr val="192F55"/>
                </a:solidFill>
                <a:latin typeface="Calibri"/>
                <a:ea typeface="ＭＳ Ｐゴシック" pitchFamily="-84" charset="-128"/>
                <a:cs typeface="Calibri"/>
              </a:rPr>
              <a:t> Manhattan</a:t>
            </a:r>
          </a:p>
          <a:p>
            <a:pPr marL="342900" indent="-342900" algn="ctr" defTabSz="457200">
              <a:spcBef>
                <a:spcPct val="20000"/>
              </a:spcBef>
              <a:buClr>
                <a:schemeClr val="tx2"/>
              </a:buClr>
              <a:buFont typeface="Arial" pitchFamily="-84" charset="0"/>
              <a:buNone/>
              <a:defRPr/>
            </a:pPr>
            <a:r>
              <a:rPr lang="en-US" sz="1600" dirty="0">
                <a:solidFill>
                  <a:srgbClr val="AD8839"/>
                </a:solidFill>
                <a:latin typeface="Calibri"/>
                <a:ea typeface="ＭＳ Ｐゴシック" pitchFamily="-84" charset="-128"/>
                <a:cs typeface="Calibri"/>
              </a:rPr>
              <a:t>phone</a:t>
            </a:r>
            <a:r>
              <a:rPr lang="en-US" sz="1600" dirty="0">
                <a:solidFill>
                  <a:srgbClr val="192F55"/>
                </a:solidFill>
                <a:latin typeface="Calibri"/>
                <a:ea typeface="ＭＳ Ｐゴシック" pitchFamily="-84" charset="-128"/>
                <a:cs typeface="Calibri"/>
              </a:rPr>
              <a:t> 800-680-1717 </a:t>
            </a:r>
            <a:r>
              <a:rPr lang="en-US" sz="1600" dirty="0">
                <a:solidFill>
                  <a:srgbClr val="AD8839"/>
                </a:solidFill>
                <a:latin typeface="Calibri"/>
                <a:ea typeface="ＭＳ Ｐゴシック" pitchFamily="-84" charset="-128"/>
                <a:cs typeface="Calibri"/>
              </a:rPr>
              <a:t>|</a:t>
            </a:r>
            <a:r>
              <a:rPr lang="en-US" sz="1600" dirty="0">
                <a:solidFill>
                  <a:srgbClr val="192F55"/>
                </a:solidFill>
                <a:latin typeface="Calibri"/>
                <a:ea typeface="ＭＳ Ｐゴシック" pitchFamily="-84" charset="-128"/>
                <a:cs typeface="Calibri"/>
              </a:rPr>
              <a:t> www. </a:t>
            </a:r>
            <a:r>
              <a:rPr lang="en-US" sz="1600" dirty="0" err="1">
                <a:solidFill>
                  <a:srgbClr val="192F55"/>
                </a:solidFill>
                <a:latin typeface="Calibri"/>
                <a:ea typeface="ＭＳ Ｐゴシック" pitchFamily="-84" charset="-128"/>
                <a:cs typeface="Calibri"/>
              </a:rPr>
              <a:t>vjrussolaw.com</a:t>
            </a:r>
            <a:endParaRPr lang="en-US" sz="1600" dirty="0">
              <a:solidFill>
                <a:srgbClr val="192F55"/>
              </a:solidFill>
              <a:latin typeface="Calibri"/>
              <a:ea typeface="ＭＳ Ｐゴシック" pitchFamily="-84" charset="-128"/>
              <a:cs typeface="Calibri"/>
            </a:endParaRPr>
          </a:p>
          <a:p>
            <a:pPr marL="342900" indent="-342900" algn="ctr" defTabSz="457200">
              <a:spcBef>
                <a:spcPct val="20000"/>
              </a:spcBef>
              <a:buClr>
                <a:schemeClr val="tx2"/>
              </a:buClr>
              <a:buFont typeface="Arial" pitchFamily="-84" charset="0"/>
              <a:buChar char="•"/>
              <a:defRPr/>
            </a:pPr>
            <a:endParaRPr lang="en-US" sz="1600" dirty="0">
              <a:latin typeface="+mn-lt"/>
              <a:ea typeface="ＭＳ Ｐゴシック" pitchFamily="-84" charset="-128"/>
              <a:cs typeface="ＭＳ Ｐゴシック" pitchFamily="-84" charset="-128"/>
            </a:endParaRPr>
          </a:p>
        </p:txBody>
      </p:sp>
      <p:pic>
        <p:nvPicPr>
          <p:cNvPr id="15" name="Picture 14" descr="87517698.jpg"/>
          <p:cNvPicPr>
            <a:picLocks noChangeAspect="1"/>
          </p:cNvPicPr>
          <p:nvPr/>
        </p:nvPicPr>
        <p:blipFill>
          <a:blip r:embed="rId5"/>
          <a:srcRect l="11229" r="15780"/>
          <a:stretch>
            <a:fillRect/>
          </a:stretch>
        </p:blipFill>
        <p:spPr>
          <a:xfrm>
            <a:off x="3592555" y="-1"/>
            <a:ext cx="1839383" cy="1674421"/>
          </a:xfrm>
          <a:prstGeom prst="rect">
            <a:avLst/>
          </a:prstGeom>
        </p:spPr>
      </p:pic>
      <p:pic>
        <p:nvPicPr>
          <p:cNvPr id="16" name="Picture 15" descr="116342268.jpg"/>
          <p:cNvPicPr>
            <a:picLocks noChangeAspect="1"/>
          </p:cNvPicPr>
          <p:nvPr/>
        </p:nvPicPr>
        <p:blipFill>
          <a:blip r:embed="rId6"/>
          <a:srcRect t="12190" b="16662"/>
          <a:stretch>
            <a:fillRect/>
          </a:stretch>
        </p:blipFill>
        <p:spPr>
          <a:xfrm>
            <a:off x="5415962" y="-1"/>
            <a:ext cx="1735465" cy="1674421"/>
          </a:xfrm>
          <a:prstGeom prst="rect">
            <a:avLst/>
          </a:prstGeom>
        </p:spPr>
      </p:pic>
      <p:pic>
        <p:nvPicPr>
          <p:cNvPr id="18" name="Picture 17" descr="stk212411rke.jpg"/>
          <p:cNvPicPr>
            <a:picLocks noChangeAspect="1"/>
          </p:cNvPicPr>
          <p:nvPr/>
        </p:nvPicPr>
        <p:blipFill>
          <a:blip r:embed="rId7"/>
          <a:stretch>
            <a:fillRect/>
          </a:stretch>
        </p:blipFill>
        <p:spPr>
          <a:xfrm>
            <a:off x="1" y="0"/>
            <a:ext cx="1668126" cy="1668126"/>
          </a:xfrm>
          <a:prstGeom prst="rect">
            <a:avLst/>
          </a:prstGeom>
        </p:spPr>
      </p:pic>
      <p:cxnSp>
        <p:nvCxnSpPr>
          <p:cNvPr id="20" name="Straight Connector 19"/>
          <p:cNvCxnSpPr/>
          <p:nvPr/>
        </p:nvCxnSpPr>
        <p:spPr>
          <a:xfrm>
            <a:off x="0" y="1668126"/>
            <a:ext cx="9144000" cy="6294"/>
          </a:xfrm>
          <a:prstGeom prst="line">
            <a:avLst/>
          </a:prstGeom>
          <a:ln w="38100" cap="flat" cmpd="sng" algn="ctr">
            <a:solidFill>
              <a:srgbClr val="AE893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05165" y="4966278"/>
            <a:ext cx="4088920" cy="12660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if your Child has Assets?</a:t>
            </a:r>
            <a:endParaRPr lang="en-US" dirty="0"/>
          </a:p>
        </p:txBody>
      </p:sp>
      <p:sp>
        <p:nvSpPr>
          <p:cNvPr id="3" name="Content Placeholder 2"/>
          <p:cNvSpPr>
            <a:spLocks noGrp="1"/>
          </p:cNvSpPr>
          <p:nvPr>
            <p:ph idx="1"/>
          </p:nvPr>
        </p:nvSpPr>
        <p:spPr>
          <a:xfrm>
            <a:off x="262769" y="2142699"/>
            <a:ext cx="6165327" cy="3983464"/>
          </a:xfrm>
        </p:spPr>
        <p:txBody>
          <a:bodyPr/>
          <a:lstStyle/>
          <a:p>
            <a:r>
              <a:rPr lang="en-US" dirty="0"/>
              <a:t>Special Needs Trusts</a:t>
            </a:r>
          </a:p>
          <a:p>
            <a:r>
              <a:rPr lang="en-US" dirty="0"/>
              <a:t>Pooled Trusts</a:t>
            </a:r>
          </a:p>
          <a:p>
            <a:pPr lvl="1"/>
            <a:r>
              <a:rPr lang="en-US" dirty="0"/>
              <a:t>Protects the assets and the income of a person who is disabled, while accessing Government benefits</a:t>
            </a:r>
          </a:p>
          <a:p>
            <a:pPr lvl="1"/>
            <a:endParaRPr lang="en-US" dirty="0"/>
          </a:p>
        </p:txBody>
      </p:sp>
      <p:sp>
        <p:nvSpPr>
          <p:cNvPr id="11" name="Footer Placeholder 10"/>
          <p:cNvSpPr>
            <a:spLocks noGrp="1"/>
          </p:cNvSpPr>
          <p:nvPr>
            <p:ph type="ftr" sz="quarter" idx="11"/>
          </p:nvPr>
        </p:nvSpPr>
        <p:spPr/>
        <p:txBody>
          <a:bodyPr/>
          <a:lstStyle/>
          <a:p>
            <a:r>
              <a:rPr lang="en-US" dirty="0"/>
              <a:t>Russo Law Group, P.C. </a:t>
            </a:r>
          </a:p>
          <a:p>
            <a:r>
              <a:rPr lang="en-US" dirty="0"/>
              <a:t>Copyright 2017</a:t>
            </a:r>
          </a:p>
        </p:txBody>
      </p:sp>
      <p:pic>
        <p:nvPicPr>
          <p:cNvPr id="6" name="Content Placeholder 9" descr="B0007113-945x630.jpg"/>
          <p:cNvPicPr>
            <a:picLocks noGrp="1" noChangeAspect="1"/>
          </p:cNvPicPr>
          <p:nvPr>
            <p:ph sz="half" idx="4294967295"/>
          </p:nvPr>
        </p:nvPicPr>
        <p:blipFill>
          <a:blip r:embed="rId3"/>
          <a:srcRect l="553" t="4642" r="-218" b="6007"/>
          <a:stretch>
            <a:fillRect/>
          </a:stretch>
        </p:blipFill>
        <p:spPr>
          <a:xfrm>
            <a:off x="6428096" y="1978308"/>
            <a:ext cx="2487319" cy="33443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740090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Parents: Supplemental Needs Trust</a:t>
            </a:r>
            <a:endParaRPr lang="en-US" dirty="0"/>
          </a:p>
        </p:txBody>
      </p:sp>
      <p:sp>
        <p:nvSpPr>
          <p:cNvPr id="3" name="Content Placeholder 2"/>
          <p:cNvSpPr>
            <a:spLocks noGrp="1"/>
          </p:cNvSpPr>
          <p:nvPr>
            <p:ph idx="1"/>
          </p:nvPr>
        </p:nvSpPr>
        <p:spPr/>
        <p:txBody>
          <a:bodyPr>
            <a:normAutofit/>
          </a:bodyPr>
          <a:lstStyle/>
          <a:p>
            <a:r>
              <a:rPr lang="en-US" dirty="0"/>
              <a:t>Parent provides for assets and income to supplement his or her child’s needs</a:t>
            </a:r>
          </a:p>
          <a:p>
            <a:pPr lvl="1"/>
            <a:r>
              <a:rPr lang="en-US" dirty="0"/>
              <a:t>Protects assets from the Government</a:t>
            </a:r>
          </a:p>
          <a:p>
            <a:pPr lvl="1"/>
            <a:r>
              <a:rPr lang="en-US" dirty="0"/>
              <a:t>Allows Government benefits to be maintained by the Child</a:t>
            </a:r>
          </a:p>
        </p:txBody>
      </p:sp>
      <p:sp>
        <p:nvSpPr>
          <p:cNvPr id="11" name="Footer Placeholder 10"/>
          <p:cNvSpPr>
            <a:spLocks noGrp="1"/>
          </p:cNvSpPr>
          <p:nvPr>
            <p:ph type="ftr" sz="quarter" idx="11"/>
          </p:nvPr>
        </p:nvSpPr>
        <p:spPr/>
        <p:txBody>
          <a:bodyPr/>
          <a:lstStyle/>
          <a:p>
            <a:r>
              <a:rPr lang="en-US" dirty="0"/>
              <a:t>Russo Law Group, P.C.</a:t>
            </a:r>
          </a:p>
          <a:p>
            <a:r>
              <a:rPr lang="en-US" dirty="0"/>
              <a:t>Copyright 2017</a:t>
            </a:r>
          </a:p>
        </p:txBody>
      </p:sp>
      <p:pic>
        <p:nvPicPr>
          <p:cNvPr id="7" name="Content Placeholder 6" descr="MCj04109130000[1]"/>
          <p:cNvPicPr>
            <a:picLocks noGrp="1" noChangeAspect="1" noChangeArrowheads="1"/>
          </p:cNvPicPr>
          <p:nvPr>
            <p:ph idx="4294967295"/>
          </p:nvPr>
        </p:nvPicPr>
        <p:blipFill>
          <a:blip r:embed="rId3"/>
          <a:srcRect/>
          <a:stretch>
            <a:fillRect/>
          </a:stretch>
        </p:blipFill>
        <p:spPr>
          <a:xfrm>
            <a:off x="6019800" y="2333625"/>
            <a:ext cx="2438400" cy="2947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712555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Parents: Supplemental Needs Trust</a:t>
            </a:r>
            <a:endParaRPr lang="en-US" dirty="0"/>
          </a:p>
        </p:txBody>
      </p:sp>
      <p:sp>
        <p:nvSpPr>
          <p:cNvPr id="3" name="Content Placeholder 2"/>
          <p:cNvSpPr>
            <a:spLocks noGrp="1"/>
          </p:cNvSpPr>
          <p:nvPr>
            <p:ph idx="1"/>
          </p:nvPr>
        </p:nvSpPr>
        <p:spPr>
          <a:xfrm>
            <a:off x="262770" y="2142699"/>
            <a:ext cx="5537530" cy="3983464"/>
          </a:xfrm>
        </p:spPr>
        <p:txBody>
          <a:bodyPr/>
          <a:lstStyle/>
          <a:p>
            <a:r>
              <a:rPr lang="en-US" dirty="0"/>
              <a:t>Third Party SNT</a:t>
            </a:r>
          </a:p>
          <a:p>
            <a:pPr lvl="1"/>
            <a:r>
              <a:rPr lang="en-US" dirty="0"/>
              <a:t>Revocable or Irrevocable</a:t>
            </a:r>
          </a:p>
          <a:p>
            <a:pPr lvl="1"/>
            <a:r>
              <a:rPr lang="en-US" dirty="0"/>
              <a:t>Living or Testamentary</a:t>
            </a:r>
          </a:p>
          <a:p>
            <a:pPr lvl="1"/>
            <a:r>
              <a:rPr lang="en-US" dirty="0"/>
              <a:t>Funded with assets </a:t>
            </a:r>
          </a:p>
          <a:p>
            <a:r>
              <a:rPr lang="en-US" dirty="0"/>
              <a:t>Theresa Community </a:t>
            </a:r>
            <a:r>
              <a:rPr lang="en-US" dirty="0" smtClean="0"/>
              <a:t>Trust</a:t>
            </a:r>
            <a:endParaRPr lang="en-US" dirty="0"/>
          </a:p>
        </p:txBody>
      </p:sp>
      <p:sp>
        <p:nvSpPr>
          <p:cNvPr id="7" name="Footer Placeholder 6"/>
          <p:cNvSpPr>
            <a:spLocks noGrp="1"/>
          </p:cNvSpPr>
          <p:nvPr>
            <p:ph type="ftr" sz="quarter" idx="11"/>
          </p:nvPr>
        </p:nvSpPr>
        <p:spPr/>
        <p:txBody>
          <a:bodyPr/>
          <a:lstStyle/>
          <a:p>
            <a:r>
              <a:rPr lang="en-US" dirty="0"/>
              <a:t>Russo Law Group, P.C.</a:t>
            </a:r>
          </a:p>
          <a:p>
            <a:r>
              <a:rPr lang="en-US" dirty="0"/>
              <a:t>Copyright 2017</a:t>
            </a:r>
          </a:p>
        </p:txBody>
      </p:sp>
      <p:pic>
        <p:nvPicPr>
          <p:cNvPr id="6" name="Content Placeholder 5" descr="3209115-756x504.jpg"/>
          <p:cNvPicPr>
            <a:picLocks noGrp="1" noChangeAspect="1"/>
          </p:cNvPicPr>
          <p:nvPr>
            <p:ph sz="half" idx="4294967295"/>
          </p:nvPr>
        </p:nvPicPr>
        <p:blipFill>
          <a:blip r:embed="rId3"/>
          <a:srcRect l="69" r="1234"/>
          <a:stretch>
            <a:fillRect/>
          </a:stretch>
        </p:blipFill>
        <p:spPr>
          <a:xfrm>
            <a:off x="6019800" y="1673225"/>
            <a:ext cx="2751137" cy="4181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290687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t>Funding Exempt Trusts</a:t>
            </a:r>
            <a:endParaRPr lang="en-US" dirty="0"/>
          </a:p>
        </p:txBody>
      </p:sp>
      <p:sp>
        <p:nvSpPr>
          <p:cNvPr id="295939" name="Rectangle 3"/>
          <p:cNvSpPr>
            <a:spLocks noGrp="1" noChangeArrowheads="1"/>
          </p:cNvSpPr>
          <p:nvPr>
            <p:ph idx="1"/>
          </p:nvPr>
        </p:nvSpPr>
        <p:spPr>
          <a:xfrm>
            <a:off x="262769" y="2142699"/>
            <a:ext cx="7884944" cy="3983464"/>
          </a:xfrm>
        </p:spPr>
        <p:txBody>
          <a:bodyPr/>
          <a:lstStyle/>
          <a:p>
            <a:r>
              <a:rPr lang="en-US" dirty="0"/>
              <a:t>Individual’s own assets</a:t>
            </a:r>
          </a:p>
          <a:p>
            <a:r>
              <a:rPr lang="en-US" dirty="0"/>
              <a:t>Medical Malpractice and Personal Injury settlements</a:t>
            </a:r>
          </a:p>
          <a:p>
            <a:r>
              <a:rPr lang="en-US" dirty="0"/>
              <a:t>Inheritances </a:t>
            </a:r>
          </a:p>
          <a:p>
            <a:r>
              <a:rPr lang="en-US" dirty="0"/>
              <a:t>Monthly Income </a:t>
            </a:r>
          </a:p>
        </p:txBody>
      </p:sp>
      <p:sp>
        <p:nvSpPr>
          <p:cNvPr id="8" name="Footer Placeholder 7"/>
          <p:cNvSpPr>
            <a:spLocks noGrp="1"/>
          </p:cNvSpPr>
          <p:nvPr>
            <p:ph type="ftr" sz="quarter" idx="11"/>
          </p:nvPr>
        </p:nvSpPr>
        <p:spPr/>
        <p:txBody>
          <a:bodyPr/>
          <a:lstStyle/>
          <a:p>
            <a:r>
              <a:rPr lang="en-US" dirty="0"/>
              <a:t>Russo Law Group, P.C.</a:t>
            </a:r>
          </a:p>
          <a:p>
            <a:r>
              <a:rPr lang="en-US" dirty="0"/>
              <a:t>Copyright 2017</a:t>
            </a:r>
          </a:p>
        </p:txBody>
      </p:sp>
    </p:spTree>
    <p:extLst>
      <p:ext uri="{BB962C8B-B14F-4D97-AF65-F5344CB8AC3E}">
        <p14:creationId xmlns:p14="http://schemas.microsoft.com/office/powerpoint/2010/main" xmlns="" val="355922647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t>Special Needs Trusts</a:t>
            </a:r>
            <a:endParaRPr lang="en-US" dirty="0"/>
          </a:p>
        </p:txBody>
      </p:sp>
      <p:sp>
        <p:nvSpPr>
          <p:cNvPr id="295939" name="Rectangle 3"/>
          <p:cNvSpPr>
            <a:spLocks noGrp="1" noChangeArrowheads="1"/>
          </p:cNvSpPr>
          <p:nvPr>
            <p:ph idx="1"/>
          </p:nvPr>
        </p:nvSpPr>
        <p:spPr>
          <a:xfrm>
            <a:off x="262769" y="2142699"/>
            <a:ext cx="8239786" cy="3983464"/>
          </a:xfrm>
        </p:spPr>
        <p:txBody>
          <a:bodyPr>
            <a:normAutofit/>
          </a:bodyPr>
          <a:lstStyle/>
          <a:p>
            <a:r>
              <a:rPr lang="en-US" dirty="0"/>
              <a:t>Established by a parent, grandparent, legal guardian or court</a:t>
            </a:r>
          </a:p>
          <a:p>
            <a:r>
              <a:rPr lang="en-US" dirty="0"/>
              <a:t>For the sole benefit of the person with special needs under the age of 65</a:t>
            </a:r>
          </a:p>
          <a:p>
            <a:r>
              <a:rPr lang="en-US" dirty="0"/>
              <a:t>Maintain Government Benefits</a:t>
            </a:r>
          </a:p>
          <a:p>
            <a:r>
              <a:rPr lang="en-US" dirty="0"/>
              <a:t>With a Pay Back to New York State to be reimbursed for Medicaid paid</a:t>
            </a:r>
          </a:p>
        </p:txBody>
      </p:sp>
      <p:sp>
        <p:nvSpPr>
          <p:cNvPr id="8" name="Footer Placeholder 7"/>
          <p:cNvSpPr>
            <a:spLocks noGrp="1"/>
          </p:cNvSpPr>
          <p:nvPr>
            <p:ph type="ftr" sz="quarter" idx="11"/>
          </p:nvPr>
        </p:nvSpPr>
        <p:spPr/>
        <p:txBody>
          <a:bodyPr/>
          <a:lstStyle/>
          <a:p>
            <a:r>
              <a:rPr lang="en-US" dirty="0"/>
              <a:t>Russo Law Group, P.C.</a:t>
            </a:r>
          </a:p>
          <a:p>
            <a:r>
              <a:rPr lang="en-US" dirty="0"/>
              <a:t>Copyright 2017</a:t>
            </a:r>
          </a:p>
        </p:txBody>
      </p:sp>
    </p:spTree>
    <p:extLst>
      <p:ext uri="{BB962C8B-B14F-4D97-AF65-F5344CB8AC3E}">
        <p14:creationId xmlns:p14="http://schemas.microsoft.com/office/powerpoint/2010/main" xmlns="" val="170729016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Pooled Trusts</a:t>
            </a:r>
            <a:endParaRPr lang="en-US" dirty="0"/>
          </a:p>
        </p:txBody>
      </p:sp>
      <p:sp>
        <p:nvSpPr>
          <p:cNvPr id="5" name="Content Placeholder 4"/>
          <p:cNvSpPr>
            <a:spLocks noGrp="1"/>
          </p:cNvSpPr>
          <p:nvPr>
            <p:ph idx="1"/>
          </p:nvPr>
        </p:nvSpPr>
        <p:spPr>
          <a:xfrm>
            <a:off x="262769" y="1733266"/>
            <a:ext cx="5919667" cy="4392897"/>
          </a:xfrm>
        </p:spPr>
        <p:txBody>
          <a:bodyPr>
            <a:normAutofit/>
          </a:bodyPr>
          <a:lstStyle/>
          <a:p>
            <a:r>
              <a:rPr lang="en-US" dirty="0"/>
              <a:t>Alternative to the Special Needs Trust</a:t>
            </a:r>
          </a:p>
          <a:p>
            <a:r>
              <a:rPr lang="en-US" dirty="0"/>
              <a:t>Over </a:t>
            </a:r>
            <a:r>
              <a:rPr lang="en-US" dirty="0" smtClean="0"/>
              <a:t>20 </a:t>
            </a:r>
            <a:r>
              <a:rPr lang="en-US" dirty="0"/>
              <a:t>Pooled Trusts in NY</a:t>
            </a:r>
          </a:p>
          <a:p>
            <a:pPr lvl="1"/>
            <a:r>
              <a:rPr lang="en-US" dirty="0"/>
              <a:t>For a list: http://wnylc.com/health/entry/4/</a:t>
            </a:r>
          </a:p>
          <a:p>
            <a:pPr lvl="1"/>
            <a:r>
              <a:rPr lang="en-US" dirty="0"/>
              <a:t>The Theresa Foundation Pooled </a:t>
            </a:r>
            <a:r>
              <a:rPr lang="en-US" dirty="0" smtClean="0"/>
              <a:t>Trust</a:t>
            </a:r>
          </a:p>
          <a:p>
            <a:pPr lvl="1"/>
            <a:r>
              <a:rPr lang="en-US" dirty="0" smtClean="0"/>
              <a:t>NYSARC</a:t>
            </a:r>
            <a:endParaRPr lang="en-US" dirty="0"/>
          </a:p>
          <a:p>
            <a:endParaRPr lang="en-US" dirty="0"/>
          </a:p>
        </p:txBody>
      </p:sp>
      <p:sp>
        <p:nvSpPr>
          <p:cNvPr id="14" name="Footer Placeholder 13"/>
          <p:cNvSpPr>
            <a:spLocks noGrp="1"/>
          </p:cNvSpPr>
          <p:nvPr>
            <p:ph type="ftr" sz="quarter" idx="11"/>
          </p:nvPr>
        </p:nvSpPr>
        <p:spPr/>
        <p:txBody>
          <a:bodyPr/>
          <a:lstStyle/>
          <a:p>
            <a:r>
              <a:rPr lang="en-US" dirty="0"/>
              <a:t>Russo Law Group, P.C.</a:t>
            </a:r>
          </a:p>
          <a:p>
            <a:r>
              <a:rPr lang="en-US" dirty="0"/>
              <a:t>Copyright 2017</a:t>
            </a:r>
          </a:p>
        </p:txBody>
      </p:sp>
      <p:pic>
        <p:nvPicPr>
          <p:cNvPr id="1026" name="Picture 2"/>
          <p:cNvPicPr>
            <a:picLocks noChangeAspect="1" noChangeArrowheads="1"/>
          </p:cNvPicPr>
          <p:nvPr/>
        </p:nvPicPr>
        <p:blipFill>
          <a:blip r:embed="rId3"/>
          <a:srcRect t="24135" b="5118"/>
          <a:stretch>
            <a:fillRect/>
          </a:stretch>
        </p:blipFill>
        <p:spPr bwMode="auto">
          <a:xfrm>
            <a:off x="6402621" y="4099151"/>
            <a:ext cx="2369506" cy="2257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183369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dirty="0"/>
              <a:t>Pooled Trusts - Rules</a:t>
            </a:r>
          </a:p>
        </p:txBody>
      </p:sp>
      <p:sp>
        <p:nvSpPr>
          <p:cNvPr id="295939" name="Rectangle 3"/>
          <p:cNvSpPr>
            <a:spLocks noGrp="1" noChangeArrowheads="1"/>
          </p:cNvSpPr>
          <p:nvPr>
            <p:ph idx="1"/>
          </p:nvPr>
        </p:nvSpPr>
        <p:spPr>
          <a:xfrm>
            <a:off x="262769" y="1869743"/>
            <a:ext cx="7748467" cy="4256420"/>
          </a:xfrm>
        </p:spPr>
        <p:txBody>
          <a:bodyPr/>
          <a:lstStyle/>
          <a:p>
            <a:endParaRPr lang="en-US" dirty="0"/>
          </a:p>
          <a:p>
            <a:r>
              <a:rPr lang="en-US" dirty="0"/>
              <a:t>Trust Established by a not-for-profit organization</a:t>
            </a:r>
          </a:p>
          <a:p>
            <a:r>
              <a:rPr lang="en-US" dirty="0"/>
              <a:t>For the sole benefit of the person with a disability of any age</a:t>
            </a:r>
          </a:p>
          <a:p>
            <a:pPr lvl="1"/>
            <a:r>
              <a:rPr lang="en-US" dirty="0"/>
              <a:t>Caution: Medicaid transfer penalty rules</a:t>
            </a:r>
          </a:p>
        </p:txBody>
      </p:sp>
      <p:sp>
        <p:nvSpPr>
          <p:cNvPr id="8" name="Footer Placeholder 7"/>
          <p:cNvSpPr>
            <a:spLocks noGrp="1"/>
          </p:cNvSpPr>
          <p:nvPr>
            <p:ph type="ftr" sz="quarter" idx="11"/>
          </p:nvPr>
        </p:nvSpPr>
        <p:spPr/>
        <p:txBody>
          <a:bodyPr/>
          <a:lstStyle/>
          <a:p>
            <a:r>
              <a:rPr lang="en-US" dirty="0"/>
              <a:t>Russo Law Group, P.C.</a:t>
            </a:r>
          </a:p>
          <a:p>
            <a:r>
              <a:rPr lang="en-US" dirty="0"/>
              <a:t>Copyright 2017</a:t>
            </a:r>
          </a:p>
        </p:txBody>
      </p:sp>
    </p:spTree>
    <p:extLst>
      <p:ext uri="{BB962C8B-B14F-4D97-AF65-F5344CB8AC3E}">
        <p14:creationId xmlns:p14="http://schemas.microsoft.com/office/powerpoint/2010/main" xmlns="" val="259682093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dirty="0"/>
              <a:t>Pooled Trusts - Rules</a:t>
            </a:r>
          </a:p>
        </p:txBody>
      </p:sp>
      <p:sp>
        <p:nvSpPr>
          <p:cNvPr id="295939" name="Rectangle 3"/>
          <p:cNvSpPr>
            <a:spLocks noGrp="1" noChangeArrowheads="1"/>
          </p:cNvSpPr>
          <p:nvPr>
            <p:ph idx="1"/>
          </p:nvPr>
        </p:nvSpPr>
        <p:spPr>
          <a:xfrm>
            <a:off x="262769" y="1719618"/>
            <a:ext cx="8035070" cy="4406545"/>
          </a:xfrm>
        </p:spPr>
        <p:txBody>
          <a:bodyPr>
            <a:normAutofit/>
          </a:bodyPr>
          <a:lstStyle/>
          <a:p>
            <a:endParaRPr lang="en-US" dirty="0"/>
          </a:p>
          <a:p>
            <a:r>
              <a:rPr lang="en-US" dirty="0"/>
              <a:t>Account established by the disabled person,  parent, grandparent, legal guardian, the individual, or by court</a:t>
            </a:r>
          </a:p>
          <a:p>
            <a:r>
              <a:rPr lang="en-US" dirty="0"/>
              <a:t>Pay Back to New York State - to be reimbursed for Medicaid paid, unless the trust assets are left with the Trust</a:t>
            </a:r>
          </a:p>
        </p:txBody>
      </p:sp>
      <p:sp>
        <p:nvSpPr>
          <p:cNvPr id="8" name="Footer Placeholder 7"/>
          <p:cNvSpPr>
            <a:spLocks noGrp="1"/>
          </p:cNvSpPr>
          <p:nvPr>
            <p:ph type="ftr" sz="quarter" idx="11"/>
          </p:nvPr>
        </p:nvSpPr>
        <p:spPr/>
        <p:txBody>
          <a:bodyPr/>
          <a:lstStyle/>
          <a:p>
            <a:r>
              <a:rPr lang="en-US" dirty="0"/>
              <a:t>Russo Law Group, P.C.</a:t>
            </a:r>
          </a:p>
          <a:p>
            <a:r>
              <a:rPr lang="en-US" dirty="0"/>
              <a:t>Copyright 2017</a:t>
            </a:r>
          </a:p>
        </p:txBody>
      </p:sp>
    </p:spTree>
    <p:extLst>
      <p:ext uri="{BB962C8B-B14F-4D97-AF65-F5344CB8AC3E}">
        <p14:creationId xmlns:p14="http://schemas.microsoft.com/office/powerpoint/2010/main" xmlns="" val="350198734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t>Why Do We Need Pooled Trusts?</a:t>
            </a:r>
            <a:endParaRPr lang="en-US" dirty="0"/>
          </a:p>
        </p:txBody>
      </p:sp>
      <p:sp>
        <p:nvSpPr>
          <p:cNvPr id="295939" name="Rectangle 3"/>
          <p:cNvSpPr>
            <a:spLocks noGrp="1" noChangeArrowheads="1"/>
          </p:cNvSpPr>
          <p:nvPr>
            <p:ph idx="1"/>
          </p:nvPr>
        </p:nvSpPr>
        <p:spPr>
          <a:xfrm>
            <a:off x="262769" y="2142699"/>
            <a:ext cx="8116956" cy="3983464"/>
          </a:xfrm>
        </p:spPr>
        <p:txBody>
          <a:bodyPr>
            <a:normAutofit/>
          </a:bodyPr>
          <a:lstStyle/>
          <a:p>
            <a:r>
              <a:rPr lang="en-US" dirty="0"/>
              <a:t>Maintaining Government Benefits</a:t>
            </a:r>
          </a:p>
          <a:p>
            <a:r>
              <a:rPr lang="en-US" dirty="0"/>
              <a:t>Beneficiary will have resources available for supplemental needs</a:t>
            </a:r>
          </a:p>
          <a:p>
            <a:r>
              <a:rPr lang="en-US" dirty="0"/>
              <a:t>Special needs individual and charity both benefit (a “win </a:t>
            </a:r>
            <a:r>
              <a:rPr lang="en-US" dirty="0" err="1"/>
              <a:t>win</a:t>
            </a:r>
            <a:r>
              <a:rPr lang="en-US" dirty="0"/>
              <a:t>” situation)</a:t>
            </a:r>
          </a:p>
          <a:p>
            <a:endParaRPr lang="en-US" dirty="0"/>
          </a:p>
        </p:txBody>
      </p:sp>
      <p:sp>
        <p:nvSpPr>
          <p:cNvPr id="8" name="Footer Placeholder 7"/>
          <p:cNvSpPr>
            <a:spLocks noGrp="1"/>
          </p:cNvSpPr>
          <p:nvPr>
            <p:ph type="ftr" sz="quarter" idx="11"/>
          </p:nvPr>
        </p:nvSpPr>
        <p:spPr/>
        <p:txBody>
          <a:bodyPr/>
          <a:lstStyle/>
          <a:p>
            <a:r>
              <a:rPr lang="en-US" dirty="0"/>
              <a:t>Russo Law Group, P.C.</a:t>
            </a:r>
          </a:p>
          <a:p>
            <a:r>
              <a:rPr lang="en-US" dirty="0"/>
              <a:t>Copyright 2017</a:t>
            </a:r>
          </a:p>
        </p:txBody>
      </p:sp>
    </p:spTree>
    <p:extLst>
      <p:ext uri="{BB962C8B-B14F-4D97-AF65-F5344CB8AC3E}">
        <p14:creationId xmlns:p14="http://schemas.microsoft.com/office/powerpoint/2010/main" xmlns="" val="28478657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t>Pooled Trusts Procedures</a:t>
            </a:r>
            <a:endParaRPr lang="en-US" dirty="0"/>
          </a:p>
        </p:txBody>
      </p:sp>
      <p:sp>
        <p:nvSpPr>
          <p:cNvPr id="295939" name="Rectangle 3"/>
          <p:cNvSpPr>
            <a:spLocks noGrp="1" noChangeArrowheads="1"/>
          </p:cNvSpPr>
          <p:nvPr>
            <p:ph idx="1"/>
          </p:nvPr>
        </p:nvSpPr>
        <p:spPr>
          <a:xfrm>
            <a:off x="262769" y="1897040"/>
            <a:ext cx="8567332" cy="4476464"/>
          </a:xfrm>
        </p:spPr>
        <p:txBody>
          <a:bodyPr>
            <a:normAutofit fontScale="92500"/>
          </a:bodyPr>
          <a:lstStyle/>
          <a:p>
            <a:r>
              <a:rPr lang="en-US" dirty="0"/>
              <a:t>Physician completes medical/disability documents</a:t>
            </a:r>
          </a:p>
          <a:p>
            <a:r>
              <a:rPr lang="en-US" dirty="0"/>
              <a:t>Beneficiary (or guardian) signs a </a:t>
            </a:r>
            <a:r>
              <a:rPr lang="en-US" dirty="0" err="1"/>
              <a:t>Joinder</a:t>
            </a:r>
            <a:r>
              <a:rPr lang="en-US" dirty="0"/>
              <a:t> Agreement</a:t>
            </a:r>
          </a:p>
          <a:p>
            <a:r>
              <a:rPr lang="en-US" dirty="0" err="1"/>
              <a:t>Joinder</a:t>
            </a:r>
            <a:r>
              <a:rPr lang="en-US" dirty="0"/>
              <a:t> Agreement and any processing fee submitted to Trustee</a:t>
            </a:r>
          </a:p>
          <a:p>
            <a:r>
              <a:rPr lang="en-US" dirty="0"/>
              <a:t>Once accepted, beneficiary deposits money to the trust (exempt transfer for Medicaid)</a:t>
            </a:r>
          </a:p>
          <a:p>
            <a:r>
              <a:rPr lang="en-US" dirty="0"/>
              <a:t>Account is created for the sole benefit of the beneficiary</a:t>
            </a:r>
          </a:p>
          <a:p>
            <a:endParaRPr lang="en-US" dirty="0"/>
          </a:p>
          <a:p>
            <a:endParaRPr lang="en-US" dirty="0"/>
          </a:p>
          <a:p>
            <a:endParaRPr lang="en-US" dirty="0"/>
          </a:p>
        </p:txBody>
      </p:sp>
      <p:sp>
        <p:nvSpPr>
          <p:cNvPr id="8" name="Footer Placeholder 7"/>
          <p:cNvSpPr>
            <a:spLocks noGrp="1"/>
          </p:cNvSpPr>
          <p:nvPr>
            <p:ph type="ftr" sz="quarter" idx="11"/>
          </p:nvPr>
        </p:nvSpPr>
        <p:spPr/>
        <p:txBody>
          <a:bodyPr/>
          <a:lstStyle/>
          <a:p>
            <a:r>
              <a:rPr lang="en-US" dirty="0"/>
              <a:t>Russo Law Group, P.C.</a:t>
            </a:r>
          </a:p>
          <a:p>
            <a:r>
              <a:rPr lang="en-US" dirty="0"/>
              <a:t>Copyright 2017</a:t>
            </a:r>
          </a:p>
        </p:txBody>
      </p:sp>
    </p:spTree>
    <p:extLst>
      <p:ext uri="{BB962C8B-B14F-4D97-AF65-F5344CB8AC3E}">
        <p14:creationId xmlns:p14="http://schemas.microsoft.com/office/powerpoint/2010/main" xmlns="" val="21825956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What We Will Cover</a:t>
            </a:r>
            <a:endParaRPr lang="en-US" dirty="0"/>
          </a:p>
        </p:txBody>
      </p:sp>
      <p:sp>
        <p:nvSpPr>
          <p:cNvPr id="5" name="Content Placeholder 4"/>
          <p:cNvSpPr>
            <a:spLocks noGrp="1"/>
          </p:cNvSpPr>
          <p:nvPr>
            <p:ph idx="1"/>
          </p:nvPr>
        </p:nvSpPr>
        <p:spPr/>
        <p:txBody>
          <a:bodyPr>
            <a:normAutofit lnSpcReduction="10000"/>
          </a:bodyPr>
          <a:lstStyle/>
          <a:p>
            <a:r>
              <a:rPr lang="en-US" dirty="0"/>
              <a:t>Special Needs Planning</a:t>
            </a:r>
          </a:p>
          <a:p>
            <a:r>
              <a:rPr lang="en-US" dirty="0"/>
              <a:t>Government Benefits</a:t>
            </a:r>
          </a:p>
          <a:p>
            <a:r>
              <a:rPr lang="en-US" dirty="0" smtClean="0"/>
              <a:t>Socialization</a:t>
            </a:r>
          </a:p>
          <a:p>
            <a:r>
              <a:rPr lang="en-US" dirty="0" smtClean="0"/>
              <a:t>Employment Opportunities</a:t>
            </a:r>
          </a:p>
          <a:p>
            <a:r>
              <a:rPr lang="en-US" dirty="0" smtClean="0"/>
              <a:t>Housing </a:t>
            </a:r>
            <a:r>
              <a:rPr lang="en-US" dirty="0"/>
              <a:t>Options</a:t>
            </a:r>
          </a:p>
          <a:p>
            <a:r>
              <a:rPr lang="en-US" dirty="0" smtClean="0"/>
              <a:t>Exempt </a:t>
            </a:r>
            <a:r>
              <a:rPr lang="en-US" dirty="0"/>
              <a:t>Trusts</a:t>
            </a:r>
          </a:p>
          <a:p>
            <a:r>
              <a:rPr lang="en-US" dirty="0" smtClean="0"/>
              <a:t>Planning for Parents</a:t>
            </a:r>
            <a:endParaRPr lang="en-US" dirty="0"/>
          </a:p>
          <a:p>
            <a:pPr marL="0" indent="0">
              <a:buNone/>
            </a:pPr>
            <a:endParaRPr lang="en-US" dirty="0"/>
          </a:p>
        </p:txBody>
      </p:sp>
      <p:sp>
        <p:nvSpPr>
          <p:cNvPr id="17" name="Footer Placeholder 16"/>
          <p:cNvSpPr>
            <a:spLocks noGrp="1"/>
          </p:cNvSpPr>
          <p:nvPr>
            <p:ph type="ftr" sz="quarter" idx="11"/>
          </p:nvPr>
        </p:nvSpPr>
        <p:spPr/>
        <p:txBody>
          <a:bodyPr/>
          <a:lstStyle/>
          <a:p>
            <a:r>
              <a:rPr lang="en-US" dirty="0"/>
              <a:t>Russo Law Group, P.C. </a:t>
            </a:r>
          </a:p>
          <a:p>
            <a:r>
              <a:rPr lang="en-US" dirty="0"/>
              <a:t>Copyright 2017</a:t>
            </a:r>
          </a:p>
        </p:txBody>
      </p:sp>
      <p:pic>
        <p:nvPicPr>
          <p:cNvPr id="7" name="Picture 18" descr="MCj04349290000[1]"/>
          <p:cNvPicPr>
            <a:picLocks noChangeAspect="1" noChangeArrowheads="1"/>
          </p:cNvPicPr>
          <p:nvPr/>
        </p:nvPicPr>
        <p:blipFill>
          <a:blip r:embed="rId3"/>
          <a:srcRect/>
          <a:stretch>
            <a:fillRect/>
          </a:stretch>
        </p:blipFill>
        <p:spPr bwMode="auto">
          <a:xfrm>
            <a:off x="6185226" y="2606454"/>
            <a:ext cx="2501574" cy="25015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t>Pooled Income Trusts</a:t>
            </a:r>
            <a:endParaRPr lang="en-US" dirty="0"/>
          </a:p>
        </p:txBody>
      </p:sp>
      <p:sp>
        <p:nvSpPr>
          <p:cNvPr id="295939" name="Rectangle 3"/>
          <p:cNvSpPr>
            <a:spLocks noGrp="1" noChangeArrowheads="1"/>
          </p:cNvSpPr>
          <p:nvPr>
            <p:ph idx="1"/>
          </p:nvPr>
        </p:nvSpPr>
        <p:spPr>
          <a:xfrm>
            <a:off x="262769" y="1842448"/>
            <a:ext cx="8594628" cy="4283715"/>
          </a:xfrm>
        </p:spPr>
        <p:txBody>
          <a:bodyPr>
            <a:normAutofit/>
          </a:bodyPr>
          <a:lstStyle/>
          <a:p>
            <a:r>
              <a:rPr lang="en-US" dirty="0"/>
              <a:t>Person with a disability and on Medicaid</a:t>
            </a:r>
          </a:p>
          <a:p>
            <a:pPr lvl="1"/>
            <a:r>
              <a:rPr lang="en-US" dirty="0"/>
              <a:t>Can be a person of any age</a:t>
            </a:r>
          </a:p>
          <a:p>
            <a:r>
              <a:rPr lang="en-US" dirty="0"/>
              <a:t>Medicaid Planning technique to fund a Pooled Income Trust with excess income</a:t>
            </a:r>
          </a:p>
          <a:p>
            <a:r>
              <a:rPr lang="en-US" dirty="0"/>
              <a:t>Income in the Trust can be used for the benefit of the person with a disability</a:t>
            </a:r>
          </a:p>
        </p:txBody>
      </p:sp>
      <p:sp>
        <p:nvSpPr>
          <p:cNvPr id="8" name="Footer Placeholder 7"/>
          <p:cNvSpPr>
            <a:spLocks noGrp="1"/>
          </p:cNvSpPr>
          <p:nvPr>
            <p:ph type="ftr" sz="quarter" idx="11"/>
          </p:nvPr>
        </p:nvSpPr>
        <p:spPr/>
        <p:txBody>
          <a:bodyPr/>
          <a:lstStyle/>
          <a:p>
            <a:r>
              <a:rPr lang="en-US" dirty="0"/>
              <a:t>Russo Law Group, P.C.</a:t>
            </a:r>
          </a:p>
          <a:p>
            <a:r>
              <a:rPr lang="en-US" dirty="0"/>
              <a:t>Copyright 2017</a:t>
            </a:r>
          </a:p>
        </p:txBody>
      </p:sp>
    </p:spTree>
    <p:extLst>
      <p:ext uri="{BB962C8B-B14F-4D97-AF65-F5344CB8AC3E}">
        <p14:creationId xmlns:p14="http://schemas.microsoft.com/office/powerpoint/2010/main" xmlns="" val="63612944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204716"/>
            <a:ext cx="9144000" cy="1417638"/>
          </a:xfrm>
        </p:spPr>
        <p:txBody>
          <a:bodyPr>
            <a:normAutofit/>
          </a:bodyPr>
          <a:lstStyle/>
          <a:p>
            <a:r>
              <a:rPr lang="en-GB" dirty="0"/>
              <a:t>Who Benefits from a Pooled Trust?</a:t>
            </a:r>
            <a:br>
              <a:rPr lang="en-GB" dirty="0"/>
            </a:br>
            <a:endParaRPr lang="en-GB" dirty="0"/>
          </a:p>
        </p:txBody>
      </p:sp>
      <p:sp>
        <p:nvSpPr>
          <p:cNvPr id="22531" name="Rectangle 3"/>
          <p:cNvSpPr>
            <a:spLocks noGrp="1" noChangeArrowheads="1"/>
          </p:cNvSpPr>
          <p:nvPr>
            <p:ph idx="1"/>
          </p:nvPr>
        </p:nvSpPr>
        <p:spPr>
          <a:xfrm>
            <a:off x="262769" y="1815152"/>
            <a:ext cx="8594628" cy="4311011"/>
          </a:xfrm>
        </p:spPr>
        <p:txBody>
          <a:bodyPr>
            <a:normAutofit/>
          </a:bodyPr>
          <a:lstStyle/>
          <a:p>
            <a:r>
              <a:rPr lang="en-GB" dirty="0"/>
              <a:t>Applicants/Recipients of needs-based government assistance programs such as SSI and Medicaid</a:t>
            </a:r>
          </a:p>
          <a:p>
            <a:r>
              <a:rPr lang="en-GB" dirty="0"/>
              <a:t>Recipients of personal injury settlements</a:t>
            </a:r>
          </a:p>
          <a:p>
            <a:r>
              <a:rPr lang="en-GB" dirty="0"/>
              <a:t>Recipients of medical malpractice settlements</a:t>
            </a:r>
          </a:p>
          <a:p>
            <a:endParaRPr lang="en-GB" dirty="0"/>
          </a:p>
        </p:txBody>
      </p:sp>
      <p:sp>
        <p:nvSpPr>
          <p:cNvPr id="8" name="Footer Placeholder 7"/>
          <p:cNvSpPr>
            <a:spLocks noGrp="1"/>
          </p:cNvSpPr>
          <p:nvPr>
            <p:ph type="ftr" sz="quarter" idx="11"/>
          </p:nvPr>
        </p:nvSpPr>
        <p:spPr/>
        <p:txBody>
          <a:bodyPr/>
          <a:lstStyle/>
          <a:p>
            <a:r>
              <a:rPr lang="en-US" dirty="0"/>
              <a:t>Russo Law Group, P.C.</a:t>
            </a:r>
          </a:p>
          <a:p>
            <a:r>
              <a:rPr lang="en-US" dirty="0"/>
              <a:t>Copyright 2017</a:t>
            </a:r>
          </a:p>
        </p:txBody>
      </p:sp>
    </p:spTree>
    <p:extLst>
      <p:ext uri="{BB962C8B-B14F-4D97-AF65-F5344CB8AC3E}">
        <p14:creationId xmlns:p14="http://schemas.microsoft.com/office/powerpoint/2010/main" xmlns="" val="25241708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59307"/>
            <a:ext cx="9144000" cy="1417638"/>
          </a:xfrm>
        </p:spPr>
        <p:txBody>
          <a:bodyPr/>
          <a:lstStyle/>
          <a:p>
            <a:r>
              <a:rPr lang="en-GB" dirty="0"/>
              <a:t>How Pooled Trusts Can Be Used</a:t>
            </a:r>
            <a:br>
              <a:rPr lang="en-GB" dirty="0"/>
            </a:br>
            <a:endParaRPr lang="en-GB" dirty="0"/>
          </a:p>
        </p:txBody>
      </p:sp>
      <p:sp>
        <p:nvSpPr>
          <p:cNvPr id="23555" name="Rectangle 3"/>
          <p:cNvSpPr>
            <a:spLocks noGrp="1" noChangeArrowheads="1"/>
          </p:cNvSpPr>
          <p:nvPr>
            <p:ph idx="1"/>
          </p:nvPr>
        </p:nvSpPr>
        <p:spPr>
          <a:xfrm>
            <a:off x="262769" y="1842447"/>
            <a:ext cx="8662867" cy="4283715"/>
          </a:xfrm>
        </p:spPr>
        <p:txBody>
          <a:bodyPr>
            <a:normAutofit lnSpcReduction="10000"/>
          </a:bodyPr>
          <a:lstStyle/>
          <a:p>
            <a:r>
              <a:rPr lang="en-GB" dirty="0"/>
              <a:t>Medical procedures not otherwise covered</a:t>
            </a:r>
          </a:p>
          <a:p>
            <a:r>
              <a:rPr lang="en-GB" dirty="0"/>
              <a:t>Housing costs</a:t>
            </a:r>
          </a:p>
          <a:p>
            <a:r>
              <a:rPr lang="en-GB" dirty="0"/>
              <a:t>Entertainment expenses</a:t>
            </a:r>
          </a:p>
          <a:p>
            <a:r>
              <a:rPr lang="en-GB" dirty="0"/>
              <a:t>Travel expenses</a:t>
            </a:r>
          </a:p>
          <a:p>
            <a:r>
              <a:rPr lang="en-GB" dirty="0"/>
              <a:t>Guardian fees</a:t>
            </a:r>
          </a:p>
          <a:p>
            <a:r>
              <a:rPr lang="en-GB" dirty="0"/>
              <a:t>Attorney fees</a:t>
            </a:r>
          </a:p>
          <a:p>
            <a:r>
              <a:rPr lang="en-GB" dirty="0"/>
              <a:t>Any other expense not covered by government assistance</a:t>
            </a:r>
          </a:p>
          <a:p>
            <a:endParaRPr lang="en-GB" dirty="0"/>
          </a:p>
        </p:txBody>
      </p:sp>
      <p:sp>
        <p:nvSpPr>
          <p:cNvPr id="8" name="Footer Placeholder 7"/>
          <p:cNvSpPr>
            <a:spLocks noGrp="1"/>
          </p:cNvSpPr>
          <p:nvPr>
            <p:ph type="ftr" sz="quarter" idx="11"/>
          </p:nvPr>
        </p:nvSpPr>
        <p:spPr/>
        <p:txBody>
          <a:bodyPr/>
          <a:lstStyle/>
          <a:p>
            <a:r>
              <a:rPr lang="en-US" dirty="0"/>
              <a:t>Russo Law Group, P.C.</a:t>
            </a:r>
          </a:p>
          <a:p>
            <a:r>
              <a:rPr lang="en-US" dirty="0"/>
              <a:t>Copyright 2017</a:t>
            </a:r>
          </a:p>
        </p:txBody>
      </p:sp>
    </p:spTree>
    <p:extLst>
      <p:ext uri="{BB962C8B-B14F-4D97-AF65-F5344CB8AC3E}">
        <p14:creationId xmlns:p14="http://schemas.microsoft.com/office/powerpoint/2010/main" xmlns="" val="19967764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t>How Trust Beneficiaries </a:t>
            </a:r>
            <a:br>
              <a:rPr lang="en-GB"/>
            </a:br>
            <a:r>
              <a:rPr lang="en-GB"/>
              <a:t>Receive Additional Value</a:t>
            </a:r>
          </a:p>
        </p:txBody>
      </p:sp>
      <p:sp>
        <p:nvSpPr>
          <p:cNvPr id="24579" name="Rectangle 3"/>
          <p:cNvSpPr>
            <a:spLocks noGrp="1" noChangeArrowheads="1"/>
          </p:cNvSpPr>
          <p:nvPr>
            <p:ph idx="1"/>
          </p:nvPr>
        </p:nvSpPr>
        <p:spPr>
          <a:xfrm>
            <a:off x="262769" y="2197290"/>
            <a:ext cx="8580980" cy="3928872"/>
          </a:xfrm>
        </p:spPr>
        <p:txBody>
          <a:bodyPr/>
          <a:lstStyle/>
          <a:p>
            <a:r>
              <a:rPr lang="en-GB" dirty="0"/>
              <a:t>Funds pooled for investment purposes allowing for more and better investment options</a:t>
            </a:r>
          </a:p>
          <a:p>
            <a:r>
              <a:rPr lang="en-GB" dirty="0"/>
              <a:t>Professional trustee and management services even for small investments</a:t>
            </a:r>
          </a:p>
        </p:txBody>
      </p:sp>
      <p:sp>
        <p:nvSpPr>
          <p:cNvPr id="8" name="Footer Placeholder 7"/>
          <p:cNvSpPr>
            <a:spLocks noGrp="1"/>
          </p:cNvSpPr>
          <p:nvPr>
            <p:ph type="ftr" sz="quarter" idx="11"/>
          </p:nvPr>
        </p:nvSpPr>
        <p:spPr/>
        <p:txBody>
          <a:bodyPr/>
          <a:lstStyle/>
          <a:p>
            <a:r>
              <a:rPr lang="en-US" dirty="0"/>
              <a:t>Russo Law Group, P.C.</a:t>
            </a:r>
          </a:p>
          <a:p>
            <a:r>
              <a:rPr lang="en-US" dirty="0"/>
              <a:t>Copyright 2017</a:t>
            </a:r>
          </a:p>
        </p:txBody>
      </p:sp>
    </p:spTree>
    <p:extLst>
      <p:ext uri="{BB962C8B-B14F-4D97-AF65-F5344CB8AC3E}">
        <p14:creationId xmlns:p14="http://schemas.microsoft.com/office/powerpoint/2010/main" xmlns="" val="16607672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Decision Making</a:t>
            </a:r>
            <a:endParaRPr lang="en-US" dirty="0"/>
          </a:p>
        </p:txBody>
      </p:sp>
      <p:sp>
        <p:nvSpPr>
          <p:cNvPr id="6" name="Content Placeholder 5"/>
          <p:cNvSpPr>
            <a:spLocks noGrp="1"/>
          </p:cNvSpPr>
          <p:nvPr>
            <p:ph idx="1"/>
          </p:nvPr>
        </p:nvSpPr>
        <p:spPr>
          <a:xfrm>
            <a:off x="262769" y="1774209"/>
            <a:ext cx="8198843" cy="4351954"/>
          </a:xfrm>
        </p:spPr>
        <p:txBody>
          <a:bodyPr>
            <a:normAutofit/>
          </a:bodyPr>
          <a:lstStyle/>
          <a:p>
            <a:r>
              <a:rPr lang="en-US" dirty="0"/>
              <a:t>Parent Decides</a:t>
            </a:r>
          </a:p>
          <a:p>
            <a:pPr lvl="1"/>
            <a:r>
              <a:rPr lang="en-US" dirty="0"/>
              <a:t>If your child is under the age of 18</a:t>
            </a:r>
          </a:p>
          <a:p>
            <a:r>
              <a:rPr lang="en-US" dirty="0"/>
              <a:t>Parents Lose the Right to Make Decisions when your Child reaches age 18</a:t>
            </a:r>
          </a:p>
          <a:p>
            <a:pPr lvl="1"/>
            <a:r>
              <a:rPr lang="en-US" dirty="0"/>
              <a:t>A legal guardian needs to be appointed by the Court, UNLESS</a:t>
            </a:r>
          </a:p>
          <a:p>
            <a:pPr lvl="2"/>
            <a:r>
              <a:rPr lang="en-US" dirty="0"/>
              <a:t>Durable Power of Attorney, Health Care Proxy and Living Will</a:t>
            </a:r>
          </a:p>
          <a:p>
            <a:pPr lvl="2"/>
            <a:r>
              <a:rPr lang="en-US" dirty="0"/>
              <a:t>If your child has capacity and is 18 or older</a:t>
            </a:r>
          </a:p>
        </p:txBody>
      </p:sp>
      <p:sp>
        <p:nvSpPr>
          <p:cNvPr id="8" name="Footer Placeholder 7"/>
          <p:cNvSpPr>
            <a:spLocks noGrp="1"/>
          </p:cNvSpPr>
          <p:nvPr>
            <p:ph type="ftr" sz="quarter" idx="11"/>
          </p:nvPr>
        </p:nvSpPr>
        <p:spPr/>
        <p:txBody>
          <a:bodyPr/>
          <a:lstStyle/>
          <a:p>
            <a:r>
              <a:rPr lang="en-US" dirty="0"/>
              <a:t>Russo Law Group, P.C.</a:t>
            </a:r>
          </a:p>
          <a:p>
            <a:r>
              <a:rPr lang="en-US" dirty="0"/>
              <a:t>Copyright 2017</a:t>
            </a:r>
          </a:p>
        </p:txBody>
      </p:sp>
    </p:spTree>
    <p:extLst>
      <p:ext uri="{BB962C8B-B14F-4D97-AF65-F5344CB8AC3E}">
        <p14:creationId xmlns:p14="http://schemas.microsoft.com/office/powerpoint/2010/main" xmlns="" val="1561655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Planning for the Parents</a:t>
            </a:r>
            <a:endParaRPr lang="en-US" dirty="0"/>
          </a:p>
        </p:txBody>
      </p:sp>
      <p:sp>
        <p:nvSpPr>
          <p:cNvPr id="3" name="Content Placeholder 2"/>
          <p:cNvSpPr>
            <a:spLocks noGrp="1"/>
          </p:cNvSpPr>
          <p:nvPr>
            <p:ph idx="1"/>
          </p:nvPr>
        </p:nvSpPr>
        <p:spPr/>
        <p:txBody>
          <a:bodyPr/>
          <a:lstStyle/>
          <a:p>
            <a:endParaRPr lang="en-US" dirty="0"/>
          </a:p>
          <a:p>
            <a:r>
              <a:rPr lang="en-US" dirty="0"/>
              <a:t>Financial Plan for Family</a:t>
            </a:r>
          </a:p>
          <a:p>
            <a:r>
              <a:rPr lang="en-US" dirty="0"/>
              <a:t>Planning for your Child</a:t>
            </a:r>
          </a:p>
          <a:p>
            <a:r>
              <a:rPr lang="en-US" dirty="0"/>
              <a:t>Use of Life Insurance and Supplemental Needs Trust</a:t>
            </a:r>
          </a:p>
          <a:p>
            <a:endParaRPr lang="en-US" dirty="0"/>
          </a:p>
        </p:txBody>
      </p:sp>
      <p:sp>
        <p:nvSpPr>
          <p:cNvPr id="11" name="Footer Placeholder 10"/>
          <p:cNvSpPr>
            <a:spLocks noGrp="1"/>
          </p:cNvSpPr>
          <p:nvPr>
            <p:ph type="ftr" sz="quarter" idx="11"/>
          </p:nvPr>
        </p:nvSpPr>
        <p:spPr/>
        <p:txBody>
          <a:bodyPr/>
          <a:lstStyle/>
          <a:p>
            <a:r>
              <a:rPr lang="en-US" dirty="0"/>
              <a:t>Russo Law Group, P.C.</a:t>
            </a:r>
          </a:p>
          <a:p>
            <a:r>
              <a:rPr lang="en-US" dirty="0"/>
              <a:t>Copyright 2017</a:t>
            </a:r>
          </a:p>
        </p:txBody>
      </p:sp>
      <p:pic>
        <p:nvPicPr>
          <p:cNvPr id="10" name="Content Placeholder 9" descr="5289753-522x784.jpg"/>
          <p:cNvPicPr>
            <a:picLocks noGrp="1" noChangeAspect="1"/>
          </p:cNvPicPr>
          <p:nvPr>
            <p:ph sz="half" idx="4294967295"/>
          </p:nvPr>
        </p:nvPicPr>
        <p:blipFill>
          <a:blip r:embed="rId3"/>
          <a:srcRect t="866" b="-573"/>
          <a:stretch>
            <a:fillRect/>
          </a:stretch>
        </p:blipFill>
        <p:spPr>
          <a:xfrm>
            <a:off x="5854890" y="2674938"/>
            <a:ext cx="2797032" cy="18543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298186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Memorandum of Intent</a:t>
            </a:r>
            <a:endParaRPr lang="en-US" dirty="0"/>
          </a:p>
        </p:txBody>
      </p:sp>
      <p:sp>
        <p:nvSpPr>
          <p:cNvPr id="6" name="Content Placeholder 5"/>
          <p:cNvSpPr>
            <a:spLocks noGrp="1"/>
          </p:cNvSpPr>
          <p:nvPr>
            <p:ph idx="1"/>
          </p:nvPr>
        </p:nvSpPr>
        <p:spPr/>
        <p:txBody>
          <a:bodyPr/>
          <a:lstStyle/>
          <a:p>
            <a:r>
              <a:rPr lang="en-US" dirty="0"/>
              <a:t>Working Together: 	                                                  A Guide for Family,                                                          Friends and Advocates</a:t>
            </a:r>
          </a:p>
          <a:p>
            <a:endParaRPr lang="en-US" dirty="0"/>
          </a:p>
        </p:txBody>
      </p:sp>
      <p:sp>
        <p:nvSpPr>
          <p:cNvPr id="14" name="Footer Placeholder 13"/>
          <p:cNvSpPr>
            <a:spLocks noGrp="1"/>
          </p:cNvSpPr>
          <p:nvPr>
            <p:ph type="ftr" sz="quarter" idx="11"/>
          </p:nvPr>
        </p:nvSpPr>
        <p:spPr/>
        <p:txBody>
          <a:bodyPr/>
          <a:lstStyle/>
          <a:p>
            <a:r>
              <a:rPr lang="en-US" dirty="0"/>
              <a:t>Russo Law Group, P.C.</a:t>
            </a:r>
          </a:p>
          <a:p>
            <a:r>
              <a:rPr lang="en-US" dirty="0"/>
              <a:t>Copyright 2017</a:t>
            </a:r>
          </a:p>
        </p:txBody>
      </p:sp>
      <p:pic>
        <p:nvPicPr>
          <p:cNvPr id="13" name="Picture 9" descr="MPj04330570000[1]"/>
          <p:cNvPicPr>
            <a:picLocks noChangeAspect="1" noChangeArrowheads="1"/>
          </p:cNvPicPr>
          <p:nvPr/>
        </p:nvPicPr>
        <p:blipFill>
          <a:blip r:embed="rId2"/>
          <a:srcRect/>
          <a:stretch>
            <a:fillRect/>
          </a:stretch>
        </p:blipFill>
        <p:spPr bwMode="auto">
          <a:xfrm>
            <a:off x="5345084" y="2142699"/>
            <a:ext cx="3212969" cy="2577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33183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t>What Parents Should Do 	</a:t>
            </a:r>
          </a:p>
        </p:txBody>
      </p:sp>
      <p:sp>
        <p:nvSpPr>
          <p:cNvPr id="25603" name="Rectangle 3"/>
          <p:cNvSpPr>
            <a:spLocks noGrp="1" noChangeArrowheads="1"/>
          </p:cNvSpPr>
          <p:nvPr>
            <p:ph idx="1"/>
          </p:nvPr>
        </p:nvSpPr>
        <p:spPr>
          <a:xfrm>
            <a:off x="262769" y="1760561"/>
            <a:ext cx="8553685" cy="4365602"/>
          </a:xfrm>
        </p:spPr>
        <p:txBody>
          <a:bodyPr>
            <a:normAutofit/>
          </a:bodyPr>
          <a:lstStyle/>
          <a:p>
            <a:r>
              <a:rPr lang="en-GB" dirty="0"/>
              <a:t>Create Memorandum of Intent</a:t>
            </a:r>
          </a:p>
          <a:p>
            <a:r>
              <a:rPr lang="en-GB" dirty="0"/>
              <a:t>Implement a Comprehensive Estate Plan</a:t>
            </a:r>
          </a:p>
          <a:p>
            <a:r>
              <a:rPr lang="en-GB" dirty="0"/>
              <a:t>Consider financial and legal needs of the person with special needs</a:t>
            </a:r>
          </a:p>
          <a:p>
            <a:r>
              <a:rPr lang="en-GB" dirty="0"/>
              <a:t>Fund Trusts for the benefit of the person with special needs</a:t>
            </a:r>
          </a:p>
          <a:p>
            <a:pPr lvl="1"/>
            <a:r>
              <a:rPr lang="en-GB" dirty="0"/>
              <a:t>Supplemental Needs Trust or</a:t>
            </a:r>
          </a:p>
          <a:p>
            <a:pPr lvl="1"/>
            <a:r>
              <a:rPr lang="en-GB" dirty="0"/>
              <a:t>Community Pooled Trust</a:t>
            </a:r>
          </a:p>
        </p:txBody>
      </p:sp>
      <p:sp>
        <p:nvSpPr>
          <p:cNvPr id="8" name="Footer Placeholder 7"/>
          <p:cNvSpPr>
            <a:spLocks noGrp="1"/>
          </p:cNvSpPr>
          <p:nvPr>
            <p:ph type="ftr" sz="quarter" idx="11"/>
          </p:nvPr>
        </p:nvSpPr>
        <p:spPr/>
        <p:txBody>
          <a:bodyPr/>
          <a:lstStyle/>
          <a:p>
            <a:r>
              <a:rPr lang="en-US" dirty="0"/>
              <a:t>Russo Law Group, P.C.</a:t>
            </a:r>
          </a:p>
          <a:p>
            <a:r>
              <a:rPr lang="en-US" dirty="0"/>
              <a:t>Copyright 2017</a:t>
            </a:r>
          </a:p>
        </p:txBody>
      </p:sp>
    </p:spTree>
    <p:extLst>
      <p:ext uri="{BB962C8B-B14F-4D97-AF65-F5344CB8AC3E}">
        <p14:creationId xmlns:p14="http://schemas.microsoft.com/office/powerpoint/2010/main" xmlns="" val="18987613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n-US"/>
              <a:t>Legal Resources</a:t>
            </a:r>
            <a:endParaRPr lang="en-US" dirty="0"/>
          </a:p>
        </p:txBody>
      </p:sp>
      <p:sp>
        <p:nvSpPr>
          <p:cNvPr id="297987" name="Rectangle 3"/>
          <p:cNvSpPr>
            <a:spLocks noGrp="1" noChangeArrowheads="1"/>
          </p:cNvSpPr>
          <p:nvPr>
            <p:ph idx="1"/>
          </p:nvPr>
        </p:nvSpPr>
        <p:spPr>
          <a:xfrm>
            <a:off x="262769" y="1774209"/>
            <a:ext cx="8608276" cy="4351954"/>
          </a:xfrm>
        </p:spPr>
        <p:txBody>
          <a:bodyPr>
            <a:normAutofit/>
          </a:bodyPr>
          <a:lstStyle/>
          <a:p>
            <a:r>
              <a:rPr lang="en-US" dirty="0"/>
              <a:t>Academy of Special Needs Planners (ASNP)</a:t>
            </a:r>
          </a:p>
          <a:p>
            <a:pPr lvl="1"/>
            <a:r>
              <a:rPr lang="en-US" dirty="0">
                <a:hlinkClick r:id="rId3"/>
              </a:rPr>
              <a:t>www.specialneedsanswers.com</a:t>
            </a:r>
            <a:r>
              <a:rPr lang="en-US" dirty="0"/>
              <a:t> </a:t>
            </a:r>
          </a:p>
          <a:p>
            <a:r>
              <a:rPr lang="en-US" dirty="0"/>
              <a:t>National Academy of Elder Law Attorneys (NAELA)</a:t>
            </a:r>
          </a:p>
          <a:p>
            <a:pPr lvl="1"/>
            <a:r>
              <a:rPr lang="en-US" dirty="0">
                <a:hlinkClick r:id="rId4"/>
              </a:rPr>
              <a:t>www.naela.com</a:t>
            </a:r>
            <a:r>
              <a:rPr lang="en-US" dirty="0"/>
              <a:t> </a:t>
            </a:r>
          </a:p>
          <a:p>
            <a:r>
              <a:rPr lang="en-US" dirty="0"/>
              <a:t>Special Needs Alliance (SNA)</a:t>
            </a:r>
          </a:p>
          <a:p>
            <a:pPr lvl="1"/>
            <a:r>
              <a:rPr lang="en-US" dirty="0">
                <a:hlinkClick r:id="rId5"/>
              </a:rPr>
              <a:t>www.specialneedsalliance.com</a:t>
            </a:r>
            <a:r>
              <a:rPr lang="en-US" dirty="0"/>
              <a:t> </a:t>
            </a:r>
          </a:p>
          <a:p>
            <a:endParaRPr lang="en-US" dirty="0"/>
          </a:p>
        </p:txBody>
      </p:sp>
      <p:sp>
        <p:nvSpPr>
          <p:cNvPr id="8" name="Footer Placeholder 7"/>
          <p:cNvSpPr>
            <a:spLocks noGrp="1"/>
          </p:cNvSpPr>
          <p:nvPr>
            <p:ph type="ftr" sz="quarter" idx="11"/>
          </p:nvPr>
        </p:nvSpPr>
        <p:spPr/>
        <p:txBody>
          <a:bodyPr/>
          <a:lstStyle/>
          <a:p>
            <a:r>
              <a:rPr lang="en-US" dirty="0"/>
              <a:t>Russo Law Group, P.C.</a:t>
            </a:r>
          </a:p>
          <a:p>
            <a:r>
              <a:rPr lang="en-US" dirty="0"/>
              <a:t>Copyright 2017</a:t>
            </a:r>
          </a:p>
        </p:txBody>
      </p:sp>
    </p:spTree>
    <p:extLst>
      <p:ext uri="{BB962C8B-B14F-4D97-AF65-F5344CB8AC3E}">
        <p14:creationId xmlns:p14="http://schemas.microsoft.com/office/powerpoint/2010/main" xmlns="" val="325460958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MARKETING\PHOTOS\PPT photos\Picture2.png"/>
          <p:cNvPicPr>
            <a:picLocks noChangeAspect="1" noChangeArrowheads="1"/>
          </p:cNvPicPr>
          <p:nvPr/>
        </p:nvPicPr>
        <p:blipFill>
          <a:blip r:embed="rId2"/>
          <a:srcRect r="2696"/>
          <a:stretch>
            <a:fillRect/>
          </a:stretch>
        </p:blipFill>
        <p:spPr bwMode="auto">
          <a:xfrm>
            <a:off x="7036372" y="-1"/>
            <a:ext cx="2107628" cy="1668125"/>
          </a:xfrm>
          <a:prstGeom prst="rect">
            <a:avLst/>
          </a:prstGeom>
          <a:noFill/>
        </p:spPr>
      </p:pic>
      <p:pic>
        <p:nvPicPr>
          <p:cNvPr id="21" name="Picture 4"/>
          <p:cNvPicPr>
            <a:picLocks noChangeAspect="1" noChangeArrowheads="1"/>
          </p:cNvPicPr>
          <p:nvPr/>
        </p:nvPicPr>
        <p:blipFill>
          <a:blip r:embed="rId3"/>
          <a:srcRect l="18747" t="35445" b="20622"/>
          <a:stretch>
            <a:fillRect/>
          </a:stretch>
        </p:blipFill>
        <p:spPr bwMode="auto">
          <a:xfrm>
            <a:off x="1559526" y="-1"/>
            <a:ext cx="2033029" cy="1668126"/>
          </a:xfrm>
          <a:prstGeom prst="rect">
            <a:avLst/>
          </a:prstGeom>
          <a:noFill/>
          <a:ln w="9525">
            <a:noFill/>
            <a:round/>
            <a:headEnd/>
            <a:tailEnd/>
          </a:ln>
          <a:effectLst>
            <a:outerShdw dist="17819" dir="2700000" algn="ctr" rotWithShape="0">
              <a:srgbClr val="808080"/>
            </a:outerShdw>
          </a:effectLst>
        </p:spPr>
      </p:pic>
      <p:sp>
        <p:nvSpPr>
          <p:cNvPr id="12" name="Rectangle 11"/>
          <p:cNvSpPr/>
          <p:nvPr/>
        </p:nvSpPr>
        <p:spPr>
          <a:xfrm>
            <a:off x="0" y="1668126"/>
            <a:ext cx="9144001" cy="2961021"/>
          </a:xfrm>
          <a:prstGeom prst="rect">
            <a:avLst/>
          </a:prstGeom>
          <a:solidFill>
            <a:srgbClr val="192F55"/>
          </a:solidFill>
          <a:ln w="76200" cap="flat" cmpd="sng" algn="ctr">
            <a:noFill/>
            <a:prstDash val="solid"/>
            <a:round/>
            <a:headEnd type="none" w="med" len="med"/>
            <a:tailEnd type="none" w="med" len="med"/>
          </a:ln>
          <a:effectLst>
            <a:outerShdw blurRad="3175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 y="1668126"/>
            <a:ext cx="9144000" cy="1470025"/>
          </a:xfrm>
        </p:spPr>
        <p:txBody>
          <a:bodyPr>
            <a:normAutofit fontScale="90000"/>
          </a:bodyPr>
          <a:lstStyle/>
          <a:p>
            <a:r>
              <a:rPr lang="en-US" sz="6000" dirty="0">
                <a:solidFill>
                  <a:schemeClr val="bg1"/>
                </a:solidFill>
              </a:rPr>
              <a:t/>
            </a:r>
            <a:br>
              <a:rPr lang="en-US" sz="6000" dirty="0">
                <a:solidFill>
                  <a:schemeClr val="bg1"/>
                </a:solidFill>
              </a:rPr>
            </a:br>
            <a:r>
              <a:rPr lang="en-US" sz="6000" dirty="0">
                <a:solidFill>
                  <a:schemeClr val="bg1"/>
                </a:solidFill>
              </a:rPr>
              <a:t>Special Needs Planning</a:t>
            </a:r>
            <a:endParaRPr lang="en-US" sz="5800" b="1" dirty="0">
              <a:solidFill>
                <a:schemeClr val="bg1"/>
              </a:solidFill>
            </a:endParaRPr>
          </a:p>
        </p:txBody>
      </p:sp>
      <p:sp>
        <p:nvSpPr>
          <p:cNvPr id="10" name="Subtitle 9"/>
          <p:cNvSpPr>
            <a:spLocks noGrp="1"/>
          </p:cNvSpPr>
          <p:nvPr>
            <p:ph type="subTitle" idx="1"/>
          </p:nvPr>
        </p:nvSpPr>
        <p:spPr>
          <a:xfrm>
            <a:off x="1371601" y="3930555"/>
            <a:ext cx="6400800" cy="698592"/>
          </a:xfrm>
        </p:spPr>
        <p:txBody>
          <a:bodyPr>
            <a:normAutofit fontScale="92500" lnSpcReduction="20000"/>
          </a:bodyPr>
          <a:lstStyle/>
          <a:p>
            <a:pPr lvl="0" defTabSz="914400" fontAlgn="base">
              <a:lnSpc>
                <a:spcPct val="80000"/>
              </a:lnSpc>
              <a:spcAft>
                <a:spcPct val="0"/>
              </a:spcAft>
              <a:buClr>
                <a:srgbClr val="AD8839"/>
              </a:buClr>
              <a:buSzPct val="95000"/>
              <a:defRPr/>
            </a:pPr>
            <a:r>
              <a:rPr lang="en-US" sz="2400" dirty="0">
                <a:solidFill>
                  <a:schemeClr val="bg1"/>
                </a:solidFill>
                <a:latin typeface="Calibri" pitchFamily="-1" charset="0"/>
                <a:ea typeface="ＭＳ Ｐゴシック" pitchFamily="-1" charset="-128"/>
                <a:cs typeface="Calibri"/>
              </a:rPr>
              <a:t>Presented by: </a:t>
            </a:r>
          </a:p>
          <a:p>
            <a:pPr>
              <a:lnSpc>
                <a:spcPct val="80000"/>
              </a:lnSpc>
            </a:pPr>
            <a:r>
              <a:rPr lang="en-US" b="1" dirty="0">
                <a:solidFill>
                  <a:schemeClr val="bg1"/>
                </a:solidFill>
              </a:rPr>
              <a:t>Deanna M. Eble, J.D.</a:t>
            </a:r>
          </a:p>
          <a:p>
            <a:endParaRPr lang="en-US" dirty="0">
              <a:solidFill>
                <a:schemeClr val="bg1"/>
              </a:solidFill>
            </a:endParaRPr>
          </a:p>
        </p:txBody>
      </p:sp>
      <p:sp>
        <p:nvSpPr>
          <p:cNvPr id="6" name="Rectangle 3"/>
          <p:cNvSpPr txBox="1">
            <a:spLocks noChangeArrowheads="1"/>
          </p:cNvSpPr>
          <p:nvPr/>
        </p:nvSpPr>
        <p:spPr bwMode="auto">
          <a:xfrm>
            <a:off x="4394085" y="5211753"/>
            <a:ext cx="4691523" cy="700764"/>
          </a:xfrm>
          <a:prstGeom prst="rect">
            <a:avLst/>
          </a:prstGeom>
          <a:noFill/>
          <a:ln w="9525">
            <a:noFill/>
            <a:miter lim="800000"/>
            <a:headEnd/>
            <a:tailEnd/>
          </a:ln>
        </p:spPr>
        <p:txBody>
          <a:bodyPr>
            <a:prstTxWarp prst="textNoShape">
              <a:avLst/>
            </a:prstTxWarp>
          </a:bodyPr>
          <a:lstStyle/>
          <a:p>
            <a:pPr marL="342900" indent="-342900" algn="ctr" defTabSz="457200">
              <a:spcBef>
                <a:spcPct val="20000"/>
              </a:spcBef>
              <a:buClr>
                <a:schemeClr val="tx2"/>
              </a:buClr>
              <a:buFont typeface="Arial" pitchFamily="-84" charset="0"/>
              <a:buNone/>
              <a:defRPr/>
            </a:pPr>
            <a:r>
              <a:rPr lang="en-US" sz="1600" dirty="0">
                <a:solidFill>
                  <a:srgbClr val="192F55"/>
                </a:solidFill>
                <a:latin typeface="Calibri"/>
                <a:ea typeface="ＭＳ Ｐゴシック" pitchFamily="-84" charset="-128"/>
                <a:cs typeface="Calibri"/>
              </a:rPr>
              <a:t>Garden City </a:t>
            </a:r>
            <a:r>
              <a:rPr lang="en-US" sz="1600" dirty="0">
                <a:solidFill>
                  <a:srgbClr val="AD8839"/>
                </a:solidFill>
                <a:latin typeface="Calibri"/>
                <a:ea typeface="ＭＳ Ｐゴシック" pitchFamily="-84" charset="-128"/>
                <a:cs typeface="Calibri"/>
              </a:rPr>
              <a:t>|</a:t>
            </a:r>
            <a:r>
              <a:rPr lang="en-US" sz="1600" dirty="0">
                <a:solidFill>
                  <a:srgbClr val="192F55"/>
                </a:solidFill>
                <a:latin typeface="Calibri"/>
                <a:ea typeface="ＭＳ Ｐゴシック" pitchFamily="-84" charset="-128"/>
                <a:cs typeface="Calibri"/>
              </a:rPr>
              <a:t> </a:t>
            </a:r>
            <a:r>
              <a:rPr lang="en-US" sz="1600" dirty="0" err="1">
                <a:solidFill>
                  <a:srgbClr val="192F55"/>
                </a:solidFill>
                <a:latin typeface="Calibri"/>
                <a:ea typeface="ＭＳ Ｐゴシック" pitchFamily="-84" charset="-128"/>
                <a:cs typeface="Calibri"/>
              </a:rPr>
              <a:t>Islandia</a:t>
            </a:r>
            <a:r>
              <a:rPr lang="en-US" sz="1600" dirty="0">
                <a:solidFill>
                  <a:srgbClr val="192F55"/>
                </a:solidFill>
                <a:latin typeface="Calibri"/>
                <a:ea typeface="ＭＳ Ｐゴシック" pitchFamily="-84" charset="-128"/>
                <a:cs typeface="Calibri"/>
              </a:rPr>
              <a:t> </a:t>
            </a:r>
            <a:r>
              <a:rPr lang="en-US" sz="1600" dirty="0">
                <a:solidFill>
                  <a:srgbClr val="AD8839"/>
                </a:solidFill>
                <a:latin typeface="Calibri"/>
                <a:ea typeface="ＭＳ Ｐゴシック" pitchFamily="-84" charset="-128"/>
                <a:cs typeface="Calibri"/>
              </a:rPr>
              <a:t>|</a:t>
            </a:r>
            <a:r>
              <a:rPr lang="en-US" sz="1600" dirty="0">
                <a:solidFill>
                  <a:srgbClr val="192F55"/>
                </a:solidFill>
                <a:latin typeface="Calibri"/>
                <a:ea typeface="ＭＳ Ｐゴシック" pitchFamily="-84" charset="-128"/>
                <a:cs typeface="Calibri"/>
              </a:rPr>
              <a:t> Lido Beach </a:t>
            </a:r>
            <a:r>
              <a:rPr lang="en-US" sz="1600" dirty="0">
                <a:solidFill>
                  <a:srgbClr val="AD8839"/>
                </a:solidFill>
                <a:latin typeface="Calibri"/>
                <a:ea typeface="ＭＳ Ｐゴシック" pitchFamily="-84" charset="-128"/>
                <a:cs typeface="Calibri"/>
              </a:rPr>
              <a:t>|</a:t>
            </a:r>
            <a:r>
              <a:rPr lang="en-US" sz="1600" dirty="0">
                <a:solidFill>
                  <a:srgbClr val="192F55"/>
                </a:solidFill>
                <a:latin typeface="Calibri"/>
                <a:ea typeface="ＭＳ Ｐゴシック" pitchFamily="-84" charset="-128"/>
                <a:cs typeface="Calibri"/>
              </a:rPr>
              <a:t> Manhattan</a:t>
            </a:r>
          </a:p>
          <a:p>
            <a:pPr marL="342900" indent="-342900" algn="ctr" defTabSz="457200">
              <a:spcBef>
                <a:spcPct val="20000"/>
              </a:spcBef>
              <a:buClr>
                <a:schemeClr val="tx2"/>
              </a:buClr>
              <a:buFont typeface="Arial" pitchFamily="-84" charset="0"/>
              <a:buNone/>
              <a:defRPr/>
            </a:pPr>
            <a:r>
              <a:rPr lang="en-US" sz="1600" dirty="0">
                <a:solidFill>
                  <a:srgbClr val="AD8839"/>
                </a:solidFill>
                <a:latin typeface="Calibri"/>
                <a:ea typeface="ＭＳ Ｐゴシック" pitchFamily="-84" charset="-128"/>
                <a:cs typeface="Calibri"/>
              </a:rPr>
              <a:t>phone</a:t>
            </a:r>
            <a:r>
              <a:rPr lang="en-US" sz="1600" dirty="0">
                <a:solidFill>
                  <a:srgbClr val="192F55"/>
                </a:solidFill>
                <a:latin typeface="Calibri"/>
                <a:ea typeface="ＭＳ Ｐゴシック" pitchFamily="-84" charset="-128"/>
                <a:cs typeface="Calibri"/>
              </a:rPr>
              <a:t> 800-680-1717 </a:t>
            </a:r>
            <a:r>
              <a:rPr lang="en-US" sz="1600" dirty="0">
                <a:solidFill>
                  <a:srgbClr val="AD8839"/>
                </a:solidFill>
                <a:latin typeface="Calibri"/>
                <a:ea typeface="ＭＳ Ｐゴシック" pitchFamily="-84" charset="-128"/>
                <a:cs typeface="Calibri"/>
              </a:rPr>
              <a:t>|</a:t>
            </a:r>
            <a:r>
              <a:rPr lang="en-US" sz="1600" dirty="0">
                <a:solidFill>
                  <a:srgbClr val="192F55"/>
                </a:solidFill>
                <a:latin typeface="Calibri"/>
                <a:ea typeface="ＭＳ Ｐゴシック" pitchFamily="-84" charset="-128"/>
                <a:cs typeface="Calibri"/>
              </a:rPr>
              <a:t> www. </a:t>
            </a:r>
            <a:r>
              <a:rPr lang="en-US" sz="1600" dirty="0" err="1">
                <a:solidFill>
                  <a:srgbClr val="192F55"/>
                </a:solidFill>
                <a:latin typeface="Calibri"/>
                <a:ea typeface="ＭＳ Ｐゴシック" pitchFamily="-84" charset="-128"/>
                <a:cs typeface="Calibri"/>
              </a:rPr>
              <a:t>vjrussolaw.com</a:t>
            </a:r>
            <a:endParaRPr lang="en-US" sz="1600" dirty="0">
              <a:solidFill>
                <a:srgbClr val="192F55"/>
              </a:solidFill>
              <a:latin typeface="Calibri"/>
              <a:ea typeface="ＭＳ Ｐゴシック" pitchFamily="-84" charset="-128"/>
              <a:cs typeface="Calibri"/>
            </a:endParaRPr>
          </a:p>
          <a:p>
            <a:pPr marL="342900" indent="-342900" algn="ctr" defTabSz="457200">
              <a:spcBef>
                <a:spcPct val="20000"/>
              </a:spcBef>
              <a:buClr>
                <a:schemeClr val="tx2"/>
              </a:buClr>
              <a:buFont typeface="Arial" pitchFamily="-84" charset="0"/>
              <a:buChar char="•"/>
              <a:defRPr/>
            </a:pPr>
            <a:endParaRPr lang="en-US" sz="1600" dirty="0">
              <a:latin typeface="+mn-lt"/>
              <a:ea typeface="ＭＳ Ｐゴシック" pitchFamily="-84" charset="-128"/>
              <a:cs typeface="ＭＳ Ｐゴシック" pitchFamily="-84" charset="-128"/>
            </a:endParaRPr>
          </a:p>
        </p:txBody>
      </p:sp>
      <p:pic>
        <p:nvPicPr>
          <p:cNvPr id="15" name="Picture 14" descr="87517698.jpg"/>
          <p:cNvPicPr>
            <a:picLocks noChangeAspect="1"/>
          </p:cNvPicPr>
          <p:nvPr/>
        </p:nvPicPr>
        <p:blipFill>
          <a:blip r:embed="rId4"/>
          <a:srcRect l="11229" r="15780"/>
          <a:stretch>
            <a:fillRect/>
          </a:stretch>
        </p:blipFill>
        <p:spPr>
          <a:xfrm>
            <a:off x="3592555" y="-1"/>
            <a:ext cx="1839383" cy="1674421"/>
          </a:xfrm>
          <a:prstGeom prst="rect">
            <a:avLst/>
          </a:prstGeom>
        </p:spPr>
      </p:pic>
      <p:pic>
        <p:nvPicPr>
          <p:cNvPr id="16" name="Picture 15" descr="116342268.jpg"/>
          <p:cNvPicPr>
            <a:picLocks noChangeAspect="1"/>
          </p:cNvPicPr>
          <p:nvPr/>
        </p:nvPicPr>
        <p:blipFill>
          <a:blip r:embed="rId5"/>
          <a:srcRect t="12190" b="16662"/>
          <a:stretch>
            <a:fillRect/>
          </a:stretch>
        </p:blipFill>
        <p:spPr>
          <a:xfrm>
            <a:off x="5415962" y="-1"/>
            <a:ext cx="1735465" cy="1674421"/>
          </a:xfrm>
          <a:prstGeom prst="rect">
            <a:avLst/>
          </a:prstGeom>
        </p:spPr>
      </p:pic>
      <p:pic>
        <p:nvPicPr>
          <p:cNvPr id="18" name="Picture 17" descr="stk212411rke.jpg"/>
          <p:cNvPicPr>
            <a:picLocks noChangeAspect="1"/>
          </p:cNvPicPr>
          <p:nvPr/>
        </p:nvPicPr>
        <p:blipFill>
          <a:blip r:embed="rId6"/>
          <a:stretch>
            <a:fillRect/>
          </a:stretch>
        </p:blipFill>
        <p:spPr>
          <a:xfrm>
            <a:off x="1" y="0"/>
            <a:ext cx="1668126" cy="1668126"/>
          </a:xfrm>
          <a:prstGeom prst="rect">
            <a:avLst/>
          </a:prstGeom>
        </p:spPr>
      </p:pic>
      <p:cxnSp>
        <p:nvCxnSpPr>
          <p:cNvPr id="20" name="Straight Connector 19"/>
          <p:cNvCxnSpPr/>
          <p:nvPr/>
        </p:nvCxnSpPr>
        <p:spPr>
          <a:xfrm>
            <a:off x="0" y="1668126"/>
            <a:ext cx="9144000" cy="6294"/>
          </a:xfrm>
          <a:prstGeom prst="line">
            <a:avLst/>
          </a:prstGeom>
          <a:ln w="38100" cap="flat" cmpd="sng" algn="ctr">
            <a:solidFill>
              <a:srgbClr val="AE893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34057" y="4954312"/>
            <a:ext cx="4524207" cy="1266092"/>
          </a:xfrm>
          <a:prstGeom prst="rect">
            <a:avLst/>
          </a:prstGeom>
        </p:spPr>
      </p:pic>
    </p:spTree>
    <p:extLst>
      <p:ext uri="{BB962C8B-B14F-4D97-AF65-F5344CB8AC3E}">
        <p14:creationId xmlns:p14="http://schemas.microsoft.com/office/powerpoint/2010/main" xmlns="" val="1402103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a:t>Role of </a:t>
            </a:r>
            <a:br>
              <a:rPr lang="en-US"/>
            </a:br>
            <a:r>
              <a:rPr lang="en-US"/>
              <a:t>Special Needs Planning Attorney</a:t>
            </a:r>
            <a:endParaRPr lang="en-US" dirty="0"/>
          </a:p>
        </p:txBody>
      </p:sp>
      <p:sp>
        <p:nvSpPr>
          <p:cNvPr id="308227" name="Rectangle 3"/>
          <p:cNvSpPr>
            <a:spLocks noGrp="1" noChangeArrowheads="1"/>
          </p:cNvSpPr>
          <p:nvPr>
            <p:ph idx="1"/>
          </p:nvPr>
        </p:nvSpPr>
        <p:spPr>
          <a:xfrm>
            <a:off x="262769" y="2142699"/>
            <a:ext cx="7448216" cy="3983464"/>
          </a:xfrm>
        </p:spPr>
        <p:txBody>
          <a:bodyPr>
            <a:normAutofit/>
          </a:bodyPr>
          <a:lstStyle/>
          <a:p>
            <a:r>
              <a:rPr lang="en-US" dirty="0"/>
              <a:t>Preserving a child’s financial security and quality of life</a:t>
            </a:r>
          </a:p>
          <a:p>
            <a:r>
              <a:rPr lang="en-US" dirty="0"/>
              <a:t>Addressing key issues:</a:t>
            </a:r>
          </a:p>
          <a:p>
            <a:pPr lvl="1"/>
            <a:r>
              <a:rPr lang="en-US" dirty="0"/>
              <a:t>Understanding the role of public benefits</a:t>
            </a:r>
          </a:p>
          <a:p>
            <a:pPr lvl="1"/>
            <a:r>
              <a:rPr lang="en-US" dirty="0"/>
              <a:t>Making decisions about the future</a:t>
            </a:r>
          </a:p>
          <a:p>
            <a:pPr lvl="1"/>
            <a:r>
              <a:rPr lang="en-US" dirty="0"/>
              <a:t>Using estate planning/trusts to protect assets</a:t>
            </a:r>
          </a:p>
        </p:txBody>
      </p:sp>
      <p:sp>
        <p:nvSpPr>
          <p:cNvPr id="12" name="Footer Placeholder 11"/>
          <p:cNvSpPr>
            <a:spLocks noGrp="1"/>
          </p:cNvSpPr>
          <p:nvPr>
            <p:ph type="ftr" sz="quarter" idx="11"/>
          </p:nvPr>
        </p:nvSpPr>
        <p:spPr/>
        <p:txBody>
          <a:bodyPr/>
          <a:lstStyle/>
          <a:p>
            <a:r>
              <a:rPr lang="en-US" dirty="0"/>
              <a:t>Russo Law Group, P.C.</a:t>
            </a:r>
          </a:p>
          <a:p>
            <a:r>
              <a:rPr lang="en-US" dirty="0"/>
              <a:t>Copyright 2017</a:t>
            </a:r>
          </a:p>
        </p:txBody>
      </p:sp>
    </p:spTree>
    <p:extLst>
      <p:ext uri="{BB962C8B-B14F-4D97-AF65-F5344CB8AC3E}">
        <p14:creationId xmlns:p14="http://schemas.microsoft.com/office/powerpoint/2010/main" xmlns="" val="369633662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Government Benefits</a:t>
            </a:r>
            <a:endParaRPr lang="en-US" dirty="0"/>
          </a:p>
        </p:txBody>
      </p:sp>
      <p:sp>
        <p:nvSpPr>
          <p:cNvPr id="3" name="Content Placeholder 2"/>
          <p:cNvSpPr>
            <a:spLocks noGrp="1"/>
          </p:cNvSpPr>
          <p:nvPr>
            <p:ph idx="1"/>
          </p:nvPr>
        </p:nvSpPr>
        <p:spPr/>
        <p:txBody>
          <a:bodyPr/>
          <a:lstStyle/>
          <a:p>
            <a:r>
              <a:rPr lang="en-US" dirty="0"/>
              <a:t>Money</a:t>
            </a:r>
          </a:p>
          <a:p>
            <a:pPr lvl="1"/>
            <a:r>
              <a:rPr lang="en-US" dirty="0"/>
              <a:t>Supplemental Security Income (SSI) </a:t>
            </a:r>
          </a:p>
          <a:p>
            <a:pPr lvl="1"/>
            <a:r>
              <a:rPr lang="en-US" dirty="0"/>
              <a:t>Social Security</a:t>
            </a:r>
          </a:p>
          <a:p>
            <a:r>
              <a:rPr lang="en-US" dirty="0"/>
              <a:t>Medical</a:t>
            </a:r>
          </a:p>
          <a:p>
            <a:pPr lvl="1"/>
            <a:r>
              <a:rPr lang="en-US" dirty="0"/>
              <a:t>Private Insurance</a:t>
            </a:r>
          </a:p>
          <a:p>
            <a:pPr lvl="1"/>
            <a:r>
              <a:rPr lang="en-US" dirty="0"/>
              <a:t>Medicaid</a:t>
            </a:r>
          </a:p>
        </p:txBody>
      </p:sp>
      <p:sp>
        <p:nvSpPr>
          <p:cNvPr id="7" name="Footer Placeholder 6"/>
          <p:cNvSpPr>
            <a:spLocks noGrp="1"/>
          </p:cNvSpPr>
          <p:nvPr>
            <p:ph type="ftr" sz="quarter" idx="11"/>
          </p:nvPr>
        </p:nvSpPr>
        <p:spPr/>
        <p:txBody>
          <a:bodyPr/>
          <a:lstStyle/>
          <a:p>
            <a:r>
              <a:rPr lang="en-US" dirty="0"/>
              <a:t>Russo Law Group, P.C.</a:t>
            </a:r>
          </a:p>
          <a:p>
            <a:r>
              <a:rPr lang="en-US" dirty="0"/>
              <a:t>Copyright 2017</a:t>
            </a:r>
          </a:p>
        </p:txBody>
      </p:sp>
      <p:pic>
        <p:nvPicPr>
          <p:cNvPr id="6" name="Content Placeholder 5" descr="86543041.jpg"/>
          <p:cNvPicPr>
            <a:picLocks noGrp="1" noChangeAspect="1"/>
          </p:cNvPicPr>
          <p:nvPr>
            <p:ph sz="half" idx="4294967295"/>
          </p:nvPr>
        </p:nvPicPr>
        <p:blipFill>
          <a:blip r:embed="rId3"/>
          <a:srcRect t="-48" b="590"/>
          <a:stretch>
            <a:fillRect/>
          </a:stretch>
        </p:blipFill>
        <p:spPr>
          <a:xfrm>
            <a:off x="4558018" y="3466533"/>
            <a:ext cx="3619714" cy="2400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34934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SSI and Medicaid</a:t>
            </a:r>
            <a:endParaRPr lang="en-US" dirty="0"/>
          </a:p>
        </p:txBody>
      </p:sp>
      <p:sp>
        <p:nvSpPr>
          <p:cNvPr id="3" name="Content Placeholder 2"/>
          <p:cNvSpPr>
            <a:spLocks noGrp="1"/>
          </p:cNvSpPr>
          <p:nvPr>
            <p:ph idx="1"/>
          </p:nvPr>
        </p:nvSpPr>
        <p:spPr>
          <a:xfrm>
            <a:off x="262769" y="2142699"/>
            <a:ext cx="7925888" cy="3983464"/>
          </a:xfrm>
        </p:spPr>
        <p:txBody>
          <a:bodyPr>
            <a:normAutofit/>
          </a:bodyPr>
          <a:lstStyle/>
          <a:p>
            <a:r>
              <a:rPr lang="en-US" dirty="0"/>
              <a:t>Financially means tested</a:t>
            </a:r>
          </a:p>
          <a:p>
            <a:r>
              <a:rPr lang="en-US" dirty="0"/>
              <a:t>Limited assets and income allowed</a:t>
            </a:r>
          </a:p>
          <a:p>
            <a:r>
              <a:rPr lang="en-US" dirty="0"/>
              <a:t>Medicaid Waiver Programs</a:t>
            </a:r>
          </a:p>
          <a:p>
            <a:r>
              <a:rPr lang="en-US" dirty="0"/>
              <a:t>Parental deeming stops at age 18 for SSI and age 21 for Medicaid</a:t>
            </a:r>
          </a:p>
          <a:p>
            <a:r>
              <a:rPr lang="en-US" dirty="0"/>
              <a:t>In-kind income may reduce SSI benefit</a:t>
            </a:r>
          </a:p>
        </p:txBody>
      </p:sp>
      <p:sp>
        <p:nvSpPr>
          <p:cNvPr id="8" name="Footer Placeholder 7"/>
          <p:cNvSpPr>
            <a:spLocks noGrp="1"/>
          </p:cNvSpPr>
          <p:nvPr>
            <p:ph type="ftr" sz="quarter" idx="11"/>
          </p:nvPr>
        </p:nvSpPr>
        <p:spPr/>
        <p:txBody>
          <a:bodyPr/>
          <a:lstStyle/>
          <a:p>
            <a:r>
              <a:rPr lang="en-US" dirty="0"/>
              <a:t>Russo Law Group, P.C.</a:t>
            </a:r>
          </a:p>
          <a:p>
            <a:r>
              <a:rPr lang="en-US" dirty="0"/>
              <a:t>Copyright 2017</a:t>
            </a:r>
          </a:p>
        </p:txBody>
      </p:sp>
    </p:spTree>
    <p:extLst>
      <p:ext uri="{BB962C8B-B14F-4D97-AF65-F5344CB8AC3E}">
        <p14:creationId xmlns:p14="http://schemas.microsoft.com/office/powerpoint/2010/main" xmlns="" val="3783158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DC3F2B-F543-41EB-B297-16D363F299EA}"/>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xmlns="" id="{C023EB57-920E-480E-93C3-84DA301DB8CB}"/>
              </a:ext>
            </a:extLst>
          </p:cNvPr>
          <p:cNvSpPr>
            <a:spLocks noGrp="1"/>
          </p:cNvSpPr>
          <p:nvPr>
            <p:ph idx="1"/>
          </p:nvPr>
        </p:nvSpPr>
        <p:spPr/>
        <p:txBody>
          <a:bodyPr>
            <a:normAutofit fontScale="92500" lnSpcReduction="20000"/>
          </a:bodyPr>
          <a:lstStyle/>
          <a:p>
            <a:r>
              <a:rPr lang="en-US" dirty="0"/>
              <a:t>Aging parent</a:t>
            </a:r>
          </a:p>
          <a:p>
            <a:pPr lvl="1"/>
            <a:r>
              <a:rPr lang="en-US" dirty="0"/>
              <a:t>Health Failing</a:t>
            </a:r>
          </a:p>
          <a:p>
            <a:pPr lvl="1"/>
            <a:r>
              <a:rPr lang="en-US" dirty="0"/>
              <a:t>No memorandum of intent</a:t>
            </a:r>
          </a:p>
          <a:p>
            <a:pPr lvl="1"/>
            <a:r>
              <a:rPr lang="en-US" dirty="0"/>
              <a:t>Guardian appointed but not changed when stand by Guardian </a:t>
            </a:r>
            <a:r>
              <a:rPr lang="en-US" dirty="0" smtClean="0"/>
              <a:t>unavailable</a:t>
            </a:r>
          </a:p>
          <a:p>
            <a:pPr marL="0" lvl="1" indent="457200"/>
            <a:r>
              <a:rPr lang="en-US" dirty="0" smtClean="0"/>
              <a:t>Disabled Child:</a:t>
            </a:r>
          </a:p>
          <a:p>
            <a:pPr lvl="1"/>
            <a:r>
              <a:rPr lang="en-US" dirty="0" smtClean="0"/>
              <a:t>Living </a:t>
            </a:r>
            <a:r>
              <a:rPr lang="en-US" dirty="0"/>
              <a:t>at Home</a:t>
            </a:r>
          </a:p>
          <a:p>
            <a:pPr lvl="1"/>
            <a:r>
              <a:rPr lang="en-US" dirty="0"/>
              <a:t>Collecting benefits</a:t>
            </a:r>
          </a:p>
          <a:p>
            <a:pPr lvl="1"/>
            <a:r>
              <a:rPr lang="en-US" dirty="0"/>
              <a:t>Co-</a:t>
            </a:r>
            <a:r>
              <a:rPr lang="en-US" dirty="0" err="1"/>
              <a:t>dependant</a:t>
            </a:r>
            <a:r>
              <a:rPr lang="en-US" dirty="0"/>
              <a:t> on mom</a:t>
            </a:r>
          </a:p>
        </p:txBody>
      </p:sp>
      <p:sp>
        <p:nvSpPr>
          <p:cNvPr id="4" name="Footer Placeholder 3">
            <a:extLst>
              <a:ext uri="{FF2B5EF4-FFF2-40B4-BE49-F238E27FC236}">
                <a16:creationId xmlns:a16="http://schemas.microsoft.com/office/drawing/2014/main" xmlns="" id="{B562AC26-809D-483E-8A0F-8CFB075DCAE2}"/>
              </a:ext>
            </a:extLst>
          </p:cNvPr>
          <p:cNvSpPr>
            <a:spLocks noGrp="1"/>
          </p:cNvSpPr>
          <p:nvPr>
            <p:ph type="ftr" sz="quarter" idx="11"/>
          </p:nvPr>
        </p:nvSpPr>
        <p:spPr/>
        <p:txBody>
          <a:bodyPr/>
          <a:lstStyle/>
          <a:p>
            <a:r>
              <a:rPr lang="en-US" dirty="0"/>
              <a:t>Russo Law Group, P.C. </a:t>
            </a:r>
          </a:p>
          <a:p>
            <a:r>
              <a:rPr lang="en-US" dirty="0"/>
              <a:t>Copyright 2017</a:t>
            </a:r>
          </a:p>
        </p:txBody>
      </p:sp>
    </p:spTree>
    <p:extLst>
      <p:ext uri="{BB962C8B-B14F-4D97-AF65-F5344CB8AC3E}">
        <p14:creationId xmlns:p14="http://schemas.microsoft.com/office/powerpoint/2010/main" xmlns="" val="3098690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FBB81D-8C02-433C-A947-7D7C0F6627A2}"/>
              </a:ext>
            </a:extLst>
          </p:cNvPr>
          <p:cNvSpPr>
            <a:spLocks noGrp="1"/>
          </p:cNvSpPr>
          <p:nvPr>
            <p:ph type="title"/>
          </p:nvPr>
        </p:nvSpPr>
        <p:spPr/>
        <p:txBody>
          <a:bodyPr/>
          <a:lstStyle/>
          <a:p>
            <a:r>
              <a:rPr lang="en-US" dirty="0"/>
              <a:t>Socialization</a:t>
            </a:r>
          </a:p>
        </p:txBody>
      </p:sp>
      <p:sp>
        <p:nvSpPr>
          <p:cNvPr id="3" name="Content Placeholder 2">
            <a:extLst>
              <a:ext uri="{FF2B5EF4-FFF2-40B4-BE49-F238E27FC236}">
                <a16:creationId xmlns:a16="http://schemas.microsoft.com/office/drawing/2014/main" xmlns="" id="{69F3FE03-C6F6-4079-804D-4378047C928F}"/>
              </a:ext>
            </a:extLst>
          </p:cNvPr>
          <p:cNvSpPr>
            <a:spLocks noGrp="1"/>
          </p:cNvSpPr>
          <p:nvPr>
            <p:ph idx="1"/>
          </p:nvPr>
        </p:nvSpPr>
        <p:spPr/>
        <p:txBody>
          <a:bodyPr/>
          <a:lstStyle/>
          <a:p>
            <a:r>
              <a:rPr lang="en-US" dirty="0" smtClean="0"/>
              <a:t>Family Support Services</a:t>
            </a:r>
          </a:p>
          <a:p>
            <a:pPr lvl="1"/>
            <a:r>
              <a:rPr lang="en-US" dirty="0" smtClean="0"/>
              <a:t>Support groups</a:t>
            </a:r>
          </a:p>
          <a:p>
            <a:pPr lvl="1"/>
            <a:r>
              <a:rPr lang="en-US" dirty="0" smtClean="0"/>
              <a:t>Aid services</a:t>
            </a:r>
          </a:p>
          <a:p>
            <a:r>
              <a:rPr lang="en-US" dirty="0" smtClean="0"/>
              <a:t>Importance </a:t>
            </a:r>
            <a:r>
              <a:rPr lang="en-US" dirty="0"/>
              <a:t>of Group </a:t>
            </a:r>
            <a:r>
              <a:rPr lang="en-US" dirty="0" smtClean="0"/>
              <a:t>Activities</a:t>
            </a:r>
          </a:p>
          <a:p>
            <a:pPr lvl="1"/>
            <a:r>
              <a:rPr lang="en-US" dirty="0" smtClean="0"/>
              <a:t>Day Care Programs</a:t>
            </a:r>
            <a:endParaRPr lang="en-US" dirty="0"/>
          </a:p>
        </p:txBody>
      </p:sp>
      <p:sp>
        <p:nvSpPr>
          <p:cNvPr id="4" name="Footer Placeholder 3">
            <a:extLst>
              <a:ext uri="{FF2B5EF4-FFF2-40B4-BE49-F238E27FC236}">
                <a16:creationId xmlns:a16="http://schemas.microsoft.com/office/drawing/2014/main" xmlns="" id="{851A642A-FB19-49F3-9766-7D3E4734ABC0}"/>
              </a:ext>
            </a:extLst>
          </p:cNvPr>
          <p:cNvSpPr>
            <a:spLocks noGrp="1"/>
          </p:cNvSpPr>
          <p:nvPr>
            <p:ph type="ftr" sz="quarter" idx="11"/>
          </p:nvPr>
        </p:nvSpPr>
        <p:spPr/>
        <p:txBody>
          <a:bodyPr/>
          <a:lstStyle/>
          <a:p>
            <a:r>
              <a:rPr lang="en-US" dirty="0" smtClean="0"/>
              <a:t>Russo  Law Group, </a:t>
            </a:r>
            <a:r>
              <a:rPr lang="en-US" dirty="0"/>
              <a:t>P.C. </a:t>
            </a:r>
            <a:endParaRPr lang="en-US" dirty="0" smtClean="0"/>
          </a:p>
          <a:p>
            <a:r>
              <a:rPr lang="en-US" dirty="0" smtClean="0"/>
              <a:t>Copyright 2017</a:t>
            </a:r>
            <a:endParaRPr lang="en-US" dirty="0"/>
          </a:p>
        </p:txBody>
      </p:sp>
    </p:spTree>
    <p:extLst>
      <p:ext uri="{BB962C8B-B14F-4D97-AF65-F5344CB8AC3E}">
        <p14:creationId xmlns:p14="http://schemas.microsoft.com/office/powerpoint/2010/main" xmlns="" val="277667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520012-7CA7-4C62-83D5-84655B9EA3E1}"/>
              </a:ext>
            </a:extLst>
          </p:cNvPr>
          <p:cNvSpPr>
            <a:spLocks noGrp="1"/>
          </p:cNvSpPr>
          <p:nvPr>
            <p:ph type="title"/>
          </p:nvPr>
        </p:nvSpPr>
        <p:spPr/>
        <p:txBody>
          <a:bodyPr/>
          <a:lstStyle/>
          <a:p>
            <a:r>
              <a:rPr lang="en-US" dirty="0" err="1"/>
              <a:t>Employent</a:t>
            </a:r>
            <a:r>
              <a:rPr lang="en-US" dirty="0"/>
              <a:t> </a:t>
            </a:r>
          </a:p>
        </p:txBody>
      </p:sp>
      <p:sp>
        <p:nvSpPr>
          <p:cNvPr id="3" name="Content Placeholder 2">
            <a:extLst>
              <a:ext uri="{FF2B5EF4-FFF2-40B4-BE49-F238E27FC236}">
                <a16:creationId xmlns:a16="http://schemas.microsoft.com/office/drawing/2014/main" xmlns="" id="{1F38446E-F72B-4134-A0FB-178EFB15D19D}"/>
              </a:ext>
            </a:extLst>
          </p:cNvPr>
          <p:cNvSpPr>
            <a:spLocks noGrp="1"/>
          </p:cNvSpPr>
          <p:nvPr>
            <p:ph idx="1"/>
          </p:nvPr>
        </p:nvSpPr>
        <p:spPr/>
        <p:txBody>
          <a:bodyPr>
            <a:normAutofit fontScale="92500" lnSpcReduction="10000"/>
          </a:bodyPr>
          <a:lstStyle/>
          <a:p>
            <a:r>
              <a:rPr lang="en-US" dirty="0"/>
              <a:t>There are programs available to parties receiving SSI who are still working</a:t>
            </a:r>
          </a:p>
          <a:p>
            <a:r>
              <a:rPr lang="en-US" dirty="0" smtClean="0"/>
              <a:t>PASS </a:t>
            </a:r>
            <a:r>
              <a:rPr lang="en-US" dirty="0"/>
              <a:t>program</a:t>
            </a:r>
          </a:p>
          <a:p>
            <a:r>
              <a:rPr lang="en-US" dirty="0"/>
              <a:t>Ticket to work</a:t>
            </a:r>
          </a:p>
          <a:p>
            <a:r>
              <a:rPr lang="en-US" dirty="0"/>
              <a:t>New York State also has employment </a:t>
            </a:r>
            <a:r>
              <a:rPr lang="en-US" dirty="0" smtClean="0"/>
              <a:t>opportunities </a:t>
            </a:r>
            <a:r>
              <a:rPr lang="en-US" dirty="0"/>
              <a:t>through OPWDD</a:t>
            </a:r>
          </a:p>
          <a:p>
            <a:endParaRPr lang="en-US" dirty="0"/>
          </a:p>
        </p:txBody>
      </p:sp>
      <p:sp>
        <p:nvSpPr>
          <p:cNvPr id="4" name="Footer Placeholder 3">
            <a:extLst>
              <a:ext uri="{FF2B5EF4-FFF2-40B4-BE49-F238E27FC236}">
                <a16:creationId xmlns:a16="http://schemas.microsoft.com/office/drawing/2014/main" xmlns="" id="{535F6F2A-BD61-4046-B108-813DA2F9F413}"/>
              </a:ext>
            </a:extLst>
          </p:cNvPr>
          <p:cNvSpPr>
            <a:spLocks noGrp="1"/>
          </p:cNvSpPr>
          <p:nvPr>
            <p:ph type="ftr" sz="quarter" idx="11"/>
          </p:nvPr>
        </p:nvSpPr>
        <p:spPr/>
        <p:txBody>
          <a:bodyPr/>
          <a:lstStyle/>
          <a:p>
            <a:r>
              <a:rPr lang="en-US" dirty="0"/>
              <a:t>Russo Law Group, P.C. </a:t>
            </a:r>
          </a:p>
          <a:p>
            <a:r>
              <a:rPr lang="en-US" dirty="0"/>
              <a:t>Copyright 2017</a:t>
            </a:r>
          </a:p>
        </p:txBody>
      </p:sp>
    </p:spTree>
    <p:extLst>
      <p:ext uri="{BB962C8B-B14F-4D97-AF65-F5344CB8AC3E}">
        <p14:creationId xmlns:p14="http://schemas.microsoft.com/office/powerpoint/2010/main" xmlns="" val="1116627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Where will my Child Live?</a:t>
            </a:r>
            <a:endParaRPr lang="en-US" dirty="0"/>
          </a:p>
        </p:txBody>
      </p:sp>
      <p:sp>
        <p:nvSpPr>
          <p:cNvPr id="5" name="Content Placeholder 4"/>
          <p:cNvSpPr>
            <a:spLocks noGrp="1"/>
          </p:cNvSpPr>
          <p:nvPr>
            <p:ph idx="1"/>
          </p:nvPr>
        </p:nvSpPr>
        <p:spPr/>
        <p:txBody>
          <a:bodyPr/>
          <a:lstStyle/>
          <a:p>
            <a:r>
              <a:rPr lang="en-US" dirty="0"/>
              <a:t>Live Independently </a:t>
            </a:r>
          </a:p>
          <a:p>
            <a:r>
              <a:rPr lang="en-US" dirty="0"/>
              <a:t>Live independently with supportive services</a:t>
            </a:r>
          </a:p>
          <a:p>
            <a:r>
              <a:rPr lang="en-US" dirty="0"/>
              <a:t>Live with a family member</a:t>
            </a:r>
          </a:p>
          <a:p>
            <a:r>
              <a:rPr lang="en-US" dirty="0"/>
              <a:t>Live in a group residence </a:t>
            </a:r>
          </a:p>
        </p:txBody>
      </p:sp>
      <p:sp>
        <p:nvSpPr>
          <p:cNvPr id="10" name="Footer Placeholder 9"/>
          <p:cNvSpPr>
            <a:spLocks noGrp="1"/>
          </p:cNvSpPr>
          <p:nvPr>
            <p:ph type="ftr" sz="quarter" idx="11"/>
          </p:nvPr>
        </p:nvSpPr>
        <p:spPr>
          <a:xfrm>
            <a:off x="3239610" y="6303022"/>
            <a:ext cx="2895600" cy="365125"/>
          </a:xfrm>
        </p:spPr>
        <p:txBody>
          <a:bodyPr/>
          <a:lstStyle/>
          <a:p>
            <a:r>
              <a:rPr lang="en-US" dirty="0"/>
              <a:t>Russo Law Group, P.C.</a:t>
            </a:r>
          </a:p>
          <a:p>
            <a:r>
              <a:rPr lang="en-US" dirty="0"/>
              <a:t>Copyright 2017</a:t>
            </a:r>
          </a:p>
        </p:txBody>
      </p:sp>
      <p:pic>
        <p:nvPicPr>
          <p:cNvPr id="6" name="Picture 2" descr="N:\MARKETING\PHOTOS\PPT photos\Picture4.png"/>
          <p:cNvPicPr>
            <a:picLocks noChangeAspect="1" noChangeArrowheads="1"/>
          </p:cNvPicPr>
          <p:nvPr/>
        </p:nvPicPr>
        <p:blipFill>
          <a:blip r:embed="rId3"/>
          <a:srcRect/>
          <a:stretch>
            <a:fillRect/>
          </a:stretch>
        </p:blipFill>
        <p:spPr bwMode="auto">
          <a:xfrm>
            <a:off x="6019800" y="2462037"/>
            <a:ext cx="2767155" cy="2539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668460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750</TotalTime>
  <Words>2019</Words>
  <Application>Microsoft Office PowerPoint</Application>
  <PresentationFormat>On-screen Show (4:3)</PresentationFormat>
  <Paragraphs>337</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 Special Needs Planning</vt:lpstr>
      <vt:lpstr>What We Will Cover</vt:lpstr>
      <vt:lpstr>Role of  Special Needs Planning Attorney</vt:lpstr>
      <vt:lpstr>Government Benefits</vt:lpstr>
      <vt:lpstr>SSI and Medicaid</vt:lpstr>
      <vt:lpstr>CASE STUDY</vt:lpstr>
      <vt:lpstr>Socialization</vt:lpstr>
      <vt:lpstr>Employent </vt:lpstr>
      <vt:lpstr>Where will my Child Live?</vt:lpstr>
      <vt:lpstr>What if your Child has Assets?</vt:lpstr>
      <vt:lpstr>Parents: Supplemental Needs Trust</vt:lpstr>
      <vt:lpstr>Parents: Supplemental Needs Trust</vt:lpstr>
      <vt:lpstr>Funding Exempt Trusts</vt:lpstr>
      <vt:lpstr>Special Needs Trusts</vt:lpstr>
      <vt:lpstr>Pooled Trusts</vt:lpstr>
      <vt:lpstr>Pooled Trusts - Rules</vt:lpstr>
      <vt:lpstr>Pooled Trusts - Rules</vt:lpstr>
      <vt:lpstr>Why Do We Need Pooled Trusts?</vt:lpstr>
      <vt:lpstr>Pooled Trusts Procedures</vt:lpstr>
      <vt:lpstr>Pooled Income Trusts</vt:lpstr>
      <vt:lpstr>Who Benefits from a Pooled Trust? </vt:lpstr>
      <vt:lpstr>How Pooled Trusts Can Be Used </vt:lpstr>
      <vt:lpstr>How Trust Beneficiaries  Receive Additional Value</vt:lpstr>
      <vt:lpstr>Decision Making</vt:lpstr>
      <vt:lpstr>Planning for the Parents</vt:lpstr>
      <vt:lpstr>Memorandum of Intent</vt:lpstr>
      <vt:lpstr>What Parents Should Do  </vt:lpstr>
      <vt:lpstr>Legal Resources</vt:lpstr>
      <vt:lpstr> Special Needs Planning</vt:lpstr>
    </vt:vector>
  </TitlesOfParts>
  <Company>smartmarketing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Needs Planning</dc:title>
  <dc:creator>Anne Dare</dc:creator>
  <cp:lastModifiedBy>smartboard</cp:lastModifiedBy>
  <cp:revision>63</cp:revision>
  <cp:lastPrinted>2013-05-15T12:53:17Z</cp:lastPrinted>
  <dcterms:created xsi:type="dcterms:W3CDTF">2012-05-25T17:34:04Z</dcterms:created>
  <dcterms:modified xsi:type="dcterms:W3CDTF">2017-10-13T14:21:05Z</dcterms:modified>
</cp:coreProperties>
</file>