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  <p:sldId id="271" r:id="rId16"/>
    <p:sldId id="272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95"/>
    <p:restoredTop sz="91743"/>
  </p:normalViewPr>
  <p:slideViewPr>
    <p:cSldViewPr snapToGrid="0" snapToObjects="1">
      <p:cViewPr varScale="1">
        <p:scale>
          <a:sx n="53" d="100"/>
          <a:sy n="53" d="100"/>
        </p:scale>
        <p:origin x="9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5D295-9F8E-5C42-8D00-120E7132604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D646F-60BB-A945-A8A2-3190D43F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2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4F73-86E6-334E-9F48-2628D1B6B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1890794"/>
            <a:ext cx="8679915" cy="1933440"/>
          </a:xfrm>
        </p:spPr>
        <p:txBody>
          <a:bodyPr>
            <a:normAutofit fontScale="90000"/>
          </a:bodyPr>
          <a:lstStyle/>
          <a:p>
            <a:r>
              <a:rPr lang="en-US" dirty="0"/>
              <a:t>TAND: Mental Health Issues and Sleep Disorders in Living with TSC as an Adult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1B3D3-8213-FB40-8B30-8AB7CCACD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Tanjala T. Gipson, M.D.</a:t>
            </a:r>
          </a:p>
          <a:p>
            <a:r>
              <a:rPr lang="en-US" dirty="0"/>
              <a:t>Director, TAND Clinic</a:t>
            </a:r>
          </a:p>
          <a:p>
            <a:r>
              <a:rPr lang="en-US" dirty="0"/>
              <a:t>Le Bonheur Children’s Hospital</a:t>
            </a:r>
          </a:p>
          <a:p>
            <a:r>
              <a:rPr lang="en-US" dirty="0"/>
              <a:t>Memphis, TN</a:t>
            </a:r>
          </a:p>
        </p:txBody>
      </p:sp>
    </p:spTree>
    <p:extLst>
      <p:ext uri="{BB962C8B-B14F-4D97-AF65-F5344CB8AC3E}">
        <p14:creationId xmlns:p14="http://schemas.microsoft.com/office/powerpoint/2010/main" val="18775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85FB-CFDC-524E-94B7-652B63430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Aggressive Behavior Management and Behavioral Challenges in Children with TSC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8750A-1508-1C4C-9466-0AD346A6A3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Tanjala T. Gipson, M.D. </a:t>
            </a:r>
          </a:p>
          <a:p>
            <a:r>
              <a:rPr lang="en-US" dirty="0"/>
              <a:t>Director, TAND Clinic</a:t>
            </a:r>
          </a:p>
          <a:p>
            <a:r>
              <a:rPr lang="en-US" dirty="0"/>
              <a:t>Le Bonheur Children’s Hospital</a:t>
            </a:r>
          </a:p>
          <a:p>
            <a:r>
              <a:rPr lang="en-US" dirty="0"/>
              <a:t>Memphis, TN</a:t>
            </a:r>
          </a:p>
        </p:txBody>
      </p:sp>
    </p:spTree>
    <p:extLst>
      <p:ext uri="{BB962C8B-B14F-4D97-AF65-F5344CB8AC3E}">
        <p14:creationId xmlns:p14="http://schemas.microsoft.com/office/powerpoint/2010/main" val="412182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4452B-8A8C-F84B-B8D6-57AABCE8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FBA57-4DFA-E141-994C-C3D2BE50B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TAND OVERVIEW</a:t>
            </a:r>
          </a:p>
          <a:p>
            <a:r>
              <a:rPr lang="en-US" dirty="0"/>
              <a:t>2—SIDES OF BEHAVIOR</a:t>
            </a:r>
          </a:p>
          <a:p>
            <a:r>
              <a:rPr lang="en-US" dirty="0"/>
              <a:t>STRATEGIC APPROACH TO BEHAVIORAL EVALUATION</a:t>
            </a:r>
          </a:p>
          <a:p>
            <a:r>
              <a:rPr lang="en-US" dirty="0"/>
              <a:t>ABC’S OF BEHAVIOR</a:t>
            </a:r>
          </a:p>
          <a:p>
            <a:r>
              <a:rPr lang="en-US" dirty="0"/>
              <a:t>BUILDING A WINNING TEAM</a:t>
            </a:r>
          </a:p>
          <a:p>
            <a:r>
              <a:rPr lang="en-US" dirty="0"/>
              <a:t>ACADEMIC INTERVENTION</a:t>
            </a:r>
          </a:p>
          <a:p>
            <a:r>
              <a:rPr lang="en-US" dirty="0"/>
              <a:t>MEDICATION MANAGEMENT</a:t>
            </a:r>
          </a:p>
          <a:p>
            <a:r>
              <a:rPr lang="en-US" dirty="0"/>
              <a:t>BEHAVIORAL FIRST AID</a:t>
            </a:r>
          </a:p>
          <a:p>
            <a:r>
              <a:rPr lang="en-US" dirty="0"/>
              <a:t>PULSE CHECK</a:t>
            </a:r>
          </a:p>
          <a:p>
            <a:r>
              <a:rPr lang="en-US" dirty="0"/>
              <a:t>WELLNESS</a:t>
            </a:r>
          </a:p>
          <a:p>
            <a:r>
              <a:rPr lang="en-US" dirty="0"/>
              <a:t>STRATEGIES</a:t>
            </a:r>
          </a:p>
          <a:p>
            <a:r>
              <a:rPr lang="en-US" dirty="0"/>
              <a:t>RESCUE MEDICATION</a:t>
            </a:r>
          </a:p>
          <a:p>
            <a:r>
              <a:rPr lang="en-US" dirty="0"/>
              <a:t>CRISIS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45FA7-65E6-E448-9841-AF440239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TAND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671C0B09-3998-C14C-9146-36D8AC171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7431" y="867905"/>
            <a:ext cx="5610588" cy="4775657"/>
          </a:xfrm>
        </p:spPr>
      </p:pic>
    </p:spTree>
    <p:extLst>
      <p:ext uri="{BB962C8B-B14F-4D97-AF65-F5344CB8AC3E}">
        <p14:creationId xmlns:p14="http://schemas.microsoft.com/office/powerpoint/2010/main" val="217799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7168-240A-2845-B36F-FF09B511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SIDES OF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CCED8-FECD-214C-AAFB-01F2D9C781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AGGRESSION</a:t>
            </a:r>
          </a:p>
          <a:p>
            <a:r>
              <a:rPr lang="en-US" dirty="0"/>
              <a:t>SELF INJURY</a:t>
            </a:r>
          </a:p>
          <a:p>
            <a:r>
              <a:rPr lang="en-US" dirty="0"/>
              <a:t>ADHD - HI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76F75-4B9D-624A-B7E5-7A1FE22A89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ANXIETY</a:t>
            </a:r>
          </a:p>
          <a:p>
            <a:r>
              <a:rPr lang="en-US" dirty="0"/>
              <a:t>PRAGMATIC LANGUAGE IMPAIRMENT</a:t>
            </a:r>
          </a:p>
          <a:p>
            <a:r>
              <a:rPr lang="en-US" dirty="0"/>
              <a:t>ADHD - IA</a:t>
            </a:r>
          </a:p>
        </p:txBody>
      </p:sp>
    </p:spTree>
    <p:extLst>
      <p:ext uri="{BB962C8B-B14F-4D97-AF65-F5344CB8AC3E}">
        <p14:creationId xmlns:p14="http://schemas.microsoft.com/office/powerpoint/2010/main" val="13263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58E0-282B-2E42-BC44-71312867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APPROACH TO BEHAVIORAL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5B2302-A232-F44A-9705-ACBB5B6A7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</a:t>
            </a:r>
          </a:p>
          <a:p>
            <a:r>
              <a:rPr lang="en-US" dirty="0"/>
              <a:t>ENVIRONMENTAL</a:t>
            </a:r>
          </a:p>
          <a:p>
            <a:r>
              <a:rPr lang="en-US" dirty="0"/>
              <a:t>TSC STATUS</a:t>
            </a:r>
          </a:p>
          <a:p>
            <a:r>
              <a:rPr lang="en-US" dirty="0"/>
              <a:t>EPILEPSY STATUS</a:t>
            </a:r>
          </a:p>
          <a:p>
            <a:r>
              <a:rPr lang="en-US" dirty="0"/>
              <a:t>TAND CHECKLIST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36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284F-9B5C-6746-9088-3A86165E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ABCs of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2F932-2C82-224A-882C-B0DE66F9A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– ANTECEDENT</a:t>
            </a:r>
          </a:p>
          <a:p>
            <a:endParaRPr lang="en-US" dirty="0"/>
          </a:p>
          <a:p>
            <a:r>
              <a:rPr lang="en-US" dirty="0"/>
              <a:t>B – BEHAVIOR</a:t>
            </a:r>
          </a:p>
          <a:p>
            <a:endParaRPr lang="en-US" dirty="0"/>
          </a:p>
          <a:p>
            <a:r>
              <a:rPr lang="en-US" dirty="0"/>
              <a:t>C – CONSEQUENCE</a:t>
            </a:r>
          </a:p>
          <a:p>
            <a:endParaRPr lang="en-US" dirty="0"/>
          </a:p>
          <a:p>
            <a:r>
              <a:rPr lang="en-US" dirty="0"/>
              <a:t>FUNCTIONAL BEHAVIORAL ASSESSMENT</a:t>
            </a:r>
          </a:p>
          <a:p>
            <a:endParaRPr lang="en-US" dirty="0"/>
          </a:p>
          <a:p>
            <a:r>
              <a:rPr lang="en-US" dirty="0"/>
              <a:t>BEHAVIORAL INTERVENTION PLAN</a:t>
            </a:r>
          </a:p>
          <a:p>
            <a:endParaRPr lang="en-US" dirty="0"/>
          </a:p>
          <a:p>
            <a:r>
              <a:rPr lang="en-US" dirty="0"/>
              <a:t>BCBA, BCBA-D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D9E2-FC36-714E-9208-36677D85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WINNING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4E804-EC54-0743-BD76-74DA5079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492" y="340963"/>
            <a:ext cx="6688835" cy="6400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Psychologists</a:t>
            </a:r>
          </a:p>
          <a:p>
            <a:pPr lvl="1"/>
            <a:r>
              <a:rPr lang="en-US" sz="2800" dirty="0"/>
              <a:t>Neuropsychologists</a:t>
            </a:r>
          </a:p>
          <a:p>
            <a:pPr lvl="1"/>
            <a:r>
              <a:rPr lang="en-US" sz="2800" dirty="0"/>
              <a:t>Behavioral psychologists</a:t>
            </a:r>
          </a:p>
          <a:p>
            <a:pPr lvl="2"/>
            <a:r>
              <a:rPr lang="en-US" sz="2800" dirty="0" err="1"/>
              <a:t>PsyD</a:t>
            </a:r>
            <a:r>
              <a:rPr lang="en-US" sz="2800" dirty="0"/>
              <a:t>, PhD</a:t>
            </a:r>
          </a:p>
          <a:p>
            <a:r>
              <a:rPr lang="en-US" sz="2800" dirty="0"/>
              <a:t>Behavioral specialists</a:t>
            </a:r>
          </a:p>
          <a:p>
            <a:pPr lvl="1"/>
            <a:r>
              <a:rPr lang="en-US" sz="2800" dirty="0"/>
              <a:t>BCBA, BCBA-D</a:t>
            </a:r>
          </a:p>
          <a:p>
            <a:r>
              <a:rPr lang="en-US" sz="2800" dirty="0"/>
              <a:t>Psychiatric-Mental Health Nurse Practitioners</a:t>
            </a:r>
          </a:p>
          <a:p>
            <a:pPr lvl="1"/>
            <a:r>
              <a:rPr lang="en-US" sz="2800" dirty="0"/>
              <a:t>DNP</a:t>
            </a:r>
          </a:p>
          <a:p>
            <a:r>
              <a:rPr lang="en-US" sz="2800" dirty="0"/>
              <a:t>Social Workers (LCSW, LPC, LMHC)</a:t>
            </a:r>
          </a:p>
          <a:p>
            <a:r>
              <a:rPr lang="en-US" sz="2800" dirty="0"/>
              <a:t>Speech/language therapists</a:t>
            </a:r>
          </a:p>
          <a:p>
            <a:pPr lvl="1"/>
            <a:r>
              <a:rPr lang="en-US" sz="2800" dirty="0"/>
              <a:t>PhD</a:t>
            </a:r>
          </a:p>
          <a:p>
            <a:r>
              <a:rPr lang="en-US" sz="2800" dirty="0"/>
              <a:t>Physical therapists</a:t>
            </a:r>
          </a:p>
          <a:p>
            <a:pPr lvl="1"/>
            <a:r>
              <a:rPr lang="en-US" sz="2800" dirty="0"/>
              <a:t>PhD</a:t>
            </a:r>
          </a:p>
          <a:p>
            <a:r>
              <a:rPr lang="en-US" sz="2800" dirty="0"/>
              <a:t>Educators</a:t>
            </a:r>
          </a:p>
          <a:p>
            <a:pPr lvl="1"/>
            <a:r>
              <a:rPr lang="en-US" sz="2800" dirty="0" err="1"/>
              <a:t>EdD</a:t>
            </a:r>
            <a:endParaRPr lang="en-US" sz="2800" dirty="0"/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6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CE72-1B3F-304C-BA65-64DF4662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WINNING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68A8D-FA34-5541-9F67-084D9A32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340962"/>
            <a:ext cx="6784251" cy="5710845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/>
              <a:t>Primary Care Physician</a:t>
            </a:r>
          </a:p>
          <a:p>
            <a:pPr lvl="1"/>
            <a:r>
              <a:rPr lang="en-US" sz="2800" dirty="0"/>
              <a:t>Pediatrician</a:t>
            </a:r>
          </a:p>
          <a:p>
            <a:pPr lvl="1"/>
            <a:r>
              <a:rPr lang="en-US" sz="2800" dirty="0"/>
              <a:t>Internal Medicine</a:t>
            </a:r>
          </a:p>
          <a:p>
            <a:pPr lvl="1"/>
            <a:r>
              <a:rPr lang="en-US" sz="2800" dirty="0"/>
              <a:t>Med/</a:t>
            </a:r>
            <a:r>
              <a:rPr lang="en-US" sz="2800" dirty="0" err="1"/>
              <a:t>Peds</a:t>
            </a:r>
            <a:endParaRPr lang="en-US" sz="2800" dirty="0"/>
          </a:p>
          <a:p>
            <a:r>
              <a:rPr lang="en-US" sz="2800" dirty="0"/>
              <a:t>Developmental Pediatrician</a:t>
            </a:r>
          </a:p>
          <a:p>
            <a:pPr lvl="1"/>
            <a:r>
              <a:rPr lang="en-US" sz="2800" dirty="0"/>
              <a:t>Developmental Behavioral</a:t>
            </a:r>
          </a:p>
          <a:p>
            <a:pPr lvl="1"/>
            <a:r>
              <a:rPr lang="en-US" sz="2800" dirty="0"/>
              <a:t>Neurodevelopmental disabilities (Pediatrics or Neurology)</a:t>
            </a:r>
          </a:p>
          <a:p>
            <a:r>
              <a:rPr lang="en-US" sz="2800" dirty="0"/>
              <a:t>Geneticist</a:t>
            </a:r>
          </a:p>
          <a:p>
            <a:r>
              <a:rPr lang="en-US" sz="2800" dirty="0"/>
              <a:t>Psychiatrist</a:t>
            </a:r>
          </a:p>
          <a:p>
            <a:r>
              <a:rPr lang="en-US" sz="2800" dirty="0"/>
              <a:t>Neurosurgeon</a:t>
            </a:r>
          </a:p>
          <a:p>
            <a:r>
              <a:rPr lang="en-US" sz="2800" dirty="0"/>
              <a:t>Neurologist</a:t>
            </a:r>
          </a:p>
          <a:p>
            <a:pPr lvl="1"/>
            <a:r>
              <a:rPr lang="en-US" sz="2800" dirty="0"/>
              <a:t>Adult Neurologist</a:t>
            </a:r>
          </a:p>
          <a:p>
            <a:pPr lvl="1"/>
            <a:r>
              <a:rPr lang="en-US" sz="2800" dirty="0"/>
              <a:t>Pediatric Neurologist</a:t>
            </a:r>
          </a:p>
          <a:p>
            <a:pPr lvl="2"/>
            <a:r>
              <a:rPr lang="en-US" sz="2600" dirty="0" err="1"/>
              <a:t>Epileptologist</a:t>
            </a:r>
            <a:endParaRPr lang="en-US" sz="2600" dirty="0"/>
          </a:p>
          <a:p>
            <a:pPr lvl="1"/>
            <a:r>
              <a:rPr lang="en-US" sz="2600" b="1" dirty="0"/>
              <a:t>Pediatric Neurologist Neurodevelopmental Disabilities Specialist, aka Developmental Neurologist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9E914-5F21-454C-9080-9B7BA535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INTERVENTION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67D6DC-C4B6-214E-91C1-FFD521C12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6150" y="1458733"/>
            <a:ext cx="6769186" cy="3347634"/>
          </a:xfrm>
        </p:spPr>
      </p:pic>
    </p:spTree>
    <p:extLst>
      <p:ext uri="{BB962C8B-B14F-4D97-AF65-F5344CB8AC3E}">
        <p14:creationId xmlns:p14="http://schemas.microsoft.com/office/powerpoint/2010/main" val="1643492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7318-7286-9348-A3A6-2E54DD93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A26BC-9725-3B49-A048-851FB0237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CAREFULLY AND RATIONALLY</a:t>
            </a:r>
          </a:p>
          <a:p>
            <a:r>
              <a:rPr lang="en-US" dirty="0"/>
              <a:t>LIMIT ANTIPSYCHOTICS, ESPECIALLY OLDER VERSIONS</a:t>
            </a:r>
          </a:p>
          <a:p>
            <a:r>
              <a:rPr lang="en-US" dirty="0"/>
              <a:t>CONSIDER SIDE EFFECTS</a:t>
            </a:r>
          </a:p>
          <a:p>
            <a:r>
              <a:rPr lang="en-US" dirty="0"/>
              <a:t>BALANCE WITH SEIZURE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CCE3-D828-3348-93D1-BFF31F86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05D78-8DC6-EC45-84A2-75338996D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SLEEP HYGIENE</a:t>
            </a:r>
          </a:p>
          <a:p>
            <a:r>
              <a:rPr lang="en-US" dirty="0"/>
              <a:t>SLEEP BASICS</a:t>
            </a:r>
          </a:p>
          <a:p>
            <a:r>
              <a:rPr lang="en-US" dirty="0"/>
              <a:t>SLEEP DISORDERS</a:t>
            </a:r>
          </a:p>
          <a:p>
            <a:r>
              <a:rPr lang="en-US" dirty="0"/>
              <a:t>SLEEP IN TSC</a:t>
            </a:r>
          </a:p>
          <a:p>
            <a:pPr lvl="1"/>
            <a:r>
              <a:rPr lang="en-US" dirty="0"/>
              <a:t>SEIZURES</a:t>
            </a:r>
          </a:p>
          <a:p>
            <a:pPr lvl="1"/>
            <a:r>
              <a:rPr lang="en-US" dirty="0"/>
              <a:t>MENTAL HEALTH</a:t>
            </a:r>
          </a:p>
          <a:p>
            <a:pPr lvl="1"/>
            <a:r>
              <a:rPr lang="en-US" dirty="0"/>
              <a:t>HEADACHES</a:t>
            </a:r>
          </a:p>
          <a:p>
            <a:r>
              <a:rPr lang="en-US" dirty="0"/>
              <a:t>SLEEP EVALUATIONS</a:t>
            </a:r>
          </a:p>
          <a:p>
            <a:r>
              <a:rPr lang="en-US" dirty="0"/>
              <a:t>SLEEP STRATEGIES</a:t>
            </a:r>
          </a:p>
          <a:p>
            <a:r>
              <a:rPr lang="en-US" dirty="0"/>
              <a:t>TAKEAWAY POINTS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7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75A2-77D3-D04D-8399-ADD54BBA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FIRST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DE4F-0B5D-F74D-9325-EE3EE82F8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PULSE CHECK</a:t>
            </a:r>
          </a:p>
          <a:p>
            <a:r>
              <a:rPr lang="en-US" dirty="0"/>
              <a:t>WELLNESS</a:t>
            </a:r>
          </a:p>
          <a:p>
            <a:r>
              <a:rPr lang="en-US" dirty="0"/>
              <a:t>STRATEGIES</a:t>
            </a:r>
          </a:p>
          <a:p>
            <a:r>
              <a:rPr lang="en-US" dirty="0"/>
              <a:t>RESCUE MEDICATION</a:t>
            </a:r>
          </a:p>
          <a:p>
            <a:r>
              <a:rPr lang="en-US" dirty="0"/>
              <a:t>CRISIS LINE</a:t>
            </a:r>
          </a:p>
          <a:p>
            <a:r>
              <a:rPr lang="en-US" dirty="0"/>
              <a:t>HOPE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85B5-DDF6-8F46-B91E-FD29796D6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AUTISM SPECTRUM DISORDER, BIOMARKERS, THERAPEUTIC OPTIONS AND CLINICAL TRIALS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D7FFA-CFF0-3449-87F2-C71039FE9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TANJALA T. GIPSON, M.D.</a:t>
            </a:r>
          </a:p>
          <a:p>
            <a:r>
              <a:rPr lang="en-US" dirty="0"/>
              <a:t>DIRECTOR, TAND CLINIC</a:t>
            </a:r>
          </a:p>
          <a:p>
            <a:r>
              <a:rPr lang="en-US" dirty="0"/>
              <a:t>LE BONHEUR CHILDREN’S HOSPITAL</a:t>
            </a:r>
          </a:p>
          <a:p>
            <a:r>
              <a:rPr lang="en-US" dirty="0"/>
              <a:t>MEMPHIS, TN</a:t>
            </a:r>
          </a:p>
        </p:txBody>
      </p:sp>
    </p:spTree>
    <p:extLst>
      <p:ext uri="{BB962C8B-B14F-4D97-AF65-F5344CB8AC3E}">
        <p14:creationId xmlns:p14="http://schemas.microsoft.com/office/powerpoint/2010/main" val="3109316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7D18-036C-6143-9CEA-B1AA1358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64571-B1B4-E840-A182-2B532642D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AUTISM SPECTRUM DISORDER (ASD) DEFINED</a:t>
            </a:r>
          </a:p>
          <a:p>
            <a:r>
              <a:rPr lang="en-US" dirty="0"/>
              <a:t>ASD IN TSC</a:t>
            </a:r>
          </a:p>
          <a:p>
            <a:r>
              <a:rPr lang="en-US" dirty="0"/>
              <a:t>BIOMARKERS</a:t>
            </a:r>
          </a:p>
          <a:p>
            <a:r>
              <a:rPr lang="en-US" dirty="0"/>
              <a:t>THERAPEUTIC OPTIONS</a:t>
            </a:r>
          </a:p>
          <a:p>
            <a:r>
              <a:rPr lang="en-US" dirty="0"/>
              <a:t>NON-MEDICATION</a:t>
            </a:r>
          </a:p>
          <a:p>
            <a:r>
              <a:rPr lang="en-US" dirty="0"/>
              <a:t>MEDICATION</a:t>
            </a:r>
          </a:p>
          <a:p>
            <a:r>
              <a:rPr lang="en-US" dirty="0"/>
              <a:t>CLINICAL TRIALS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13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F03C-0E2E-AC40-9CE7-C2BFC1E9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AUTISM SPECTRUM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4903C-8A6A-7547-9744-BF3CAA18A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AND/OR LANGUAGE IMPAIRMENT</a:t>
            </a:r>
          </a:p>
          <a:p>
            <a:r>
              <a:rPr lang="en-US" dirty="0"/>
              <a:t>SOCIAL INTERACTION DIFFICULTIES</a:t>
            </a:r>
          </a:p>
          <a:p>
            <a:r>
              <a:rPr lang="en-US" dirty="0"/>
              <a:t>RESTRICTIVE INTERESTS AND/OR REPETITIVE BEHAVIORS</a:t>
            </a:r>
          </a:p>
          <a:p>
            <a:r>
              <a:rPr lang="en-US" b="1" dirty="0"/>
              <a:t>EXCEPT </a:t>
            </a:r>
            <a:r>
              <a:rPr lang="en-US" dirty="0"/>
              <a:t>AS EXPLAINED BY INTELLECTUAL DISABILITY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25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E7AD-3E68-4740-8583-CD963CB7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ASD IN TSC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76B1A-5CD8-434B-804C-8D87E39C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942" y="307240"/>
            <a:ext cx="6281873" cy="5248622"/>
          </a:xfrm>
        </p:spPr>
        <p:txBody>
          <a:bodyPr/>
          <a:lstStyle/>
          <a:p>
            <a:r>
              <a:rPr lang="en-US" dirty="0"/>
              <a:t>ANXIETY</a:t>
            </a:r>
          </a:p>
          <a:p>
            <a:r>
              <a:rPr lang="en-US" dirty="0"/>
              <a:t>PRAGMATIC LANGUAGE IMPAIRMENT</a:t>
            </a:r>
          </a:p>
          <a:p>
            <a:r>
              <a:rPr lang="en-US" dirty="0"/>
              <a:t>OCD</a:t>
            </a:r>
          </a:p>
          <a:p>
            <a:r>
              <a:rPr lang="en-US" dirty="0"/>
              <a:t>FRUSTRATED AGGRESSION AND SELF INJURY</a:t>
            </a:r>
          </a:p>
          <a:p>
            <a:r>
              <a:rPr lang="en-US" dirty="0"/>
              <a:t>INTELLECTUAL DISABILITY</a:t>
            </a:r>
          </a:p>
        </p:txBody>
      </p:sp>
    </p:spTree>
    <p:extLst>
      <p:ext uri="{BB962C8B-B14F-4D97-AF65-F5344CB8AC3E}">
        <p14:creationId xmlns:p14="http://schemas.microsoft.com/office/powerpoint/2010/main" val="328127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0068-B9B5-8F4B-B471-64655989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FF51A-E59B-CA44-9146-C03B79CBC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EEG</a:t>
            </a:r>
          </a:p>
          <a:p>
            <a:r>
              <a:rPr lang="en-US" dirty="0"/>
              <a:t>INFANTILE SPASMS</a:t>
            </a:r>
          </a:p>
          <a:p>
            <a:r>
              <a:rPr lang="en-US" dirty="0"/>
              <a:t>TIMING OF TARGETED MEDICATIONS FOR SEIZURES</a:t>
            </a:r>
          </a:p>
          <a:p>
            <a:r>
              <a:rPr lang="en-US" dirty="0"/>
              <a:t>MRI</a:t>
            </a:r>
          </a:p>
          <a:p>
            <a:r>
              <a:rPr lang="en-US" dirty="0"/>
              <a:t>EARLY VOCAL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2248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0290-2F6A-9245-A0EE-27DAEE64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3B958-D4E8-A141-817E-2DB675644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MEDICATION</a:t>
            </a:r>
          </a:p>
          <a:p>
            <a:r>
              <a:rPr lang="en-US" dirty="0"/>
              <a:t>ABA</a:t>
            </a:r>
          </a:p>
          <a:p>
            <a:r>
              <a:rPr lang="en-US" dirty="0"/>
              <a:t>SPEECH/LANGUAGE THERAPY</a:t>
            </a:r>
          </a:p>
          <a:p>
            <a:r>
              <a:rPr lang="en-US" dirty="0"/>
              <a:t>ASSISTIVE TECHNOLOGY/AUGMENTATIVE COMMUNICATION</a:t>
            </a:r>
          </a:p>
          <a:p>
            <a:r>
              <a:rPr lang="en-US" dirty="0"/>
              <a:t>SOCIAL SKILLS TRAINING</a:t>
            </a:r>
          </a:p>
          <a:p>
            <a:r>
              <a:rPr lang="en-US" dirty="0"/>
              <a:t>ACADEMIC INTERVENTION (DENAL HOOK)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FFA9-FB1E-F04F-BC11-D3A4BCD3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C61E-50A3-0E4E-B9DD-106910437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</a:t>
            </a:r>
          </a:p>
          <a:p>
            <a:r>
              <a:rPr lang="en-US" dirty="0"/>
              <a:t>TARGET CAREFULLY AND RATIONALLY</a:t>
            </a:r>
          </a:p>
          <a:p>
            <a:r>
              <a:rPr lang="en-US" dirty="0"/>
              <a:t>LIMIT ANTIPSYCHOTICS, ESPECIALLY OLDER VERSIONS</a:t>
            </a:r>
          </a:p>
          <a:p>
            <a:r>
              <a:rPr lang="en-US" dirty="0"/>
              <a:t>CONSIDER SIDE EFFECTS</a:t>
            </a:r>
          </a:p>
          <a:p>
            <a:r>
              <a:rPr lang="en-US" dirty="0"/>
              <a:t>BALANCE WITH SEIZURE MANAGEMENT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57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AD4B-C239-BB48-B8D9-C24A0951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64644-A87B-AD4A-AD9D-8A3B71C84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EVEROLIMUS</a:t>
            </a:r>
          </a:p>
          <a:p>
            <a:r>
              <a:rPr lang="en-US" dirty="0"/>
              <a:t>RAPT</a:t>
            </a:r>
          </a:p>
          <a:p>
            <a:r>
              <a:rPr lang="en-US" dirty="0"/>
              <a:t>EPISTOP</a:t>
            </a:r>
          </a:p>
          <a:p>
            <a:r>
              <a:rPr lang="en-US" dirty="0"/>
              <a:t>PREVENT</a:t>
            </a:r>
          </a:p>
        </p:txBody>
      </p:sp>
    </p:spTree>
    <p:extLst>
      <p:ext uri="{BB962C8B-B14F-4D97-AF65-F5344CB8AC3E}">
        <p14:creationId xmlns:p14="http://schemas.microsoft.com/office/powerpoint/2010/main" val="3177522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1DB5-3ADF-BA47-8AAA-9060B1CC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1C1EA3-5734-FF4D-87C6-29398B58C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7" y="1369486"/>
            <a:ext cx="7452189" cy="5011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50D990-7A5B-C348-AC37-C3AD271F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92597" y="1354882"/>
            <a:ext cx="5846164" cy="43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7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F09E-C2D9-2541-97CB-327F2857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32679-E239-1A48-BA94-A006144A5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  <a:p>
            <a:r>
              <a:rPr lang="en-US" dirty="0"/>
              <a:t>TEMPERATURE</a:t>
            </a:r>
          </a:p>
          <a:p>
            <a:r>
              <a:rPr lang="en-US" dirty="0"/>
              <a:t>TV</a:t>
            </a:r>
          </a:p>
          <a:p>
            <a:r>
              <a:rPr lang="en-US" dirty="0"/>
              <a:t>TIME WITH DEVICES</a:t>
            </a:r>
          </a:p>
          <a:p>
            <a:r>
              <a:rPr lang="en-US" dirty="0"/>
              <a:t>TIDYNESS</a:t>
            </a:r>
          </a:p>
          <a:p>
            <a:pPr lvl="1"/>
            <a:r>
              <a:rPr lang="en-US" dirty="0"/>
              <a:t>SPACE</a:t>
            </a:r>
          </a:p>
          <a:p>
            <a:pPr lvl="1"/>
            <a:r>
              <a:rPr lang="en-US" dirty="0"/>
              <a:t>SELF</a:t>
            </a:r>
          </a:p>
          <a:p>
            <a:r>
              <a:rPr lang="en-US" dirty="0"/>
              <a:t>ROUTINE</a:t>
            </a:r>
          </a:p>
          <a:p>
            <a:r>
              <a:rPr lang="en-US" dirty="0"/>
              <a:t>BEDDING</a:t>
            </a:r>
          </a:p>
        </p:txBody>
      </p:sp>
    </p:spTree>
    <p:extLst>
      <p:ext uri="{BB962C8B-B14F-4D97-AF65-F5344CB8AC3E}">
        <p14:creationId xmlns:p14="http://schemas.microsoft.com/office/powerpoint/2010/main" val="39929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7F00-FE7D-E947-9A71-6F272E7E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3968-F9BC-F046-8717-3FE82204B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1</a:t>
            </a:r>
          </a:p>
          <a:p>
            <a:r>
              <a:rPr lang="en-US" dirty="0"/>
              <a:t>STAGE 2</a:t>
            </a:r>
          </a:p>
          <a:p>
            <a:r>
              <a:rPr lang="en-US" dirty="0"/>
              <a:t>STAGE 3</a:t>
            </a:r>
          </a:p>
          <a:p>
            <a:r>
              <a:rPr lang="en-US" dirty="0"/>
              <a:t>REM</a:t>
            </a:r>
          </a:p>
          <a:p>
            <a:r>
              <a:rPr lang="en-US" dirty="0"/>
              <a:t>3– CYCLES, 60-90 MINUTES EACH</a:t>
            </a:r>
          </a:p>
        </p:txBody>
      </p:sp>
    </p:spTree>
    <p:extLst>
      <p:ext uri="{BB962C8B-B14F-4D97-AF65-F5344CB8AC3E}">
        <p14:creationId xmlns:p14="http://schemas.microsoft.com/office/powerpoint/2010/main" val="27581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3F97-8835-5C4F-A6C0-7DE80E7F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6F21A-EEC3-5949-9964-B42E1362E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OBSTRUCTIVE SLEEP APNEA</a:t>
            </a:r>
          </a:p>
          <a:p>
            <a:r>
              <a:rPr lang="en-US" dirty="0"/>
              <a:t>CENTRAL SLEEP APNEA</a:t>
            </a:r>
          </a:p>
          <a:p>
            <a:r>
              <a:rPr lang="en-US" dirty="0"/>
              <a:t>RESTLESS LEG SYNDROME</a:t>
            </a:r>
          </a:p>
          <a:p>
            <a:r>
              <a:rPr lang="en-US" dirty="0"/>
              <a:t>NARCOLEPSY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6CD2-10EB-D747-A546-32E74A88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IN TSC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979A-E250-2D4B-B68B-F9F10F1E2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SEIZURES</a:t>
            </a:r>
          </a:p>
          <a:p>
            <a:r>
              <a:rPr lang="en-US" dirty="0"/>
              <a:t>MENTAL HEALTH</a:t>
            </a:r>
          </a:p>
          <a:p>
            <a:r>
              <a:rPr lang="en-US" dirty="0"/>
              <a:t>HEADACHES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27794-D8AB-E243-A64B-29A3CCF8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B5AA4-6044-9A43-A565-25268A3EE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SLEEP SPECIALISTS</a:t>
            </a:r>
          </a:p>
          <a:p>
            <a:r>
              <a:rPr lang="en-US" dirty="0"/>
              <a:t>SLEEP STUDY</a:t>
            </a:r>
          </a:p>
          <a:p>
            <a:r>
              <a:rPr lang="en-US" dirty="0"/>
              <a:t>SLEEP/EEG STUDY *</a:t>
            </a:r>
          </a:p>
          <a:p>
            <a:r>
              <a:rPr lang="en-US" dirty="0"/>
              <a:t>MULTIPLE SLEEP LATENCY TEST</a:t>
            </a:r>
          </a:p>
          <a:p>
            <a:r>
              <a:rPr lang="en-US" dirty="0"/>
              <a:t>IRON STUDIES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5168-1F18-6046-86A6-7FD48767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91DFE-5DF5-504F-B16B-D7A4D8625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DEDICATED SPECIALISTS</a:t>
            </a:r>
          </a:p>
          <a:p>
            <a:r>
              <a:rPr lang="en-US" dirty="0"/>
              <a:t>SYSTEMATIC ASSESSMENTS</a:t>
            </a:r>
          </a:p>
          <a:p>
            <a:r>
              <a:rPr lang="en-US" dirty="0"/>
              <a:t>IRON REPLACEMENT</a:t>
            </a:r>
          </a:p>
          <a:p>
            <a:r>
              <a:rPr lang="en-US" dirty="0"/>
              <a:t>COGNITIVE BEHAVIORAL THERAPY </a:t>
            </a:r>
          </a:p>
          <a:p>
            <a:r>
              <a:rPr lang="en-US" dirty="0"/>
              <a:t>OTHER MEDICATION CONSIDERATIONS</a:t>
            </a:r>
          </a:p>
          <a:p>
            <a:r>
              <a:rPr lang="en-US" dirty="0"/>
              <a:t>MELATONIN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ADHD</a:t>
            </a:r>
          </a:p>
          <a:p>
            <a:r>
              <a:rPr lang="en-US" dirty="0"/>
              <a:t>SUVOREXANT (OREXIN ANTAGONISTS)</a:t>
            </a:r>
          </a:p>
          <a:p>
            <a:r>
              <a:rPr lang="en-US" dirty="0"/>
              <a:t>RAMELTEON (MT1, MT2)</a:t>
            </a:r>
          </a:p>
          <a:p>
            <a:r>
              <a:rPr lang="en-US" dirty="0"/>
              <a:t>MEDITATION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3DD8-73C6-D344-AE8E-21A4CCAA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7AE0C-3761-4B4F-86E6-B0DABEA3C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582773" cy="5248622"/>
          </a:xfrm>
        </p:spPr>
        <p:txBody>
          <a:bodyPr/>
          <a:lstStyle/>
          <a:p>
            <a:r>
              <a:rPr lang="en-US" dirty="0"/>
              <a:t>DON’T FORGET THE BASICS</a:t>
            </a:r>
          </a:p>
          <a:p>
            <a:r>
              <a:rPr lang="en-US" dirty="0"/>
              <a:t>USE A SYSTEMATIC APPROACH</a:t>
            </a:r>
          </a:p>
          <a:p>
            <a:r>
              <a:rPr lang="en-US" dirty="0"/>
              <a:t>BE CAUTIOUS WITH MEDICATIONS</a:t>
            </a:r>
          </a:p>
          <a:p>
            <a:r>
              <a:rPr lang="en-US" dirty="0"/>
              <a:t>CONSIDER TECHNIQUES FOR CALMING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t&amp;rct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r>
              <a:rPr lang="en-US" dirty="0"/>
              <a:t>=</a:t>
            </a:r>
            <a:r>
              <a:rPr lang="en-US" dirty="0" err="1"/>
              <a:t>web&amp;cd</a:t>
            </a:r>
            <a:r>
              <a:rPr lang="en-US" dirty="0"/>
              <a:t>=10&amp;cad=</a:t>
            </a:r>
            <a:r>
              <a:rPr lang="en-US" dirty="0" err="1"/>
              <a:t>rja&amp;uact</a:t>
            </a:r>
            <a:r>
              <a:rPr lang="en-US" dirty="0"/>
              <a:t>=8&amp;ved=2ahUKEwiy7qSMz-riAhUFRa0KHSquBm8QuAIwCXoECA0QAg&amp;url=https%3A%2F%2Fwww.youtube.com%2Fwatch%3Fv%3DtsuhIwmuzcw&amp;usg=AOvVaw1cxVjl9GE-TUxdHN6PR0_V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790</TotalTime>
  <Words>623</Words>
  <Application>Microsoft Macintosh PowerPoint</Application>
  <PresentationFormat>Widescreen</PresentationFormat>
  <Paragraphs>204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Calibri Light</vt:lpstr>
      <vt:lpstr>Rockwell</vt:lpstr>
      <vt:lpstr>Wingdings</vt:lpstr>
      <vt:lpstr>Atlas</vt:lpstr>
      <vt:lpstr>TAND: Mental Health Issues and Sleep Disorders in Living with TSC as an Adult</vt:lpstr>
      <vt:lpstr>GOALS</vt:lpstr>
      <vt:lpstr>SLEEP HYGIENE</vt:lpstr>
      <vt:lpstr>SLEEP BASICS</vt:lpstr>
      <vt:lpstr>SLEEP DISORDERS</vt:lpstr>
      <vt:lpstr>SLEEP IN TSC</vt:lpstr>
      <vt:lpstr>SLEEP EVALUATIONS</vt:lpstr>
      <vt:lpstr>SLEEP STRATEGIES</vt:lpstr>
      <vt:lpstr>TAKEAWAY POINTS</vt:lpstr>
      <vt:lpstr>Aggressive Behavior Management and Behavioral Challenges in Children with TSC</vt:lpstr>
      <vt:lpstr>GOALS</vt:lpstr>
      <vt:lpstr>TAND</vt:lpstr>
      <vt:lpstr>2 SIDES OF BEHAVIOR</vt:lpstr>
      <vt:lpstr>STRATEGIC APPROACH TO BEHAVIORAL EVALUATION</vt:lpstr>
      <vt:lpstr>ABCs of Behavior</vt:lpstr>
      <vt:lpstr>BUILDING A WINNING TEAM</vt:lpstr>
      <vt:lpstr>BUILDING A WINNING TEAM</vt:lpstr>
      <vt:lpstr>ACADEMIC INTERVENTION</vt:lpstr>
      <vt:lpstr>MEDICATION MANAGEMENT</vt:lpstr>
      <vt:lpstr>BEHAVIORAL FIRST AID</vt:lpstr>
      <vt:lpstr>AUTISM SPECTRUM DISORDER, BIOMARKERS, THERAPEUTIC OPTIONS AND CLINICAL TRIALS</vt:lpstr>
      <vt:lpstr>GOALS</vt:lpstr>
      <vt:lpstr>AUTISM SPECTRUM DISORDER</vt:lpstr>
      <vt:lpstr>ASD IN TSC</vt:lpstr>
      <vt:lpstr>BIOMARKERS</vt:lpstr>
      <vt:lpstr>THERAPEUTIC OPTIONS</vt:lpstr>
      <vt:lpstr>THERAPEUTIC OPTIONS</vt:lpstr>
      <vt:lpstr>CLINICAL TRIALS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Gipson, Tanjala Trine</dc:creator>
  <cp:lastModifiedBy>Gipson, Tanjala Trine</cp:lastModifiedBy>
  <cp:revision>38</cp:revision>
  <dcterms:created xsi:type="dcterms:W3CDTF">2019-06-14T14:07:00Z</dcterms:created>
  <dcterms:modified xsi:type="dcterms:W3CDTF">2020-01-17T00:56:18Z</dcterms:modified>
</cp:coreProperties>
</file>