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9" r:id="rId3"/>
    <p:sldId id="258" r:id="rId4"/>
    <p:sldId id="261" r:id="rId5"/>
    <p:sldId id="263" r:id="rId6"/>
    <p:sldId id="262" r:id="rId7"/>
    <p:sldId id="265" r:id="rId8"/>
    <p:sldId id="267" r:id="rId9"/>
    <p:sldId id="264" r:id="rId10"/>
    <p:sldId id="274" r:id="rId11"/>
    <p:sldId id="272" r:id="rId12"/>
    <p:sldId id="268" r:id="rId13"/>
    <p:sldId id="269" r:id="rId14"/>
    <p:sldId id="273" r:id="rId15"/>
    <p:sldId id="270" r:id="rId16"/>
    <p:sldId id="280" r:id="rId17"/>
    <p:sldId id="281" r:id="rId18"/>
    <p:sldId id="266" r:id="rId19"/>
    <p:sldId id="275" r:id="rId20"/>
    <p:sldId id="282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ACD419-4562-4E4F-95B4-7F212FF82306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3BE9D8-8C51-4F3A-ABF7-44F6F6EE115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5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419-4562-4E4F-95B4-7F212FF82306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9D8-8C51-4F3A-ABF7-44F6F6EE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7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419-4562-4E4F-95B4-7F212FF82306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9D8-8C51-4F3A-ABF7-44F6F6EE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1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419-4562-4E4F-95B4-7F212FF82306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9D8-8C51-4F3A-ABF7-44F6F6EE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3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419-4562-4E4F-95B4-7F212FF82306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9D8-8C51-4F3A-ABF7-44F6F6EE115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66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419-4562-4E4F-95B4-7F212FF82306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9D8-8C51-4F3A-ABF7-44F6F6EE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4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419-4562-4E4F-95B4-7F212FF82306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9D8-8C51-4F3A-ABF7-44F6F6EE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419-4562-4E4F-95B4-7F212FF82306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9D8-8C51-4F3A-ABF7-44F6F6EE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1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419-4562-4E4F-95B4-7F212FF82306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9D8-8C51-4F3A-ABF7-44F6F6EE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9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419-4562-4E4F-95B4-7F212FF82306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9D8-8C51-4F3A-ABF7-44F6F6EE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7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D419-4562-4E4F-95B4-7F212FF82306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E9D8-8C51-4F3A-ABF7-44F6F6EE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5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AACD419-4562-4E4F-95B4-7F212FF82306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63BE9D8-8C51-4F3A-ABF7-44F6F6EE1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trials.gov/" TargetMode="External"/><Relationship Id="rId2" Type="http://schemas.openxmlformats.org/officeDocument/2006/relationships/hyperlink" Target="http://www.trusttsctrial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B08EC-0981-4433-9CC5-92028B4811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Trust-TSC Phase 3 Clinical Trial for Seizures in TSC</a:t>
            </a:r>
            <a:endParaRPr lang="en-US" sz="28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1B69B-E499-4525-9308-4C122E679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6734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Mary Kay Koenig, MD</a:t>
            </a:r>
          </a:p>
          <a:p>
            <a:r>
              <a:rPr lang="en-US" dirty="0"/>
              <a:t>Associate Vice Chair for Clinical Research</a:t>
            </a:r>
          </a:p>
          <a:p>
            <a:r>
              <a:rPr lang="en-US" dirty="0"/>
              <a:t>Co-Director for the Tuberous Sclerosis Center of Excellence</a:t>
            </a:r>
          </a:p>
          <a:p>
            <a:r>
              <a:rPr lang="en-US" dirty="0"/>
              <a:t>Department of Pediatrics</a:t>
            </a:r>
          </a:p>
          <a:p>
            <a:r>
              <a:rPr lang="en-US" dirty="0"/>
              <a:t>Division of Child &amp; Adolescent Neurology</a:t>
            </a:r>
          </a:p>
          <a:p>
            <a:r>
              <a:rPr lang="en-US" dirty="0"/>
              <a:t>University of Texas McGovern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269931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375042-5E96-408E-B3A2-1285248996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Now, Let’s talk a little bit about seizures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D3EBB32-38E7-4A41-91A8-90D47D84A8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14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2E317-A379-4279-9C86-3F160059A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E767C-9BE5-4D84-A87A-7829B373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728511"/>
            <a:ext cx="5281396" cy="468245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Brain cells, neurons, are close to each other so they can communicate</a:t>
            </a:r>
          </a:p>
          <a:p>
            <a:r>
              <a:rPr lang="en-US" sz="3200" dirty="0"/>
              <a:t>But, neurons don’t actually touch - there is a space between them called a synapse</a:t>
            </a:r>
          </a:p>
          <a:p>
            <a:r>
              <a:rPr lang="en-US" sz="3200" dirty="0"/>
              <a:t>A signal is carried across the synapse by either a chemical or an electrical signal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F03E8-ACFB-40C8-A2EE-C3F0F274C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" y="-1005840"/>
            <a:ext cx="69448" cy="104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0FE88C-944D-4074-9B1F-5CFF41E652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20" y="497205"/>
            <a:ext cx="4711065" cy="5913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42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97B6-0729-4F26-8202-D1AF549F4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43896"/>
            <a:ext cx="9875520" cy="1022063"/>
          </a:xfrm>
        </p:spPr>
        <p:txBody>
          <a:bodyPr/>
          <a:lstStyle/>
          <a:p>
            <a:r>
              <a:rPr lang="en-US" dirty="0"/>
              <a:t>What is a Seizure?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89B21-8329-46B2-93D8-6ED6D7FE8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65959"/>
            <a:ext cx="9872871" cy="447613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A seizure occurs when you have an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   uncontrolled surge of activity across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   the synapses in your brain, like a power surge</a:t>
            </a:r>
          </a:p>
          <a:p>
            <a:r>
              <a:rPr lang="en-US" sz="3200" dirty="0"/>
              <a:t>The affected brain cells, or neurons, fire uncontrolled signals to other brain cells that are nearby overloading the affected area</a:t>
            </a:r>
          </a:p>
          <a:p>
            <a:r>
              <a:rPr lang="en-US" sz="3200" dirty="0"/>
              <a:t>Depending on the “normal” function of the part of the brain affected by this surge, the seizure manifests as different symptoms</a:t>
            </a:r>
          </a:p>
        </p:txBody>
      </p:sp>
      <p:pic>
        <p:nvPicPr>
          <p:cNvPr id="1026" name="Picture 2" descr="New Drug to Quiet Brain, Relieving Epilepsy and Tinnitus">
            <a:extLst>
              <a:ext uri="{FF2B5EF4-FFF2-40B4-BE49-F238E27FC236}">
                <a16:creationId xmlns:a16="http://schemas.microsoft.com/office/drawing/2014/main" id="{787D3462-87BA-4755-A4F6-C4F829C0D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49" y="311939"/>
            <a:ext cx="4103365" cy="25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1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05BF-B5C1-404D-B993-156FA56A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medicines treat seizures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3F68C-6D98-470E-ACBD-444654A4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28222"/>
            <a:ext cx="10455132" cy="49731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Anti-seizure medicines work by altering 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/>
              <a:t>   levels of chemicals at the synapse to block the power surge</a:t>
            </a:r>
          </a:p>
          <a:p>
            <a:r>
              <a:rPr lang="en-US" sz="3200" dirty="0"/>
              <a:t>Different medicines do this in different ways</a:t>
            </a:r>
          </a:p>
          <a:p>
            <a:pPr lvl="1"/>
            <a:r>
              <a:rPr lang="en-US" sz="3200" dirty="0"/>
              <a:t>Block the sending cell from sending the signal</a:t>
            </a:r>
          </a:p>
          <a:p>
            <a:pPr lvl="1"/>
            <a:r>
              <a:rPr lang="en-US" sz="3200" dirty="0"/>
              <a:t>Block the signal from reaching the receiving cells</a:t>
            </a:r>
          </a:p>
          <a:p>
            <a:pPr lvl="1"/>
            <a:r>
              <a:rPr lang="en-US" sz="3200" dirty="0"/>
              <a:t>Affect the amount of signal that is present or how long it is present</a:t>
            </a:r>
          </a:p>
          <a:p>
            <a:r>
              <a:rPr lang="en-US" sz="3200" dirty="0"/>
              <a:t>Some medicines work better for some kinds of seizures than others, depending on why a particular patient is having seizures in the first place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34904-9FC5-4A7F-B16A-00140E57C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114" y="376545"/>
            <a:ext cx="2737023" cy="179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53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27E3-1F90-4464-8C63-BD79EF8B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23C0C-B652-4436-8EE8-309B685F8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70095"/>
            <a:ext cx="9875519" cy="448350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GABA is used to “fine-tune” transmission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3200" dirty="0"/>
              <a:t>   between brain cells at the synapse</a:t>
            </a:r>
          </a:p>
          <a:p>
            <a:r>
              <a:rPr lang="en-US" sz="3200" dirty="0"/>
              <a:t>GABA works by inhibiting, or blocking, transmission of a signal between nerve cells, making them less excitable</a:t>
            </a:r>
          </a:p>
          <a:p>
            <a:r>
              <a:rPr lang="en-US" sz="3200" dirty="0"/>
              <a:t>A lack of GABA is one reason why someone might have seizures</a:t>
            </a:r>
          </a:p>
          <a:p>
            <a:r>
              <a:rPr lang="en-US" sz="3200" dirty="0"/>
              <a:t>Even if it is not the cause of the seizures, increasing GABA can sometimes slow down or stop a seizure by blocking overexcitement in the brain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85C96-AE29-4B25-8658-7873DEE62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452" y="480247"/>
            <a:ext cx="3130554" cy="20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96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F89B-87BA-4EC6-9E86-B170AF23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ganaxolone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47110-0B10-486B-B56B-278251777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7399266" cy="4038600"/>
          </a:xfrm>
        </p:spPr>
        <p:txBody>
          <a:bodyPr>
            <a:normAutofit/>
          </a:bodyPr>
          <a:lstStyle/>
          <a:p>
            <a:r>
              <a:rPr lang="en-US" sz="3200" dirty="0"/>
              <a:t>Neuroactive steroid that binds to the GABA receptors in the brain to increase GABA signaling and inhibit electrical impulses between synapses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609D2-B577-4656-AC03-383F0627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37" y="762000"/>
            <a:ext cx="2836273" cy="530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B5D0-14A8-4B8A-9F89-70DC619789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calm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98D52-484A-4578-A63F-34CF554862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Phase II Open-label clinical study evaluating oral </a:t>
            </a:r>
            <a:r>
              <a:rPr lang="en-US" dirty="0" err="1"/>
              <a:t>ganaxolone</a:t>
            </a:r>
            <a:r>
              <a:rPr lang="en-US" dirty="0"/>
              <a:t> for the treatment of seizures associated with TSC</a:t>
            </a:r>
          </a:p>
        </p:txBody>
      </p:sp>
    </p:spTree>
    <p:extLst>
      <p:ext uri="{BB962C8B-B14F-4D97-AF65-F5344CB8AC3E}">
        <p14:creationId xmlns:p14="http://schemas.microsoft.com/office/powerpoint/2010/main" val="1597371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264E-B2DA-4C8A-B4B0-3AE18909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CALM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FD58-83C4-4FB9-A0AA-FD96DF8E3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711813" cy="4038600"/>
          </a:xfrm>
        </p:spPr>
        <p:txBody>
          <a:bodyPr>
            <a:normAutofit/>
          </a:bodyPr>
          <a:lstStyle/>
          <a:p>
            <a:r>
              <a:rPr lang="en-US" sz="3200" dirty="0"/>
              <a:t>23 patients received </a:t>
            </a:r>
            <a:r>
              <a:rPr lang="en-US" sz="3200" dirty="0" err="1"/>
              <a:t>ganaxolone</a:t>
            </a:r>
            <a:r>
              <a:rPr lang="en-US" sz="3200" dirty="0"/>
              <a:t> at 7 sites in the US</a:t>
            </a:r>
          </a:p>
          <a:p>
            <a:r>
              <a:rPr lang="en-US" sz="3200" dirty="0"/>
              <a:t>These were very refractory patients having an average of 77 seizures per patient in the 28 day baseline period (2 to 3 seizures per day)</a:t>
            </a:r>
          </a:p>
        </p:txBody>
      </p:sp>
    </p:spTree>
    <p:extLst>
      <p:ext uri="{BB962C8B-B14F-4D97-AF65-F5344CB8AC3E}">
        <p14:creationId xmlns:p14="http://schemas.microsoft.com/office/powerpoint/2010/main" val="1822980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264E-B2DA-4C8A-B4B0-3AE18909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CALM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FD58-83C4-4FB9-A0AA-FD96DF8E3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plan was for all 23 to undergo 4 weeks of titration followed by 8 weeks of treatment</a:t>
            </a:r>
          </a:p>
          <a:p>
            <a:pPr lvl="1"/>
            <a:r>
              <a:rPr lang="en-US" sz="3200" dirty="0"/>
              <a:t>17 patients completed the study</a:t>
            </a:r>
          </a:p>
          <a:p>
            <a:pPr lvl="1"/>
            <a:r>
              <a:rPr lang="en-US" sz="3200" dirty="0"/>
              <a:t>6 withdrew (seizures, sedation, diarrhea, angioedema)</a:t>
            </a:r>
          </a:p>
          <a:p>
            <a:r>
              <a:rPr lang="en-US" sz="3200" dirty="0"/>
              <a:t>Patients (or their caregivers) recorded the frequency of seizures</a:t>
            </a:r>
          </a:p>
        </p:txBody>
      </p:sp>
    </p:spTree>
    <p:extLst>
      <p:ext uri="{BB962C8B-B14F-4D97-AF65-F5344CB8AC3E}">
        <p14:creationId xmlns:p14="http://schemas.microsoft.com/office/powerpoint/2010/main" val="3212858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BC9E-34C9-4C3F-B2E3-64BB93952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CALM Study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2D07-8910-4042-8A9E-10639DE68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average reduction in seizure frequency was 16.6%</a:t>
            </a:r>
          </a:p>
          <a:p>
            <a:r>
              <a:rPr lang="en-US" sz="3200" dirty="0"/>
              <a:t>About 1/3 of the patients had at least a 50% reduction in their seizure frequency</a:t>
            </a:r>
          </a:p>
          <a:p>
            <a:r>
              <a:rPr lang="en-US" sz="3200" dirty="0"/>
              <a:t>The most common side effects were somnolence, fatigue and sedation</a:t>
            </a:r>
          </a:p>
          <a:p>
            <a:r>
              <a:rPr lang="en-US" sz="3200" dirty="0"/>
              <a:t>Based on the results of this study, a Phase III study was developed &amp; is currently underway </a:t>
            </a:r>
          </a:p>
        </p:txBody>
      </p:sp>
    </p:spTree>
    <p:extLst>
      <p:ext uri="{BB962C8B-B14F-4D97-AF65-F5344CB8AC3E}">
        <p14:creationId xmlns:p14="http://schemas.microsoft.com/office/powerpoint/2010/main" val="309180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2817B5-9731-45F7-A83B-8B23855CB6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start with clinical trials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51709F-97F1-4ADB-A430-FA30A1B4D2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10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21645E-6097-495B-8F83-0C6F9816C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Trust-</a:t>
            </a:r>
            <a:r>
              <a:rPr lang="en-US" dirty="0" err="1"/>
              <a:t>tsc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0041F11-3FE3-491C-92E7-C92E88381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TReating</a:t>
            </a:r>
            <a:r>
              <a:rPr lang="en-US" dirty="0"/>
              <a:t> Uncontrolled Seizures in Tuberous sclerosis complex</a:t>
            </a:r>
          </a:p>
          <a:p>
            <a:r>
              <a:rPr lang="en-US" dirty="0"/>
              <a:t>A Phase III study investigating whether </a:t>
            </a:r>
            <a:r>
              <a:rPr lang="en-US" dirty="0" err="1"/>
              <a:t>ganaxolone</a:t>
            </a:r>
            <a:r>
              <a:rPr lang="en-US" dirty="0"/>
              <a:t> has the potential to reduce seizure frequency in TSC</a:t>
            </a:r>
          </a:p>
        </p:txBody>
      </p:sp>
    </p:spTree>
    <p:extLst>
      <p:ext uri="{BB962C8B-B14F-4D97-AF65-F5344CB8AC3E}">
        <p14:creationId xmlns:p14="http://schemas.microsoft.com/office/powerpoint/2010/main" val="139189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3663-E8AC-440E-89D1-76C972FC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TRustTSC</a:t>
            </a:r>
            <a:r>
              <a:rPr lang="en-US" dirty="0"/>
              <a:t> – Enrolling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95089-3E0B-41C6-B3CD-68AB134C9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Global Phase 3 placebo-controlled study of </a:t>
            </a:r>
            <a:r>
              <a:rPr lang="en-US" sz="3200" dirty="0" err="1"/>
              <a:t>ganaxolone</a:t>
            </a:r>
            <a:r>
              <a:rPr lang="en-US" sz="3200" dirty="0"/>
              <a:t> in children &amp; adults with TSC</a:t>
            </a:r>
          </a:p>
          <a:p>
            <a:r>
              <a:rPr lang="en-US" sz="3200" dirty="0"/>
              <a:t>4 week baseline period</a:t>
            </a:r>
          </a:p>
          <a:p>
            <a:r>
              <a:rPr lang="en-US" sz="3200" dirty="0"/>
              <a:t>16 week (4 month) blinded treatment phase</a:t>
            </a:r>
          </a:p>
          <a:p>
            <a:r>
              <a:rPr lang="en-US" sz="3200" dirty="0"/>
              <a:t>Followed by open label extension phase (for those who choose to continue)</a:t>
            </a:r>
          </a:p>
        </p:txBody>
      </p:sp>
    </p:spTree>
    <p:extLst>
      <p:ext uri="{BB962C8B-B14F-4D97-AF65-F5344CB8AC3E}">
        <p14:creationId xmlns:p14="http://schemas.microsoft.com/office/powerpoint/2010/main" val="2575104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9880-922F-41EC-87C7-FFD53BFD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TRust</a:t>
            </a:r>
            <a:r>
              <a:rPr lang="en-US" dirty="0"/>
              <a:t>-TSC – Inclusion Criteria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8F674-5708-4997-9916-F845506A9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Ages 1 to 65 years with Tuberous Sclerosis Complex</a:t>
            </a:r>
          </a:p>
          <a:p>
            <a:r>
              <a:rPr lang="en-US" sz="3200" dirty="0"/>
              <a:t>Inadequate seizure control with attempts of at least 2 previous seizure medications</a:t>
            </a:r>
          </a:p>
          <a:p>
            <a:r>
              <a:rPr lang="en-US" sz="3200" dirty="0"/>
              <a:t>For more information on how to enroll visit </a:t>
            </a:r>
            <a:r>
              <a:rPr lang="en-US" sz="3200" dirty="0">
                <a:hlinkClick r:id="rId2"/>
              </a:rPr>
              <a:t>www.trusttsctrial.com</a:t>
            </a:r>
            <a:r>
              <a:rPr lang="en-US" sz="3200" dirty="0"/>
              <a:t> or search “</a:t>
            </a:r>
            <a:r>
              <a:rPr lang="en-US" sz="3200" dirty="0" err="1"/>
              <a:t>TrustTSC</a:t>
            </a:r>
            <a:r>
              <a:rPr lang="en-US" sz="3200" dirty="0"/>
              <a:t>” at </a:t>
            </a:r>
            <a:r>
              <a:rPr lang="en-US" sz="3200" dirty="0">
                <a:hlinkClick r:id="rId3"/>
              </a:rPr>
              <a:t>www.clinicaltrials.gov</a:t>
            </a:r>
            <a:r>
              <a:rPr lang="en-US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26470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8AD0-4731-4480-A947-D91628E4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D653AF-6F50-483C-88FA-C22C2BE65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58" y="4126451"/>
            <a:ext cx="5486400" cy="2401824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8AE9583-1F94-4B5F-BF22-1E0123299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093511" cy="223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1">
            <a:extLst>
              <a:ext uri="{FF2B5EF4-FFF2-40B4-BE49-F238E27FC236}">
                <a16:creationId xmlns:a16="http://schemas.microsoft.com/office/drawing/2014/main" id="{045136FF-0A1D-4088-B1CA-2F1386208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34343" y="2270759"/>
            <a:ext cx="2793345" cy="2025787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rtl="0"/>
            <a:r>
              <a:rPr lang="en-US" sz="3600" kern="10" spc="0" dirty="0">
                <a:ln w="9525">
                  <a:solidFill>
                    <a:srgbClr val="4BACC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TSC</a:t>
            </a:r>
          </a:p>
        </p:txBody>
      </p:sp>
    </p:spTree>
    <p:extLst>
      <p:ext uri="{BB962C8B-B14F-4D97-AF65-F5344CB8AC3E}">
        <p14:creationId xmlns:p14="http://schemas.microsoft.com/office/powerpoint/2010/main" val="318147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88E93-FA28-4BD2-A78E-9D98F6B0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Clinical Trial?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34C3E-4565-40BC-A0E0-BA288ED18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 clinical trial is a </a:t>
            </a:r>
            <a:r>
              <a:rPr lang="en-US" sz="3200" dirty="0"/>
              <a:t>research study that evaluates some type of medical intervention, like a medicine, in people to determine if it is safe and effective</a:t>
            </a:r>
          </a:p>
          <a:p>
            <a:r>
              <a:rPr lang="en-US" sz="3200" dirty="0"/>
              <a:t>Typically, before a clinical trial begins, the intervention is tested in a </a:t>
            </a:r>
            <a:r>
              <a:rPr lang="en-US" sz="3200" b="1" dirty="0"/>
              <a:t>laboratory </a:t>
            </a:r>
            <a:r>
              <a:rPr lang="en-US" sz="3200" dirty="0"/>
              <a:t>and in </a:t>
            </a:r>
            <a:r>
              <a:rPr lang="en-US" sz="3200" b="1" dirty="0"/>
              <a:t>animals </a:t>
            </a:r>
            <a:r>
              <a:rPr lang="en-US" sz="3200" dirty="0"/>
              <a:t>to determine that the therapy </a:t>
            </a:r>
            <a:r>
              <a:rPr lang="en-US" sz="3200" b="1" dirty="0"/>
              <a:t>shows potential to be effective </a:t>
            </a:r>
            <a:r>
              <a:rPr lang="en-US" sz="3200" dirty="0"/>
              <a:t>and is </a:t>
            </a:r>
            <a:r>
              <a:rPr lang="en-US" sz="3200" b="1" dirty="0"/>
              <a:t>safe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445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A9CB-353E-4AFC-B36E-54C13074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 Clinical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6280B-C135-40C1-8603-31E7275F3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Phase II trial is designed to obtain </a:t>
            </a:r>
            <a:r>
              <a:rPr lang="en-US" sz="3200" b="1" dirty="0"/>
              <a:t>preliminary information </a:t>
            </a:r>
            <a:r>
              <a:rPr lang="en-US" sz="3200" dirty="0"/>
              <a:t>on whether or not the intervention is effective</a:t>
            </a:r>
          </a:p>
          <a:p>
            <a:r>
              <a:rPr lang="en-US" sz="3200" dirty="0"/>
              <a:t>These studies are typically small and usually everyone receives the treatment</a:t>
            </a:r>
          </a:p>
        </p:txBody>
      </p:sp>
    </p:spTree>
    <p:extLst>
      <p:ext uri="{BB962C8B-B14F-4D97-AF65-F5344CB8AC3E}">
        <p14:creationId xmlns:p14="http://schemas.microsoft.com/office/powerpoint/2010/main" val="264361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2673-D359-488B-BFED-893278F5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9875520" cy="1140542"/>
          </a:xfrm>
        </p:spPr>
        <p:txBody>
          <a:bodyPr/>
          <a:lstStyle/>
          <a:p>
            <a:r>
              <a:rPr lang="en-US" dirty="0"/>
              <a:t>What is a placebo?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D3B26-A07A-4BC7-BE1A-0F4617C6D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62751"/>
            <a:ext cx="10561320" cy="5393649"/>
          </a:xfrm>
        </p:spPr>
        <p:txBody>
          <a:bodyPr>
            <a:normAutofit/>
          </a:bodyPr>
          <a:lstStyle/>
          <a:p>
            <a:r>
              <a:rPr lang="en-US" sz="3200" dirty="0"/>
              <a:t>A placebo is an inactive substance that looks like the drug being tested but has </a:t>
            </a:r>
            <a:r>
              <a:rPr lang="en-US" sz="3200" b="1" dirty="0"/>
              <a:t>no effect</a:t>
            </a:r>
          </a:p>
          <a:p>
            <a:r>
              <a:rPr lang="en-US" sz="3200" dirty="0"/>
              <a:t>When performing a clinical trial, researchers want to be as certain as possible that any changes seen result from the treatment</a:t>
            </a:r>
          </a:p>
          <a:p>
            <a:r>
              <a:rPr lang="en-US" sz="3200" dirty="0"/>
              <a:t>To be certain, study subjects are divided into two groups, one who gets the treatment and one who get the placebo, then compare the results in the two groups</a:t>
            </a:r>
          </a:p>
          <a:p>
            <a:r>
              <a:rPr lang="en-US" sz="3200" dirty="0"/>
              <a:t>Typically no one, not even the research team, knows who is getting the treatment and who is getting the placebo</a:t>
            </a:r>
          </a:p>
        </p:txBody>
      </p:sp>
    </p:spTree>
    <p:extLst>
      <p:ext uri="{BB962C8B-B14F-4D97-AF65-F5344CB8AC3E}">
        <p14:creationId xmlns:p14="http://schemas.microsoft.com/office/powerpoint/2010/main" val="403281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C6A52-4FB0-416E-BCC2-18B833AB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III Clinical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BC147-03E7-4158-8C31-6CC173BE9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A Phase III trial is larger than a Phase II – it is designed to gather more information about the safety and efficacy of the intervention</a:t>
            </a:r>
          </a:p>
          <a:p>
            <a:r>
              <a:rPr lang="en-US" sz="3200" dirty="0"/>
              <a:t>This phase almost always involves a placebo arm</a:t>
            </a:r>
          </a:p>
          <a:p>
            <a:r>
              <a:rPr lang="en-US" sz="3200" dirty="0"/>
              <a:t>For rare diseases, the Phase II trial is sometimes skipped and researchers combine the Phase II &amp; III trials </a:t>
            </a:r>
          </a:p>
          <a:p>
            <a:r>
              <a:rPr lang="en-US" sz="3200" dirty="0"/>
              <a:t>If this trial demonstrates positive results, the FDA may approve the therapy allowing its widespread use</a:t>
            </a:r>
          </a:p>
        </p:txBody>
      </p:sp>
    </p:spTree>
    <p:extLst>
      <p:ext uri="{BB962C8B-B14F-4D97-AF65-F5344CB8AC3E}">
        <p14:creationId xmlns:p14="http://schemas.microsoft.com/office/powerpoint/2010/main" val="24031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97C9-008A-4ACE-B8DF-54F68721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a clinical trial ends?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C9848-F6C4-47CF-85DA-EE09FEF3E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Once the trial is over the researchers analyze the study data to determine if the treatment was effective and safe</a:t>
            </a:r>
          </a:p>
          <a:p>
            <a:r>
              <a:rPr lang="en-US" sz="3200" dirty="0"/>
              <a:t>The researchers then decide to either</a:t>
            </a:r>
          </a:p>
          <a:p>
            <a:pPr lvl="1"/>
            <a:r>
              <a:rPr lang="en-US" sz="3200" dirty="0"/>
              <a:t>Ask the FDA for approval of the treatment</a:t>
            </a:r>
          </a:p>
          <a:p>
            <a:pPr lvl="1"/>
            <a:r>
              <a:rPr lang="en-US" sz="3200" dirty="0"/>
              <a:t>Perform additional studies</a:t>
            </a:r>
          </a:p>
          <a:p>
            <a:pPr lvl="1"/>
            <a:r>
              <a:rPr lang="en-US" sz="3200" dirty="0"/>
              <a:t>Stop investigating the treatment</a:t>
            </a:r>
          </a:p>
        </p:txBody>
      </p:sp>
    </p:spTree>
    <p:extLst>
      <p:ext uri="{BB962C8B-B14F-4D97-AF65-F5344CB8AC3E}">
        <p14:creationId xmlns:p14="http://schemas.microsoft.com/office/powerpoint/2010/main" val="377399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9613-4737-4204-987A-93164C66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Open-Label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81906-910D-41CA-9E01-BD48639F0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Some studies have “open-label extension” arms that allow you to continue on treatment or switch to treatment if you were on placebo.  </a:t>
            </a:r>
          </a:p>
          <a:p>
            <a:r>
              <a:rPr lang="en-US" sz="3200" b="1" i="1" dirty="0"/>
              <a:t>You should ask about this BEFORE enrolling in a clinical study to determine if the study offers this option and for how long.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8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EED4C-F43C-4AD0-9704-1F733F0E1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I participate in a clinical trial?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A0261-02F0-41E0-91F6-B3BCC998B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Clinical trials, even failed trials, lead to advances in therapies</a:t>
            </a:r>
          </a:p>
          <a:p>
            <a:r>
              <a:rPr lang="en-US" sz="3200" dirty="0"/>
              <a:t>Clinical trials give you access to new treatments</a:t>
            </a:r>
          </a:p>
          <a:p>
            <a:r>
              <a:rPr lang="en-US" sz="3200" dirty="0"/>
              <a:t>Being in a clinical trial often provides for increased access to an expert medical team</a:t>
            </a:r>
          </a:p>
          <a:p>
            <a:r>
              <a:rPr lang="en-US" sz="3200" dirty="0"/>
              <a:t>Clinical trials may help others who have TSC</a:t>
            </a:r>
          </a:p>
        </p:txBody>
      </p:sp>
    </p:spTree>
    <p:extLst>
      <p:ext uri="{BB962C8B-B14F-4D97-AF65-F5344CB8AC3E}">
        <p14:creationId xmlns:p14="http://schemas.microsoft.com/office/powerpoint/2010/main" val="74160675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4608</TotalTime>
  <Words>1073</Words>
  <Application>Microsoft Macintosh PowerPoint</Application>
  <PresentationFormat>Widescreen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Corbel</vt:lpstr>
      <vt:lpstr>Times New Roman</vt:lpstr>
      <vt:lpstr>Basis</vt:lpstr>
      <vt:lpstr>The Trust-TSC Phase 3 Clinical Trial for Seizures in TSC</vt:lpstr>
      <vt:lpstr>Let’s start with clinical trials</vt:lpstr>
      <vt:lpstr>What is a Clinical Trial?</vt:lpstr>
      <vt:lpstr>Phase II Clinical Trial</vt:lpstr>
      <vt:lpstr>What is a placebo?</vt:lpstr>
      <vt:lpstr>Phase III Clinical Trial</vt:lpstr>
      <vt:lpstr>What happens when a clinical trial ends?</vt:lpstr>
      <vt:lpstr>Open-Label Extension</vt:lpstr>
      <vt:lpstr>Why should I participate in a clinical trial?</vt:lpstr>
      <vt:lpstr>Now, Let’s talk a little bit about seizures</vt:lpstr>
      <vt:lpstr>Brain connections</vt:lpstr>
      <vt:lpstr>What is a Seizure?</vt:lpstr>
      <vt:lpstr>How do medicines treat seizures</vt:lpstr>
      <vt:lpstr>GABA</vt:lpstr>
      <vt:lpstr>What is ganaxolone?</vt:lpstr>
      <vt:lpstr>The calm study</vt:lpstr>
      <vt:lpstr>CALM study</vt:lpstr>
      <vt:lpstr>CALM study</vt:lpstr>
      <vt:lpstr>CALM Study Results</vt:lpstr>
      <vt:lpstr>Trust-tsc</vt:lpstr>
      <vt:lpstr>TRustTSC – Enrolling Now</vt:lpstr>
      <vt:lpstr>TRust-TSC – Inclusion Criteria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trials what are they? Why should I participate?</dc:title>
  <dc:creator>Koenig, Mary Kay</dc:creator>
  <cp:lastModifiedBy>Shelly Meitzler</cp:lastModifiedBy>
  <cp:revision>29</cp:revision>
  <dcterms:created xsi:type="dcterms:W3CDTF">2022-10-27T15:28:24Z</dcterms:created>
  <dcterms:modified xsi:type="dcterms:W3CDTF">2022-11-15T21:37:37Z</dcterms:modified>
</cp:coreProperties>
</file>